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6" r:id="rId2"/>
    <p:sldId id="268" r:id="rId3"/>
    <p:sldId id="285" r:id="rId4"/>
    <p:sldId id="270" r:id="rId5"/>
    <p:sldId id="286" r:id="rId6"/>
    <p:sldId id="272" r:id="rId7"/>
    <p:sldId id="287" r:id="rId8"/>
    <p:sldId id="273" r:id="rId9"/>
    <p:sldId id="288" r:id="rId10"/>
    <p:sldId id="279" r:id="rId11"/>
    <p:sldId id="281" r:id="rId12"/>
    <p:sldId id="290" r:id="rId13"/>
    <p:sldId id="289" r:id="rId14"/>
    <p:sldId id="291" r:id="rId15"/>
    <p:sldId id="295" r:id="rId16"/>
    <p:sldId id="293" r:id="rId17"/>
    <p:sldId id="283" r:id="rId18"/>
  </p:sldIdLst>
  <p:sldSz cx="9144000" cy="6858000" type="screen4x3"/>
  <p:notesSz cx="6858000"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2D5EC1"/>
    <a:srgbClr val="FFD624"/>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p:cViewPr varScale="1">
        <p:scale>
          <a:sx n="81" d="100"/>
          <a:sy n="81" d="100"/>
        </p:scale>
        <p:origin x="40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ET1.cec.eu.int\homes\102\LAGARKA\Desktop\1420_energy_housing_selected_categories.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GB" b="1" dirty="0" err="1">
                <a:solidFill>
                  <a:schemeClr val="tx2"/>
                </a:solidFill>
              </a:rPr>
              <a:t>Rénovation</a:t>
            </a:r>
            <a:r>
              <a:rPr lang="en-GB" b="1" dirty="0">
                <a:solidFill>
                  <a:schemeClr val="tx2"/>
                </a:solidFill>
              </a:rPr>
              <a:t> </a:t>
            </a:r>
            <a:r>
              <a:rPr lang="en-GB" b="1" dirty="0" err="1">
                <a:solidFill>
                  <a:schemeClr val="tx2"/>
                </a:solidFill>
              </a:rPr>
              <a:t>visant</a:t>
            </a:r>
            <a:r>
              <a:rPr lang="en-GB" b="1" dirty="0">
                <a:solidFill>
                  <a:schemeClr val="tx2"/>
                </a:solidFill>
              </a:rPr>
              <a:t> à </a:t>
            </a:r>
            <a:r>
              <a:rPr lang="en-GB" b="1" dirty="0" err="1">
                <a:solidFill>
                  <a:schemeClr val="tx2"/>
                </a:solidFill>
              </a:rPr>
              <a:t>accroître</a:t>
            </a:r>
            <a:r>
              <a:rPr lang="en-GB" b="1" baseline="0" dirty="0">
                <a:solidFill>
                  <a:schemeClr val="tx2"/>
                </a:solidFill>
              </a:rPr>
              <a:t> </a:t>
            </a:r>
            <a:r>
              <a:rPr lang="en-GB" b="1" baseline="0" dirty="0" err="1">
                <a:solidFill>
                  <a:schemeClr val="tx2"/>
                </a:solidFill>
              </a:rPr>
              <a:t>l’efficacité</a:t>
            </a:r>
            <a:r>
              <a:rPr lang="en-GB" b="1" baseline="0" dirty="0">
                <a:solidFill>
                  <a:schemeClr val="tx2"/>
                </a:solidFill>
              </a:rPr>
              <a:t> </a:t>
            </a:r>
            <a:r>
              <a:rPr lang="en-GB" b="1" baseline="0" dirty="0" err="1">
                <a:solidFill>
                  <a:schemeClr val="tx2"/>
                </a:solidFill>
              </a:rPr>
              <a:t>énergétique</a:t>
            </a:r>
            <a:r>
              <a:rPr lang="en-GB" b="1" baseline="0" dirty="0">
                <a:solidFill>
                  <a:schemeClr val="tx2"/>
                </a:solidFill>
              </a:rPr>
              <a:t> du </a:t>
            </a:r>
            <a:r>
              <a:rPr lang="en-GB" b="1" baseline="0" dirty="0" err="1">
                <a:solidFill>
                  <a:schemeClr val="tx2"/>
                </a:solidFill>
              </a:rPr>
              <a:t>parc</a:t>
            </a:r>
            <a:r>
              <a:rPr lang="en-GB" b="1" baseline="0" dirty="0">
                <a:solidFill>
                  <a:schemeClr val="tx2"/>
                </a:solidFill>
              </a:rPr>
              <a:t> de </a:t>
            </a:r>
            <a:r>
              <a:rPr lang="en-GB" b="1" baseline="0" dirty="0" err="1">
                <a:solidFill>
                  <a:schemeClr val="tx2"/>
                </a:solidFill>
              </a:rPr>
              <a:t>logements</a:t>
            </a:r>
            <a:r>
              <a:rPr lang="en-GB" b="1" baseline="0" dirty="0">
                <a:solidFill>
                  <a:schemeClr val="tx2"/>
                </a:solidFill>
              </a:rPr>
              <a:t> </a:t>
            </a:r>
            <a:r>
              <a:rPr lang="en-GB" b="1" baseline="0" dirty="0" err="1">
                <a:solidFill>
                  <a:schemeClr val="tx2"/>
                </a:solidFill>
              </a:rPr>
              <a:t>existants</a:t>
            </a:r>
            <a:r>
              <a:rPr lang="en-GB" b="1" baseline="0" dirty="0">
                <a:solidFill>
                  <a:schemeClr val="tx2"/>
                </a:solidFill>
              </a:rPr>
              <a:t> -  Code </a:t>
            </a:r>
            <a:r>
              <a:rPr lang="en-GB" b="1" baseline="0" dirty="0" err="1">
                <a:solidFill>
                  <a:schemeClr val="tx2"/>
                </a:solidFill>
              </a:rPr>
              <a:t>d’intervention</a:t>
            </a:r>
            <a:r>
              <a:rPr lang="en-GB" b="1" baseline="0" dirty="0">
                <a:solidFill>
                  <a:schemeClr val="tx2"/>
                </a:solidFill>
              </a:rPr>
              <a:t> 14</a:t>
            </a:r>
            <a:endParaRPr lang="en-GB" b="1" dirty="0">
              <a:solidFill>
                <a:schemeClr val="tx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fr-FR"/>
        </a:p>
      </c:txPr>
    </c:title>
    <c:autoTitleDeleted val="0"/>
    <c:plotArea>
      <c:layout>
        <c:manualLayout>
          <c:layoutTarget val="inner"/>
          <c:xMode val="edge"/>
          <c:yMode val="edge"/>
          <c:x val="0.16871731311363858"/>
          <c:y val="0.17427316893726977"/>
          <c:w val="0.69685301081215933"/>
          <c:h val="0.69741706898393141"/>
        </c:manualLayout>
      </c:layout>
      <c:barChart>
        <c:barDir val="col"/>
        <c:grouping val="clustered"/>
        <c:varyColors val="0"/>
        <c:ser>
          <c:idx val="0"/>
          <c:order val="0"/>
          <c:spPr>
            <a:solidFill>
              <a:schemeClr val="accent6"/>
            </a:solidFill>
            <a:ln>
              <a:noFill/>
            </a:ln>
            <a:effectLst/>
          </c:spPr>
          <c:invertIfNegative val="0"/>
          <c:cat>
            <c:strRef>
              <c:f>[1]Sheet1!$A$2:$A$52</c:f>
              <c:strCache>
                <c:ptCount val="51"/>
                <c:pt idx="0">
                  <c:v>BE</c:v>
                </c:pt>
                <c:pt idx="2">
                  <c:v>BG</c:v>
                </c:pt>
                <c:pt idx="4">
                  <c:v>CY</c:v>
                </c:pt>
                <c:pt idx="6">
                  <c:v>CZ</c:v>
                </c:pt>
                <c:pt idx="8">
                  <c:v>EE</c:v>
                </c:pt>
                <c:pt idx="10">
                  <c:v>ES</c:v>
                </c:pt>
                <c:pt idx="12">
                  <c:v>FI</c:v>
                </c:pt>
                <c:pt idx="14">
                  <c:v>FR</c:v>
                </c:pt>
                <c:pt idx="16">
                  <c:v>GR</c:v>
                </c:pt>
                <c:pt idx="18">
                  <c:v>HR</c:v>
                </c:pt>
                <c:pt idx="20">
                  <c:v>HU</c:v>
                </c:pt>
                <c:pt idx="22">
                  <c:v>IE</c:v>
                </c:pt>
                <c:pt idx="24">
                  <c:v>IT</c:v>
                </c:pt>
                <c:pt idx="26">
                  <c:v>LT</c:v>
                </c:pt>
                <c:pt idx="28">
                  <c:v>LU</c:v>
                </c:pt>
                <c:pt idx="30">
                  <c:v>LV</c:v>
                </c:pt>
                <c:pt idx="32">
                  <c:v>MT</c:v>
                </c:pt>
                <c:pt idx="34">
                  <c:v>NL</c:v>
                </c:pt>
                <c:pt idx="36">
                  <c:v>PL</c:v>
                </c:pt>
                <c:pt idx="38">
                  <c:v>PT</c:v>
                </c:pt>
                <c:pt idx="40">
                  <c:v>LT</c:v>
                </c:pt>
                <c:pt idx="42">
                  <c:v>RO</c:v>
                </c:pt>
                <c:pt idx="44">
                  <c:v>SE</c:v>
                </c:pt>
                <c:pt idx="46">
                  <c:v>SK</c:v>
                </c:pt>
                <c:pt idx="48">
                  <c:v>TC</c:v>
                </c:pt>
                <c:pt idx="50">
                  <c:v>UK</c:v>
                </c:pt>
              </c:strCache>
            </c:strRef>
          </c:cat>
          <c:val>
            <c:numRef>
              <c:f>[1]Sheet1!$E$2:$E$52</c:f>
              <c:numCache>
                <c:formatCode>General</c:formatCode>
                <c:ptCount val="51"/>
                <c:pt idx="0">
                  <c:v>12000000</c:v>
                </c:pt>
                <c:pt idx="2">
                  <c:v>176918308</c:v>
                </c:pt>
                <c:pt idx="4">
                  <c:v>20500000</c:v>
                </c:pt>
                <c:pt idx="6">
                  <c:v>511775835</c:v>
                </c:pt>
                <c:pt idx="8">
                  <c:v>152868590</c:v>
                </c:pt>
                <c:pt idx="10">
                  <c:v>614705953</c:v>
                </c:pt>
                <c:pt idx="12">
                  <c:v>1996923</c:v>
                </c:pt>
                <c:pt idx="14">
                  <c:v>455836134.94999999</c:v>
                </c:pt>
                <c:pt idx="16">
                  <c:v>227437453</c:v>
                </c:pt>
                <c:pt idx="18">
                  <c:v>90000000</c:v>
                </c:pt>
                <c:pt idx="20">
                  <c:v>250323411</c:v>
                </c:pt>
                <c:pt idx="22">
                  <c:v>84500000</c:v>
                </c:pt>
                <c:pt idx="24">
                  <c:v>41334286</c:v>
                </c:pt>
                <c:pt idx="26">
                  <c:v>336171919</c:v>
                </c:pt>
                <c:pt idx="28">
                  <c:v>1203639</c:v>
                </c:pt>
                <c:pt idx="30">
                  <c:v>150000000</c:v>
                </c:pt>
                <c:pt idx="32">
                  <c:v>5088170</c:v>
                </c:pt>
                <c:pt idx="34">
                  <c:v>9652206</c:v>
                </c:pt>
                <c:pt idx="36">
                  <c:v>520367864</c:v>
                </c:pt>
                <c:pt idx="38">
                  <c:v>115886937</c:v>
                </c:pt>
                <c:pt idx="40">
                  <c:v>336171919</c:v>
                </c:pt>
                <c:pt idx="42">
                  <c:v>544330119</c:v>
                </c:pt>
                <c:pt idx="44">
                  <c:v>13637163</c:v>
                </c:pt>
                <c:pt idx="46">
                  <c:v>111388551</c:v>
                </c:pt>
                <c:pt idx="48">
                  <c:v>19793775.399999999</c:v>
                </c:pt>
                <c:pt idx="50">
                  <c:v>172288967</c:v>
                </c:pt>
              </c:numCache>
            </c:numRef>
          </c:val>
          <c:extLst>
            <c:ext xmlns:c16="http://schemas.microsoft.com/office/drawing/2014/chart" uri="{C3380CC4-5D6E-409C-BE32-E72D297353CC}">
              <c16:uniqueId val="{00000000-BB2A-4337-9E6A-496FA0A4717A}"/>
            </c:ext>
          </c:extLst>
        </c:ser>
        <c:dLbls>
          <c:showLegendKey val="0"/>
          <c:showVal val="0"/>
          <c:showCatName val="0"/>
          <c:showSerName val="0"/>
          <c:showPercent val="0"/>
          <c:showBubbleSize val="0"/>
        </c:dLbls>
        <c:gapWidth val="219"/>
        <c:axId val="546496600"/>
        <c:axId val="546490040"/>
      </c:barChart>
      <c:catAx>
        <c:axId val="54649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r-FR"/>
          </a:p>
        </c:txPr>
        <c:crossAx val="546490040"/>
        <c:crosses val="autoZero"/>
        <c:auto val="1"/>
        <c:lblAlgn val="ctr"/>
        <c:lblOffset val="100"/>
        <c:noMultiLvlLbl val="0"/>
      </c:catAx>
      <c:valAx>
        <c:axId val="546490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546496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9896471274424"/>
          <c:y val="0.21741389426130528"/>
          <c:w val="0.7498611127217345"/>
          <c:h val="0.67221982437380512"/>
        </c:manualLayout>
      </c:layout>
      <c:barChart>
        <c:barDir val="col"/>
        <c:grouping val="clustered"/>
        <c:varyColors val="0"/>
        <c:ser>
          <c:idx val="0"/>
          <c:order val="0"/>
          <c:spPr>
            <a:solidFill>
              <a:schemeClr val="accent6"/>
            </a:solidFill>
            <a:ln>
              <a:noFill/>
            </a:ln>
            <a:effectLst/>
          </c:spPr>
          <c:invertIfNegative val="0"/>
          <c:cat>
            <c:strRef>
              <c:f>[1]Sheet1!$A$4:$A$13</c:f>
              <c:strCache>
                <c:ptCount val="9"/>
                <c:pt idx="0">
                  <c:v>CZ</c:v>
                </c:pt>
                <c:pt idx="2">
                  <c:v>ES</c:v>
                </c:pt>
                <c:pt idx="4">
                  <c:v>FR</c:v>
                </c:pt>
                <c:pt idx="6">
                  <c:v>GR</c:v>
                </c:pt>
                <c:pt idx="8">
                  <c:v>HR</c:v>
                </c:pt>
              </c:strCache>
            </c:strRef>
          </c:cat>
          <c:val>
            <c:numRef>
              <c:f>[1]Sheet1!$E$4:$E$13</c:f>
              <c:numCache>
                <c:formatCode>General</c:formatCode>
                <c:ptCount val="10"/>
                <c:pt idx="0" formatCode="_-* #,##0_-;\-* #,##0_-;_-* &quot;-&quot;??_-;_-@_-">
                  <c:v>137459145.05000001</c:v>
                </c:pt>
                <c:pt idx="2" formatCode="_-* #,##0_-;\-* #,##0_-;_-* &quot;-&quot;??_-;_-@_-">
                  <c:v>186090327</c:v>
                </c:pt>
                <c:pt idx="4" formatCode="_-* #,##0_-;\-* #,##0_-;_-* &quot;-&quot;??_-;_-@_-">
                  <c:v>83409144.909999996</c:v>
                </c:pt>
                <c:pt idx="6" formatCode="_-* #,##0_-;\-* #,##0_-;_-* &quot;-&quot;??_-;_-@_-">
                  <c:v>3817818</c:v>
                </c:pt>
                <c:pt idx="8" formatCode="_-* #,##0_-;\-* #,##0_-;_-* &quot;-&quot;??_-;_-@_-">
                  <c:v>25000000</c:v>
                </c:pt>
              </c:numCache>
            </c:numRef>
          </c:val>
          <c:extLst>
            <c:ext xmlns:c16="http://schemas.microsoft.com/office/drawing/2014/chart" uri="{C3380CC4-5D6E-409C-BE32-E72D297353CC}">
              <c16:uniqueId val="{00000000-306A-4653-975B-5E2558220AD5}"/>
            </c:ext>
          </c:extLst>
        </c:ser>
        <c:dLbls>
          <c:showLegendKey val="0"/>
          <c:showVal val="0"/>
          <c:showCatName val="0"/>
          <c:showSerName val="0"/>
          <c:showPercent val="0"/>
          <c:showBubbleSize val="0"/>
        </c:dLbls>
        <c:gapWidth val="219"/>
        <c:overlap val="-27"/>
        <c:axId val="544241440"/>
        <c:axId val="544243736"/>
      </c:barChart>
      <c:catAx>
        <c:axId val="54424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r-FR"/>
          </a:p>
        </c:txPr>
        <c:crossAx val="544243736"/>
        <c:crosses val="autoZero"/>
        <c:auto val="1"/>
        <c:lblAlgn val="ctr"/>
        <c:lblOffset val="100"/>
        <c:noMultiLvlLbl val="0"/>
      </c:catAx>
      <c:valAx>
        <c:axId val="54424373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54424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1249781277340335"/>
          <c:y val="0.18097222222222226"/>
          <c:w val="0.66743263342082237"/>
          <c:h val="0.66996172353455818"/>
        </c:manualLayout>
      </c:layout>
      <c:barChart>
        <c:barDir val="col"/>
        <c:grouping val="clustered"/>
        <c:varyColors val="0"/>
        <c:ser>
          <c:idx val="0"/>
          <c:order val="0"/>
          <c:spPr>
            <a:solidFill>
              <a:schemeClr val="accent6"/>
            </a:solidFill>
            <a:ln>
              <a:noFill/>
            </a:ln>
            <a:effectLst/>
          </c:spPr>
          <c:invertIfNegative val="0"/>
          <c:cat>
            <c:strRef>
              <c:f>[1]Sheet1!$A$2:$A$13</c:f>
              <c:strCache>
                <c:ptCount val="11"/>
                <c:pt idx="0">
                  <c:v>BG</c:v>
                </c:pt>
                <c:pt idx="2">
                  <c:v>CZ</c:v>
                </c:pt>
                <c:pt idx="4">
                  <c:v>ES</c:v>
                </c:pt>
                <c:pt idx="6">
                  <c:v>FR</c:v>
                </c:pt>
                <c:pt idx="8">
                  <c:v>GR</c:v>
                </c:pt>
                <c:pt idx="10">
                  <c:v>HR</c:v>
                </c:pt>
              </c:strCache>
            </c:strRef>
          </c:cat>
          <c:val>
            <c:numRef>
              <c:f>[1]Sheet1!$E$2:$E$13</c:f>
              <c:numCache>
                <c:formatCode>General</c:formatCode>
                <c:ptCount val="12"/>
                <c:pt idx="0" formatCode="_-* #,##0_-;\-* #,##0_-;_-* &quot;-&quot;??_-;_-@_-">
                  <c:v>12133604</c:v>
                </c:pt>
                <c:pt idx="2" formatCode="_-* #,##0_-;\-* #,##0_-;_-* &quot;-&quot;??_-;_-@_-">
                  <c:v>137459145.05000001</c:v>
                </c:pt>
                <c:pt idx="4" formatCode="_-* #,##0_-;\-* #,##0_-;_-* &quot;-&quot;??_-;_-@_-">
                  <c:v>186090327</c:v>
                </c:pt>
                <c:pt idx="6" formatCode="_-* #,##0_-;\-* #,##0_-;_-* &quot;-&quot;??_-;_-@_-">
                  <c:v>83409144.909999996</c:v>
                </c:pt>
                <c:pt idx="8" formatCode="_-* #,##0_-;\-* #,##0_-;_-* &quot;-&quot;??_-;_-@_-">
                  <c:v>3817818</c:v>
                </c:pt>
                <c:pt idx="10" formatCode="_-* #,##0_-;\-* #,##0_-;_-* &quot;-&quot;??_-;_-@_-">
                  <c:v>25000000</c:v>
                </c:pt>
              </c:numCache>
            </c:numRef>
          </c:val>
          <c:extLst>
            <c:ext xmlns:c16="http://schemas.microsoft.com/office/drawing/2014/chart" uri="{C3380CC4-5D6E-409C-BE32-E72D297353CC}">
              <c16:uniqueId val="{00000000-5D76-4940-9D27-FAB8F660B2AB}"/>
            </c:ext>
          </c:extLst>
        </c:ser>
        <c:dLbls>
          <c:showLegendKey val="0"/>
          <c:showVal val="0"/>
          <c:showCatName val="0"/>
          <c:showSerName val="0"/>
          <c:showPercent val="0"/>
          <c:showBubbleSize val="0"/>
        </c:dLbls>
        <c:gapWidth val="219"/>
        <c:overlap val="-27"/>
        <c:axId val="542211864"/>
        <c:axId val="542207928"/>
      </c:barChart>
      <c:catAx>
        <c:axId val="54221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r-FR"/>
          </a:p>
        </c:txPr>
        <c:crossAx val="542207928"/>
        <c:crosses val="autoZero"/>
        <c:auto val="1"/>
        <c:lblAlgn val="ctr"/>
        <c:lblOffset val="100"/>
        <c:noMultiLvlLbl val="0"/>
      </c:catAx>
      <c:valAx>
        <c:axId val="54220792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542211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6447944007002"/>
          <c:y val="0.17634259259259263"/>
          <c:w val="0.71250218722659675"/>
          <c:h val="0.66533209390492853"/>
        </c:manualLayout>
      </c:layout>
      <c:barChart>
        <c:barDir val="col"/>
        <c:grouping val="clustered"/>
        <c:varyColors val="0"/>
        <c:ser>
          <c:idx val="0"/>
          <c:order val="0"/>
          <c:spPr>
            <a:solidFill>
              <a:schemeClr val="accent1"/>
            </a:solidFill>
            <a:ln>
              <a:noFill/>
            </a:ln>
            <a:effectLst/>
          </c:spPr>
          <c:invertIfNegative val="0"/>
          <c:cat>
            <c:strRef>
              <c:f>[1]Sheet1!$A$2:$A$30</c:f>
              <c:strCache>
                <c:ptCount val="29"/>
                <c:pt idx="0">
                  <c:v>BG</c:v>
                </c:pt>
                <c:pt idx="2">
                  <c:v>CZ</c:v>
                </c:pt>
                <c:pt idx="4">
                  <c:v>ES</c:v>
                </c:pt>
                <c:pt idx="6">
                  <c:v>FR</c:v>
                </c:pt>
                <c:pt idx="8">
                  <c:v>GR</c:v>
                </c:pt>
                <c:pt idx="10">
                  <c:v>HR</c:v>
                </c:pt>
                <c:pt idx="12">
                  <c:v>HU</c:v>
                </c:pt>
                <c:pt idx="14">
                  <c:v>IT</c:v>
                </c:pt>
                <c:pt idx="16">
                  <c:v>LT</c:v>
                </c:pt>
                <c:pt idx="18">
                  <c:v>MT</c:v>
                </c:pt>
                <c:pt idx="20">
                  <c:v>PL</c:v>
                </c:pt>
                <c:pt idx="22">
                  <c:v>PT</c:v>
                </c:pt>
                <c:pt idx="24">
                  <c:v>SI</c:v>
                </c:pt>
                <c:pt idx="26">
                  <c:v>SK</c:v>
                </c:pt>
                <c:pt idx="28">
                  <c:v>TC</c:v>
                </c:pt>
              </c:strCache>
            </c:strRef>
          </c:cat>
          <c:val>
            <c:numRef>
              <c:f>[1]Sheet1!$E$2:$E$30</c:f>
              <c:numCache>
                <c:formatCode>General</c:formatCode>
                <c:ptCount val="29"/>
                <c:pt idx="0" formatCode="_-* #,##0_-;\-* #,##0_-;_-* &quot;-&quot;??_-;_-@_-">
                  <c:v>12133604</c:v>
                </c:pt>
                <c:pt idx="2" formatCode="_-* #,##0_-;\-* #,##0_-;_-* &quot;-&quot;??_-;_-@_-">
                  <c:v>137459145.05000001</c:v>
                </c:pt>
                <c:pt idx="4" formatCode="_-* #,##0_-;\-* #,##0_-;_-* &quot;-&quot;??_-;_-@_-">
                  <c:v>186090327</c:v>
                </c:pt>
                <c:pt idx="6" formatCode="_-* #,##0_-;\-* #,##0_-;_-* &quot;-&quot;??_-;_-@_-">
                  <c:v>83409144.909999996</c:v>
                </c:pt>
                <c:pt idx="8" formatCode="_-* #,##0_-;\-* #,##0_-;_-* &quot;-&quot;??_-;_-@_-">
                  <c:v>3817818</c:v>
                </c:pt>
                <c:pt idx="10" formatCode="_-* #,##0_-;\-* #,##0_-;_-* &quot;-&quot;??_-;_-@_-">
                  <c:v>25000000</c:v>
                </c:pt>
                <c:pt idx="12" formatCode="_-* #,##0_-;\-* #,##0_-;_-* &quot;-&quot;??_-;_-@_-">
                  <c:v>239098700</c:v>
                </c:pt>
                <c:pt idx="14" formatCode="_-* #,##0_-;\-* #,##0_-;_-* &quot;-&quot;??_-;_-@_-">
                  <c:v>270168742</c:v>
                </c:pt>
                <c:pt idx="16" formatCode="_-* #,##0_-;\-* #,##0_-;_-* &quot;-&quot;??_-;_-@_-">
                  <c:v>49931530</c:v>
                </c:pt>
                <c:pt idx="18" formatCode="_-* #,##0_-;\-* #,##0_-;_-* &quot;-&quot;??_-;_-@_-">
                  <c:v>15998670</c:v>
                </c:pt>
                <c:pt idx="20" formatCode="_-* #,##0_-;\-* #,##0_-;_-* &quot;-&quot;??_-;_-@_-">
                  <c:v>204175050</c:v>
                </c:pt>
                <c:pt idx="22" formatCode="_-* #,##0_-;\-* #,##0_-;_-* &quot;-&quot;??_-;_-@_-">
                  <c:v>196760843</c:v>
                </c:pt>
                <c:pt idx="24" formatCode="_-* #,##0_-;\-* #,##0_-;_-* &quot;-&quot;??_-;_-@_-">
                  <c:v>14297976</c:v>
                </c:pt>
                <c:pt idx="26" formatCode="_-* #,##0_-;\-* #,##0_-;_-* &quot;-&quot;??_-;_-@_-">
                  <c:v>71054814</c:v>
                </c:pt>
                <c:pt idx="28" formatCode="_-* #,##0_-;\-* #,##0_-;_-* &quot;-&quot;??_-;_-@_-">
                  <c:v>500000</c:v>
                </c:pt>
              </c:numCache>
            </c:numRef>
          </c:val>
          <c:extLst>
            <c:ext xmlns:c16="http://schemas.microsoft.com/office/drawing/2014/chart" uri="{C3380CC4-5D6E-409C-BE32-E72D297353CC}">
              <c16:uniqueId val="{00000000-E14F-4863-9986-1C1032A48397}"/>
            </c:ext>
          </c:extLst>
        </c:ser>
        <c:dLbls>
          <c:showLegendKey val="0"/>
          <c:showVal val="0"/>
          <c:showCatName val="0"/>
          <c:showSerName val="0"/>
          <c:showPercent val="0"/>
          <c:showBubbleSize val="0"/>
        </c:dLbls>
        <c:gapWidth val="219"/>
        <c:overlap val="-27"/>
        <c:axId val="546489056"/>
        <c:axId val="546492664"/>
      </c:barChart>
      <c:catAx>
        <c:axId val="54648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fr-FR"/>
          </a:p>
        </c:txPr>
        <c:crossAx val="546492664"/>
        <c:crosses val="autoZero"/>
        <c:auto val="1"/>
        <c:lblAlgn val="ctr"/>
        <c:lblOffset val="100"/>
        <c:noMultiLvlLbl val="0"/>
      </c:catAx>
      <c:valAx>
        <c:axId val="54649266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fr-FR"/>
          </a:p>
        </c:txPr>
        <c:crossAx val="54648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83852"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83852"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‹N°›</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83852"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480" y="4714876"/>
            <a:ext cx="5487041"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83852"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‹N°›</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fr-FR"/>
          </a:p>
        </p:txBody>
      </p:sp>
    </p:spTree>
    <p:extLst>
      <p:ext uri="{BB962C8B-B14F-4D97-AF65-F5344CB8AC3E}">
        <p14:creationId xmlns:p14="http://schemas.microsoft.com/office/powerpoint/2010/main" val="402599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10"/>
          </p:nvPr>
        </p:nvSpPr>
        <p:spPr/>
        <p:txBody>
          <a:bodyPr/>
          <a:lstStyle/>
          <a:p>
            <a:fld id="{1FBE058F-3D64-452B-AED7-B561252B1864}" type="slidenum">
              <a:rPr lang="da-DK" smtClean="0"/>
              <a:pPr/>
              <a:t>10</a:t>
            </a:fld>
            <a:endParaRPr lang="da-DK"/>
          </a:p>
        </p:txBody>
      </p:sp>
    </p:spTree>
    <p:extLst>
      <p:ext uri="{BB962C8B-B14F-4D97-AF65-F5344CB8AC3E}">
        <p14:creationId xmlns:p14="http://schemas.microsoft.com/office/powerpoint/2010/main" val="95998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fr-FR"/>
          </a:p>
        </p:txBody>
      </p:sp>
    </p:spTree>
    <p:extLst>
      <p:ext uri="{BB962C8B-B14F-4D97-AF65-F5344CB8AC3E}">
        <p14:creationId xmlns:p14="http://schemas.microsoft.com/office/powerpoint/2010/main" val="4002097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‹N°›</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9600" y="309600"/>
            <a:ext cx="1583550" cy="110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906000" y="332781"/>
            <a:ext cx="1584325" cy="1099887"/>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1797231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719999" y="360000"/>
            <a:ext cx="7920001" cy="1314000"/>
          </a:xfrm>
        </p:spPr>
        <p:txBody>
          <a:bodyPr lIns="0" tIns="0" rIns="0" bIns="0" anchor="b" anchorCtr="0">
            <a:noAutofit/>
          </a:bodyPr>
          <a:lstStyle>
            <a:lvl1pPr>
              <a:defRPr b="1">
                <a:solidFill>
                  <a:schemeClr val="accent1"/>
                </a:solidFill>
              </a:defRPr>
            </a:lvl1pPr>
          </a:lstStyle>
          <a:p>
            <a:r>
              <a:rPr lang="en-US"/>
              <a:t>Click to edit Master title style</a:t>
            </a:r>
            <a:endParaRPr lang="da-DK" dirty="0"/>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6425EC43-D09F-4E58-9225-209ECD5686D6}" type="datetime1">
              <a:rPr lang="en-US" smtClean="0"/>
              <a:pPr/>
              <a:t>10/7/2018</a:t>
            </a:fld>
            <a:endParaRPr lang="da-DK" dirty="0"/>
          </a:p>
        </p:txBody>
      </p:sp>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720000" y="1979999"/>
            <a:ext cx="7920000" cy="4140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350276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‹N°›</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7200" y="6145200"/>
            <a:ext cx="2166560" cy="597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‹N°›</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 id="2147483756" r:id="rId13"/>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custDataLst>
              <p:tags r:id="rId1"/>
            </p:custDataLst>
          </p:nvPr>
        </p:nvSpPr>
        <p:spPr>
          <a:xfrm>
            <a:off x="107504" y="1484784"/>
            <a:ext cx="4752528" cy="4176464"/>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br>
              <a:rPr lang="fr-BE" sz="2000" dirty="0">
                <a:solidFill>
                  <a:schemeClr val="tx2"/>
                </a:solidFill>
              </a:rPr>
            </a:br>
            <a:br>
              <a:rPr lang="fr-BE" sz="2000" dirty="0">
                <a:solidFill>
                  <a:schemeClr val="tx2"/>
                </a:solidFill>
              </a:rPr>
            </a:br>
            <a:br>
              <a:rPr lang="fr-BE" sz="2000" dirty="0">
                <a:solidFill>
                  <a:schemeClr val="tx2"/>
                </a:solidFill>
              </a:rPr>
            </a:br>
            <a:br>
              <a:rPr lang="fr-BE" sz="2000" dirty="0">
                <a:solidFill>
                  <a:schemeClr val="tx2"/>
                </a:solidFill>
              </a:rPr>
            </a:br>
            <a:r>
              <a:rPr lang="fr-BE" sz="4400" dirty="0">
                <a:solidFill>
                  <a:schemeClr val="tx2"/>
                </a:solidFill>
              </a:rPr>
              <a:t>Logement social</a:t>
            </a:r>
            <a:br>
              <a:rPr lang="fr-BE" sz="4400" dirty="0">
                <a:solidFill>
                  <a:schemeClr val="tx2"/>
                </a:solidFill>
              </a:rPr>
            </a:br>
            <a:r>
              <a:rPr lang="fr-BE" sz="4400" dirty="0">
                <a:solidFill>
                  <a:schemeClr val="tx2"/>
                </a:solidFill>
              </a:rPr>
              <a:t>2014-2020</a:t>
            </a:r>
            <a:br>
              <a:rPr lang="fr-FR" sz="4400" dirty="0"/>
            </a:br>
            <a:br>
              <a:rPr lang="fr-FR" sz="4400" dirty="0"/>
            </a:br>
            <a:r>
              <a:rPr lang="fr-FR" sz="2400" dirty="0"/>
              <a:t>Marseille, le 9 octobre 2018</a:t>
            </a:r>
            <a:br>
              <a:rPr lang="fr-FR" sz="2400" dirty="0"/>
            </a:br>
            <a:endParaRPr lang="fr-FR" sz="2400" dirty="0">
              <a:solidFill>
                <a:schemeClr val="tx2"/>
              </a:solidFill>
            </a:endParaRPr>
          </a:p>
        </p:txBody>
      </p:sp>
      <p:sp>
        <p:nvSpPr>
          <p:cNvPr id="6" name="Rectangle 5"/>
          <p:cNvSpPr/>
          <p:nvPr>
            <p:custDataLst>
              <p:tags r:id="rId2"/>
            </p:custDataLst>
          </p:nvPr>
        </p:nvSpPr>
        <p:spPr>
          <a:xfrm>
            <a:off x="0" y="5589240"/>
            <a:ext cx="2411760" cy="8640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57200" fontAlgn="auto">
              <a:spcBef>
                <a:spcPts val="0"/>
              </a:spcBef>
              <a:spcAft>
                <a:spcPts val="0"/>
              </a:spcAft>
            </a:pPr>
            <a:endParaRPr lang="en-GB" sz="1800" b="0"/>
          </a:p>
        </p:txBody>
      </p:sp>
      <p:sp>
        <p:nvSpPr>
          <p:cNvPr id="7" name="TextBox 4"/>
          <p:cNvSpPr txBox="1"/>
          <p:nvPr>
            <p:custDataLst>
              <p:tags r:id="rId3"/>
            </p:custDataLst>
          </p:nvPr>
        </p:nvSpPr>
        <p:spPr>
          <a:xfrm>
            <a:off x="0" y="5589240"/>
            <a:ext cx="3106582" cy="954107"/>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1800" b="0" i="1" dirty="0">
                <a:solidFill>
                  <a:schemeClr val="bg1"/>
                </a:solidFill>
                <a:latin typeface="Arial" panose="020B0604020202020204" pitchFamily="34" charset="0"/>
              </a:rPr>
              <a:t>#</a:t>
            </a:r>
            <a:r>
              <a:rPr lang="en-GB" sz="1800" b="0" i="1" dirty="0" err="1">
                <a:solidFill>
                  <a:schemeClr val="bg1"/>
                </a:solidFill>
                <a:latin typeface="Arial" panose="020B0604020202020204" pitchFamily="34" charset="0"/>
              </a:rPr>
              <a:t>Politiquede</a:t>
            </a:r>
            <a:r>
              <a:rPr lang="pl-PL" sz="1800" b="0" i="1" dirty="0">
                <a:solidFill>
                  <a:schemeClr val="bg1"/>
                </a:solidFill>
                <a:latin typeface="Arial" panose="020B0604020202020204" pitchFamily="34" charset="0"/>
              </a:rPr>
              <a:t>c</a:t>
            </a:r>
            <a:r>
              <a:rPr lang="en-GB" sz="1800" b="0" i="1" dirty="0" err="1">
                <a:solidFill>
                  <a:schemeClr val="bg1"/>
                </a:solidFill>
                <a:latin typeface="Arial" panose="020B0604020202020204" pitchFamily="34" charset="0"/>
              </a:rPr>
              <a:t>ohésion</a:t>
            </a:r>
            <a:r>
              <a:rPr lang="en-GB" sz="1800" b="0" i="1" dirty="0">
                <a:solidFill>
                  <a:schemeClr val="bg1"/>
                </a:solidFill>
                <a:latin typeface="Arial" panose="020B0604020202020204" pitchFamily="34" charset="0"/>
              </a:rPr>
              <a:t> #UE</a:t>
            </a:r>
            <a:r>
              <a:rPr lang="pl-PL" sz="1800" b="0" i="1" dirty="0">
                <a:solidFill>
                  <a:schemeClr val="bg1"/>
                </a:solidFill>
                <a:latin typeface="Arial" panose="020B0604020202020204" pitchFamily="34" charset="0"/>
              </a:rPr>
              <a:t>en</a:t>
            </a:r>
            <a:r>
              <a:rPr lang="en-GB" sz="1800" b="0" i="1" dirty="0" err="1">
                <a:solidFill>
                  <a:schemeClr val="bg1"/>
                </a:solidFill>
                <a:latin typeface="Arial" panose="020B0604020202020204" pitchFamily="34" charset="0"/>
              </a:rPr>
              <a:t>Région</a:t>
            </a:r>
            <a:endParaRPr lang="fr-FR" sz="1800" b="0" i="1" dirty="0">
              <a:solidFill>
                <a:schemeClr val="bg1"/>
              </a:solidFill>
              <a:latin typeface="Arial" panose="020B0604020202020204" pitchFamily="34" charset="0"/>
              <a:cs typeface="Arial" panose="020B0604020202020204" pitchFamily="34" charset="0"/>
            </a:endParaRPr>
          </a:p>
          <a:p>
            <a:endParaRPr lang="fr-FR" sz="2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92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BCA0AE-153E-4346-8503-4D2A2AA420F1}"/>
              </a:ext>
            </a:extLst>
          </p:cNvPr>
          <p:cNvSpPr>
            <a:spLocks noGrp="1"/>
          </p:cNvSpPr>
          <p:nvPr>
            <p:ph type="sldNum" sz="quarter" idx="11"/>
          </p:nvPr>
        </p:nvSpPr>
        <p:spPr/>
        <p:txBody>
          <a:bodyPr/>
          <a:lstStyle/>
          <a:p>
            <a:fld id="{865B7C27-3FE4-4A2D-B806-6F5728E302F6}" type="slidenum">
              <a:rPr lang="da-DK" smtClean="0"/>
              <a:pPr/>
              <a:t>10</a:t>
            </a:fld>
            <a:endParaRPr lang="da-DK" dirty="0"/>
          </a:p>
        </p:txBody>
      </p:sp>
      <p:sp>
        <p:nvSpPr>
          <p:cNvPr id="5" name="Title 4">
            <a:extLst>
              <a:ext uri="{FF2B5EF4-FFF2-40B4-BE49-F238E27FC236}">
                <a16:creationId xmlns:a16="http://schemas.microsoft.com/office/drawing/2014/main" id="{C34786D1-33B4-46D7-81D7-4524709C3CC9}"/>
              </a:ext>
            </a:extLst>
          </p:cNvPr>
          <p:cNvSpPr>
            <a:spLocks noGrp="1"/>
          </p:cNvSpPr>
          <p:nvPr>
            <p:ph type="title"/>
          </p:nvPr>
        </p:nvSpPr>
        <p:spPr>
          <a:xfrm>
            <a:off x="256500" y="620688"/>
            <a:ext cx="8787292" cy="519286"/>
          </a:xfrm>
        </p:spPr>
        <p:txBody>
          <a:bodyPr/>
          <a:lstStyle/>
          <a:p>
            <a:pPr algn="ctr"/>
            <a:r>
              <a:rPr lang="en-GB" sz="2800" dirty="0" err="1">
                <a:solidFill>
                  <a:srgbClr val="E65000"/>
                </a:solidFill>
              </a:rPr>
              <a:t>Tendances</a:t>
            </a:r>
            <a:r>
              <a:rPr lang="en-GB" sz="2800" dirty="0">
                <a:solidFill>
                  <a:srgbClr val="E65000"/>
                </a:solidFill>
              </a:rPr>
              <a:t> </a:t>
            </a:r>
            <a:r>
              <a:rPr lang="en-GB" sz="2800" dirty="0" err="1">
                <a:solidFill>
                  <a:srgbClr val="E65000"/>
                </a:solidFill>
              </a:rPr>
              <a:t>démographiques</a:t>
            </a:r>
            <a:r>
              <a:rPr lang="en-GB" sz="2800" dirty="0">
                <a:solidFill>
                  <a:srgbClr val="E65000"/>
                </a:solidFill>
              </a:rPr>
              <a:t> et </a:t>
            </a:r>
            <a:r>
              <a:rPr lang="en-GB" sz="2800" dirty="0" err="1">
                <a:solidFill>
                  <a:srgbClr val="E65000"/>
                </a:solidFill>
              </a:rPr>
              <a:t>défis</a:t>
            </a:r>
            <a:endParaRPr lang="en-GB" sz="2800" dirty="0">
              <a:solidFill>
                <a:srgbClr val="E65000"/>
              </a:solidFill>
            </a:endParaRPr>
          </a:p>
        </p:txBody>
      </p:sp>
      <p:sp>
        <p:nvSpPr>
          <p:cNvPr id="9" name="Date Placeholder 3">
            <a:extLst>
              <a:ext uri="{FF2B5EF4-FFF2-40B4-BE49-F238E27FC236}">
                <a16:creationId xmlns:a16="http://schemas.microsoft.com/office/drawing/2014/main" id="{A72EA276-9605-4B9E-B749-E7B8BC922465}"/>
              </a:ext>
            </a:extLst>
          </p:cNvPr>
          <p:cNvSpPr>
            <a:spLocks noGrp="1"/>
          </p:cNvSpPr>
          <p:nvPr>
            <p:ph type="dt" sz="half" idx="12"/>
          </p:nvPr>
        </p:nvSpPr>
        <p:spPr>
          <a:xfrm>
            <a:off x="7290000" y="6480000"/>
            <a:ext cx="1350000" cy="180000"/>
          </a:xfrm>
        </p:spPr>
        <p:txBody>
          <a:bodyPr/>
          <a:lstStyle/>
          <a:p>
            <a:r>
              <a:rPr lang="en-US" dirty="0"/>
              <a:t>16 March 2018</a:t>
            </a:r>
            <a:endParaRPr lang="da-DK" dirty="0"/>
          </a:p>
        </p:txBody>
      </p:sp>
      <p:pic>
        <p:nvPicPr>
          <p:cNvPr id="10" name="Content Placeholder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60032" y="1772816"/>
            <a:ext cx="4004164" cy="558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278277" y="1268761"/>
            <a:ext cx="4287644" cy="5485362"/>
          </a:xfrm>
          <a:prstGeom prst="rect">
            <a:avLst/>
          </a:prstGeom>
        </p:spPr>
        <p:txBody>
          <a:bodyPr/>
          <a:lstStyle>
            <a:lvl1pPr marL="342900" indent="-342900" algn="l" rtl="0" eaLnBrk="0" fontAlgn="base" hangingPunct="0">
              <a:spcBef>
                <a:spcPct val="20000"/>
              </a:spcBef>
              <a:spcAft>
                <a:spcPct val="0"/>
              </a:spcAft>
              <a:buClr>
                <a:srgbClr val="99CCFF"/>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just">
              <a:spcAft>
                <a:spcPts val="600"/>
              </a:spcAft>
              <a:buNone/>
            </a:pPr>
            <a:r>
              <a:rPr lang="fr-FR" sz="1800" dirty="0"/>
              <a:t>Gestion de la concentration:</a:t>
            </a:r>
            <a:br>
              <a:rPr lang="fr-FR" sz="1800" dirty="0"/>
            </a:br>
            <a:r>
              <a:rPr lang="fr-FR" sz="1800" b="0" i="0" dirty="0"/>
              <a:t>Stratégies répondant à de multiples défis, y compris le logement, la mobilité, l’emploi, l’éducation, la formation, les services, etc</a:t>
            </a:r>
            <a:r>
              <a:rPr lang="fr-FR" sz="1800" dirty="0"/>
              <a:t>.</a:t>
            </a:r>
          </a:p>
          <a:p>
            <a:pPr marL="0" indent="0" algn="just">
              <a:spcAft>
                <a:spcPts val="0"/>
              </a:spcAft>
              <a:buNone/>
            </a:pPr>
            <a:br>
              <a:rPr lang="fr-FR" sz="1800" dirty="0"/>
            </a:br>
            <a:r>
              <a:rPr lang="fr-FR" sz="1800" dirty="0"/>
              <a:t>La désertification:</a:t>
            </a:r>
          </a:p>
          <a:p>
            <a:pPr marL="0" indent="0" algn="just">
              <a:spcAft>
                <a:spcPts val="600"/>
              </a:spcAft>
              <a:buNone/>
            </a:pPr>
            <a:r>
              <a:rPr lang="fr-FR" sz="1800" b="0" i="0" dirty="0"/>
              <a:t>Stratégies pour réduire les zones concernées et les multiples défis à relever pour inverser les tendances de désertification</a:t>
            </a:r>
            <a:r>
              <a:rPr lang="fr-FR" sz="1800" dirty="0"/>
              <a:t>.</a:t>
            </a:r>
          </a:p>
          <a:p>
            <a:pPr marL="0" indent="0" algn="just">
              <a:spcAft>
                <a:spcPts val="600"/>
              </a:spcAft>
              <a:buNone/>
            </a:pPr>
            <a:r>
              <a:rPr lang="fr-FR" sz="1800" dirty="0"/>
              <a:t>Adaptation</a:t>
            </a:r>
            <a:r>
              <a:rPr lang="fr-FR" sz="1800" b="0" i="0" dirty="0"/>
              <a:t>:</a:t>
            </a:r>
          </a:p>
          <a:p>
            <a:pPr marL="0" indent="0" algn="just">
              <a:spcAft>
                <a:spcPts val="600"/>
              </a:spcAft>
              <a:buNone/>
            </a:pPr>
            <a:r>
              <a:rPr lang="fr-FR" sz="1800" b="0" i="0" dirty="0"/>
              <a:t>Stratégies d'adaptation aux nouvelles conditions économiques et démographiques hors du contrôle local</a:t>
            </a:r>
            <a:r>
              <a:rPr lang="fr-FR" sz="2000" dirty="0"/>
              <a:t>.</a:t>
            </a:r>
            <a:endParaRPr lang="en-GB" sz="1600" i="0" kern="0" dirty="0"/>
          </a:p>
        </p:txBody>
      </p:sp>
    </p:spTree>
    <p:extLst>
      <p:ext uri="{BB962C8B-B14F-4D97-AF65-F5344CB8AC3E}">
        <p14:creationId xmlns:p14="http://schemas.microsoft.com/office/powerpoint/2010/main" val="271275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Premières constatations:</a:t>
            </a:r>
          </a:p>
        </p:txBody>
      </p:sp>
      <p:sp>
        <p:nvSpPr>
          <p:cNvPr id="3" name="Content Placeholder 2"/>
          <p:cNvSpPr>
            <a:spLocks noGrp="1"/>
          </p:cNvSpPr>
          <p:nvPr>
            <p:ph idx="1"/>
          </p:nvPr>
        </p:nvSpPr>
        <p:spPr/>
        <p:txBody>
          <a:bodyPr/>
          <a:lstStyle/>
          <a:p>
            <a:pPr algn="just"/>
            <a:r>
              <a:rPr lang="fr-FR" sz="2000" b="1" dirty="0"/>
              <a:t>Taux de mise en œuvre relativement bas résultant des nouveaux mécanismes de gestion</a:t>
            </a:r>
          </a:p>
          <a:p>
            <a:pPr algn="just"/>
            <a:r>
              <a:rPr lang="fr-FR" sz="2000" b="1" dirty="0"/>
              <a:t>Complexité des défis à relever</a:t>
            </a:r>
          </a:p>
          <a:p>
            <a:pPr algn="just"/>
            <a:r>
              <a:rPr lang="fr-FR" sz="2000" b="1" dirty="0"/>
              <a:t>Systèmes de gestion</a:t>
            </a:r>
            <a:endParaRPr lang="en-GB" sz="2000" b="1" dirty="0"/>
          </a:p>
          <a:p>
            <a:pPr algn="just"/>
            <a:r>
              <a:rPr lang="fr-FR" sz="2000" b="1" dirty="0"/>
              <a:t>Nécessité de renforcer le principe de partenariat</a:t>
            </a:r>
          </a:p>
          <a:p>
            <a:pPr algn="just"/>
            <a:r>
              <a:rPr lang="fr-FR" sz="2000" b="1" dirty="0"/>
              <a:t>Interprétation en matière d’aide d’état</a:t>
            </a:r>
          </a:p>
          <a:p>
            <a:pPr algn="just"/>
            <a:r>
              <a:rPr lang="fr-FR" sz="2000" b="1" dirty="0"/>
              <a:t>Cloisonnement des interventions</a:t>
            </a:r>
          </a:p>
          <a:p>
            <a:endParaRPr lang="fr-BE" sz="1500" dirty="0"/>
          </a:p>
        </p:txBody>
      </p:sp>
    </p:spTree>
    <p:extLst>
      <p:ext uri="{BB962C8B-B14F-4D97-AF65-F5344CB8AC3E}">
        <p14:creationId xmlns:p14="http://schemas.microsoft.com/office/powerpoint/2010/main" val="392427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Et ailleurs que fait-on ?</a:t>
            </a:r>
          </a:p>
        </p:txBody>
      </p:sp>
      <p:sp>
        <p:nvSpPr>
          <p:cNvPr id="3" name="Content Placeholder 2"/>
          <p:cNvSpPr>
            <a:spLocks noGrp="1"/>
          </p:cNvSpPr>
          <p:nvPr>
            <p:ph sz="half" idx="1"/>
          </p:nvPr>
        </p:nvSpPr>
        <p:spPr/>
        <p:txBody>
          <a:bodyPr/>
          <a:lstStyle/>
          <a:p>
            <a:r>
              <a:rPr lang="fr-BE" b="1" dirty="0"/>
              <a:t>Estonie</a:t>
            </a:r>
          </a:p>
          <a:p>
            <a:r>
              <a:rPr lang="fr-BE" dirty="0"/>
              <a:t>Réhabilitation énergétique d’un immeuble d’appartements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856611"/>
            <a:ext cx="4038600" cy="2695765"/>
          </a:xfrm>
        </p:spPr>
      </p:pic>
    </p:spTree>
    <p:extLst>
      <p:ext uri="{BB962C8B-B14F-4D97-AF65-F5344CB8AC3E}">
        <p14:creationId xmlns:p14="http://schemas.microsoft.com/office/powerpoint/2010/main" val="386078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8438" cy="563662"/>
          </a:xfrm>
        </p:spPr>
        <p:txBody>
          <a:bodyPr/>
          <a:lstStyle/>
          <a:p>
            <a:pPr algn="ctr"/>
            <a:r>
              <a:rPr lang="fr-BE" dirty="0"/>
              <a:t>FINLANDE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1340767"/>
            <a:ext cx="5111750" cy="4785395"/>
          </a:xfrm>
        </p:spPr>
      </p:pic>
      <p:sp>
        <p:nvSpPr>
          <p:cNvPr id="5" name="Text Placeholder 4"/>
          <p:cNvSpPr>
            <a:spLocks noGrp="1"/>
          </p:cNvSpPr>
          <p:nvPr>
            <p:ph type="body" sz="half" idx="2"/>
          </p:nvPr>
        </p:nvSpPr>
        <p:spPr/>
        <p:txBody>
          <a:bodyPr/>
          <a:lstStyle/>
          <a:p>
            <a:pPr algn="just"/>
            <a:r>
              <a:rPr lang="fr-FR" dirty="0"/>
              <a:t>Dans le cadre du projet de rénovation passive Innova, l’objectif consiste à rénover un ensemble d’immeuble d’appartements construits en  banlieue dans les années 1970 et d’étudier le potentiel de rénovation énergétique. Le but était de découvrir un modèle de rénovation reproductible pour des immeubles, en particulier ceux construits dans les années 1960, 1970 et 1980. </a:t>
            </a:r>
          </a:p>
          <a:p>
            <a:pPr algn="just"/>
            <a:endParaRPr lang="fr-FR" dirty="0"/>
          </a:p>
          <a:p>
            <a:pPr algn="just"/>
            <a:r>
              <a:rPr lang="fr-FR" dirty="0"/>
              <a:t>(codes 013 «Efficacité énergétique » – 065 « Recherche et Innovation  – 087 « Changement climatique »)</a:t>
            </a:r>
            <a:endParaRPr lang="fr-BE" dirty="0"/>
          </a:p>
        </p:txBody>
      </p:sp>
    </p:spTree>
    <p:extLst>
      <p:ext uri="{BB962C8B-B14F-4D97-AF65-F5344CB8AC3E}">
        <p14:creationId xmlns:p14="http://schemas.microsoft.com/office/powerpoint/2010/main" val="50233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Autriche</a:t>
            </a:r>
          </a:p>
        </p:txBody>
      </p:sp>
      <p:sp>
        <p:nvSpPr>
          <p:cNvPr id="3" name="Content Placeholder 2"/>
          <p:cNvSpPr>
            <a:spLocks noGrp="1"/>
          </p:cNvSpPr>
          <p:nvPr>
            <p:ph sz="half" idx="1"/>
          </p:nvPr>
        </p:nvSpPr>
        <p:spPr/>
        <p:txBody>
          <a:bodyPr/>
          <a:lstStyle/>
          <a:p>
            <a:r>
              <a:rPr lang="fr-FR" sz="1400" dirty="0"/>
              <a:t>nouvelle centrale hydroélectrique qui fournira de l'électricité verte à 130 ménages viennois. Le projet est financé dans le cadre de la priorité de financement "Développement urbain durable" . Avec une économie annuelle de 1 000 tonnes de CO2, ce projet est l'un des plus petits du genre, mais il apporte néanmoins une contribution non négligeable à la protection du climat! Et au milieu de la ville ....</a:t>
            </a:r>
            <a:endParaRPr lang="fr-BE" sz="1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3069647"/>
            <a:ext cx="4038600" cy="2269693"/>
          </a:xfrm>
        </p:spPr>
      </p:pic>
    </p:spTree>
    <p:extLst>
      <p:ext uri="{BB962C8B-B14F-4D97-AF65-F5344CB8AC3E}">
        <p14:creationId xmlns:p14="http://schemas.microsoft.com/office/powerpoint/2010/main" val="271400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KABELWERK – VIENNE - AUTRICHE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917353"/>
            <a:ext cx="7632848" cy="3992910"/>
          </a:xfrm>
          <a:prstGeom prst="rect">
            <a:avLst/>
          </a:prstGeom>
        </p:spPr>
      </p:pic>
    </p:spTree>
    <p:extLst>
      <p:ext uri="{BB962C8B-B14F-4D97-AF65-F5344CB8AC3E}">
        <p14:creationId xmlns:p14="http://schemas.microsoft.com/office/powerpoint/2010/main" val="119107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1400" dirty="0"/>
              <a:t>Mixité sociale, habitat aménagé, immeubles </a:t>
            </a:r>
            <a:r>
              <a:rPr lang="fr-BE" sz="1400" dirty="0" err="1"/>
              <a:t>transgénérationnels</a:t>
            </a:r>
            <a:r>
              <a:rPr lang="fr-BE" sz="1400" dirty="0"/>
              <a:t>, kot pour étudiants, logements sociaux, logements privatifs, ….</a:t>
            </a:r>
            <a:br>
              <a:rPr lang="fr-BE" dirty="0"/>
            </a:br>
            <a:endParaRPr lang="fr-BE"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9492" y="4725144"/>
            <a:ext cx="1734344" cy="1381755"/>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95936" y="4797152"/>
            <a:ext cx="3087216" cy="1512168"/>
          </a:xfrm>
        </p:spPr>
      </p:pic>
      <p:pic>
        <p:nvPicPr>
          <p:cNvPr id="5"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83113" y="2188270"/>
            <a:ext cx="4026861" cy="2016224"/>
          </a:xfrm>
          <a:prstGeom prst="rect">
            <a:avLst/>
          </a:prstGeom>
          <a:noFill/>
          <a:ln w="9525">
            <a:noFill/>
            <a:miter lim="800000"/>
            <a:headEnd/>
            <a:tailEnd/>
          </a:ln>
        </p:spPr>
      </p:pic>
      <p:pic>
        <p:nvPicPr>
          <p:cNvPr id="6"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9492" y="2708920"/>
            <a:ext cx="2958480" cy="1800200"/>
          </a:xfrm>
          <a:prstGeom prst="rect">
            <a:avLst/>
          </a:prstGeom>
          <a:noFill/>
          <a:ln w="9525">
            <a:noFill/>
            <a:miter lim="800000"/>
            <a:headEnd/>
            <a:tailEnd/>
          </a:ln>
        </p:spPr>
      </p:pic>
    </p:spTree>
    <p:extLst>
      <p:ext uri="{BB962C8B-B14F-4D97-AF65-F5344CB8AC3E}">
        <p14:creationId xmlns:p14="http://schemas.microsoft.com/office/powerpoint/2010/main" val="66010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custDataLst>
              <p:tags r:id="rId1"/>
            </p:custDataLst>
          </p:nvPr>
        </p:nvSpPr>
        <p:spPr>
          <a:xfrm>
            <a:off x="107504" y="2060848"/>
            <a:ext cx="4320480" cy="3600400"/>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sz="4800" dirty="0">
                <a:solidFill>
                  <a:schemeClr val="tx2"/>
                </a:solidFill>
              </a:rPr>
              <a:t>Merci pour votre attention.</a:t>
            </a:r>
            <a:br>
              <a:rPr dirty="0"/>
            </a:br>
            <a:br>
              <a:rPr dirty="0"/>
            </a:br>
            <a:endParaRPr lang="fr-FR" sz="4800" dirty="0">
              <a:solidFill>
                <a:schemeClr val="tx2"/>
              </a:solidFill>
            </a:endParaRPr>
          </a:p>
        </p:txBody>
      </p:sp>
      <p:sp>
        <p:nvSpPr>
          <p:cNvPr id="6" name="Rectangle 5"/>
          <p:cNvSpPr/>
          <p:nvPr>
            <p:custDataLst>
              <p:tags r:id="rId2"/>
            </p:custDataLst>
          </p:nvPr>
        </p:nvSpPr>
        <p:spPr>
          <a:xfrm>
            <a:off x="0" y="5589240"/>
            <a:ext cx="2411760" cy="8640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57200" fontAlgn="auto">
              <a:spcBef>
                <a:spcPts val="0"/>
              </a:spcBef>
              <a:spcAft>
                <a:spcPts val="0"/>
              </a:spcAft>
            </a:pPr>
            <a:endParaRPr lang="en-GB" sz="1800" b="0"/>
          </a:p>
        </p:txBody>
      </p:sp>
      <p:sp>
        <p:nvSpPr>
          <p:cNvPr id="7" name="TextBox 4"/>
          <p:cNvSpPr txBox="1"/>
          <p:nvPr>
            <p:custDataLst>
              <p:tags r:id="rId3"/>
            </p:custDataLst>
          </p:nvPr>
        </p:nvSpPr>
        <p:spPr>
          <a:xfrm>
            <a:off x="30336" y="5544234"/>
            <a:ext cx="2592288" cy="954107"/>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1800" b="0" i="1" dirty="0">
                <a:solidFill>
                  <a:schemeClr val="bg1"/>
                </a:solidFill>
                <a:latin typeface="Arial" panose="020B0604020202020204" pitchFamily="34" charset="0"/>
              </a:rPr>
              <a:t>#</a:t>
            </a:r>
            <a:r>
              <a:rPr lang="en-GB" sz="1800" b="0" i="1" dirty="0" err="1">
                <a:solidFill>
                  <a:schemeClr val="bg1"/>
                </a:solidFill>
                <a:latin typeface="Arial" panose="020B0604020202020204" pitchFamily="34" charset="0"/>
              </a:rPr>
              <a:t>Politiquede</a:t>
            </a:r>
            <a:r>
              <a:rPr lang="pl-PL" sz="1800" b="0" i="1" dirty="0">
                <a:solidFill>
                  <a:schemeClr val="bg1"/>
                </a:solidFill>
                <a:latin typeface="Arial" panose="020B0604020202020204" pitchFamily="34" charset="0"/>
              </a:rPr>
              <a:t>c</a:t>
            </a:r>
            <a:r>
              <a:rPr lang="en-GB" sz="1800" b="0" i="1" dirty="0" err="1">
                <a:solidFill>
                  <a:schemeClr val="bg1"/>
                </a:solidFill>
                <a:latin typeface="Arial" panose="020B0604020202020204" pitchFamily="34" charset="0"/>
              </a:rPr>
              <a:t>ohésion</a:t>
            </a:r>
            <a:r>
              <a:rPr lang="en-GB" sz="1800" b="0" i="1" dirty="0">
                <a:solidFill>
                  <a:schemeClr val="bg1"/>
                </a:solidFill>
                <a:latin typeface="Arial" panose="020B0604020202020204" pitchFamily="34" charset="0"/>
              </a:rPr>
              <a:t> #UE</a:t>
            </a:r>
            <a:r>
              <a:rPr lang="pl-PL" sz="1800" b="0" i="1" dirty="0">
                <a:solidFill>
                  <a:schemeClr val="bg1"/>
                </a:solidFill>
                <a:latin typeface="Arial" panose="020B0604020202020204" pitchFamily="34" charset="0"/>
              </a:rPr>
              <a:t>en</a:t>
            </a:r>
            <a:r>
              <a:rPr lang="en-GB" sz="1800" b="0" i="1" dirty="0" err="1">
                <a:solidFill>
                  <a:schemeClr val="bg1"/>
                </a:solidFill>
                <a:latin typeface="Arial" panose="020B0604020202020204" pitchFamily="34" charset="0"/>
              </a:rPr>
              <a:t>Région</a:t>
            </a:r>
            <a:endParaRPr lang="fr-FR" sz="1800" b="0" i="1">
              <a:solidFill>
                <a:schemeClr val="bg1"/>
              </a:solidFill>
              <a:latin typeface="Arial" panose="020B0604020202020204" pitchFamily="34" charset="0"/>
              <a:cs typeface="Arial" panose="020B0604020202020204" pitchFamily="34" charset="0"/>
            </a:endParaRPr>
          </a:p>
          <a:p>
            <a:endParaRPr lang="fr-FR" sz="2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55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2400" dirty="0">
                <a:solidFill>
                  <a:schemeClr val="tx2"/>
                </a:solidFill>
              </a:rPr>
              <a:t>Période de programmation 2014-2020</a:t>
            </a:r>
            <a:endParaRPr lang="en-GB" sz="2400" dirty="0">
              <a:solidFill>
                <a:schemeClr val="tx2"/>
              </a:solidFill>
            </a:endParaRPr>
          </a:p>
        </p:txBody>
      </p:sp>
      <p:graphicFrame>
        <p:nvGraphicFramePr>
          <p:cNvPr id="4" name="Content Placeholder 3"/>
          <p:cNvGraphicFramePr>
            <a:graphicFrameLocks noGrp="1"/>
          </p:cNvGraphicFramePr>
          <p:nvPr>
            <p:ph idx="1"/>
            <p:extLst/>
          </p:nvPr>
        </p:nvGraphicFramePr>
        <p:xfrm>
          <a:off x="454170" y="1772816"/>
          <a:ext cx="8229600" cy="41374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10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fr-BE"/>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4996" y="980728"/>
            <a:ext cx="8229599" cy="4929932"/>
          </a:xfrm>
          <a:prstGeom prst="rect">
            <a:avLst/>
          </a:prstGeom>
          <a:noFill/>
        </p:spPr>
      </p:pic>
    </p:spTree>
    <p:extLst>
      <p:ext uri="{BB962C8B-B14F-4D97-AF65-F5344CB8AC3E}">
        <p14:creationId xmlns:p14="http://schemas.microsoft.com/office/powerpoint/2010/main" val="199231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6625"/>
          </a:xfrm>
        </p:spPr>
        <p:txBody>
          <a:bodyPr/>
          <a:lstStyle/>
          <a:p>
            <a:pPr algn="ctr"/>
            <a:r>
              <a:rPr lang="fr-BE" sz="1400" dirty="0">
                <a:solidFill>
                  <a:schemeClr val="tx2"/>
                </a:solidFill>
              </a:rPr>
              <a:t>Systèmes intelligents de distribution d’énergie basse et moyenne tension – Code d’intervention 15</a:t>
            </a:r>
            <a:endParaRPr lang="en-GB" sz="1400" dirty="0">
              <a:solidFill>
                <a:schemeClr val="tx2"/>
              </a:solidFill>
            </a:endParaRPr>
          </a:p>
        </p:txBody>
      </p:sp>
      <p:graphicFrame>
        <p:nvGraphicFramePr>
          <p:cNvPr id="4" name="Content Placeholder 3"/>
          <p:cNvGraphicFramePr>
            <a:graphicFrameLocks noGrp="1"/>
          </p:cNvGraphicFramePr>
          <p:nvPr>
            <p:ph idx="1"/>
            <p:extLst/>
          </p:nvPr>
        </p:nvGraphicFramePr>
        <p:xfrm>
          <a:off x="457200" y="2276475"/>
          <a:ext cx="8229600" cy="3633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178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980728"/>
            <a:ext cx="8280151" cy="4929535"/>
          </a:xfrm>
          <a:prstGeom prst="rect">
            <a:avLst/>
          </a:prstGeom>
          <a:noFill/>
        </p:spPr>
      </p:pic>
    </p:spTree>
    <p:extLst>
      <p:ext uri="{BB962C8B-B14F-4D97-AF65-F5344CB8AC3E}">
        <p14:creationId xmlns:p14="http://schemas.microsoft.com/office/powerpoint/2010/main" val="361360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1600" dirty="0">
                <a:solidFill>
                  <a:schemeClr val="tx2"/>
                </a:solidFill>
              </a:rPr>
              <a:t>Cogénération et chauffage urbain à haut rendement – Code d’intervention 16</a:t>
            </a:r>
            <a:endParaRPr lang="en-GB" sz="1600" dirty="0">
              <a:solidFill>
                <a:schemeClr val="tx2"/>
              </a:solidFill>
            </a:endParaRPr>
          </a:p>
        </p:txBody>
      </p:sp>
      <p:graphicFrame>
        <p:nvGraphicFramePr>
          <p:cNvPr id="4" name="Content Placeholder 3"/>
          <p:cNvGraphicFramePr>
            <a:graphicFrameLocks noGrp="1"/>
          </p:cNvGraphicFramePr>
          <p:nvPr>
            <p:ph idx="1"/>
            <p:extLst/>
          </p:nvPr>
        </p:nvGraphicFramePr>
        <p:xfrm>
          <a:off x="457200" y="2276475"/>
          <a:ext cx="8229600" cy="3633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471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836712"/>
            <a:ext cx="8229600" cy="5073551"/>
          </a:xfrm>
          <a:prstGeom prst="rect">
            <a:avLst/>
          </a:prstGeom>
          <a:noFill/>
        </p:spPr>
      </p:pic>
    </p:spTree>
    <p:extLst>
      <p:ext uri="{BB962C8B-B14F-4D97-AF65-F5344CB8AC3E}">
        <p14:creationId xmlns:p14="http://schemas.microsoft.com/office/powerpoint/2010/main" val="180622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1800" dirty="0"/>
              <a:t>Infrastructures de logement – Code d’intervention 54</a:t>
            </a:r>
            <a:endParaRPr lang="en-GB" sz="1800" dirty="0"/>
          </a:p>
        </p:txBody>
      </p:sp>
      <p:graphicFrame>
        <p:nvGraphicFramePr>
          <p:cNvPr id="4" name="Content Placeholder 3"/>
          <p:cNvGraphicFramePr>
            <a:graphicFrameLocks noGrp="1"/>
          </p:cNvGraphicFramePr>
          <p:nvPr>
            <p:ph idx="1"/>
          </p:nvPr>
        </p:nvGraphicFramePr>
        <p:xfrm>
          <a:off x="457200" y="2276475"/>
          <a:ext cx="8229600" cy="3633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790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761" y="973342"/>
            <a:ext cx="8302376" cy="4929535"/>
          </a:xfrm>
          <a:prstGeom prst="rect">
            <a:avLst/>
          </a:prstGeom>
          <a:noFill/>
        </p:spPr>
      </p:pic>
    </p:spTree>
    <p:extLst>
      <p:ext uri="{BB962C8B-B14F-4D97-AF65-F5344CB8AC3E}">
        <p14:creationId xmlns:p14="http://schemas.microsoft.com/office/powerpoint/2010/main" val="162012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FR_PPT_template_whiteslide</Template>
  <TotalTime>826</TotalTime>
  <Words>303</Words>
  <Application>Microsoft Office PowerPoint</Application>
  <PresentationFormat>Affichage à l'écran (4:3)</PresentationFormat>
  <Paragraphs>38</Paragraphs>
  <Slides>17</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Verdana</vt:lpstr>
      <vt:lpstr>Default Design</vt:lpstr>
      <vt:lpstr>    Logement social 2014-2020  Marseille, le 9 octobre 2018 </vt:lpstr>
      <vt:lpstr>Période de programmation 2014-2020</vt:lpstr>
      <vt:lpstr>Présentation PowerPoint</vt:lpstr>
      <vt:lpstr>Systèmes intelligents de distribution d’énergie basse et moyenne tension – Code d’intervention 15</vt:lpstr>
      <vt:lpstr>Présentation PowerPoint</vt:lpstr>
      <vt:lpstr>Cogénération et chauffage urbain à haut rendement – Code d’intervention 16</vt:lpstr>
      <vt:lpstr>Présentation PowerPoint</vt:lpstr>
      <vt:lpstr>Infrastructures de logement – Code d’intervention 54</vt:lpstr>
      <vt:lpstr>Présentation PowerPoint</vt:lpstr>
      <vt:lpstr>Tendances démographiques et défis</vt:lpstr>
      <vt:lpstr>Premières constatations:</vt:lpstr>
      <vt:lpstr>Et ailleurs que fait-on ?</vt:lpstr>
      <vt:lpstr>FINLANDE</vt:lpstr>
      <vt:lpstr>Autriche</vt:lpstr>
      <vt:lpstr>KABELWERK – VIENNE - AUTRICHE</vt:lpstr>
      <vt:lpstr>Mixité sociale, habitat aménagé, immeubles transgénérationnels, kot pour étudiants, logements sociaux, logements privatifs, …. </vt:lpstr>
      <vt:lpstr>Merci pour votre attention.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Logement social</dc:title>
  <dc:creator>TSIACALACIS Cris (REGIO)</dc:creator>
  <cp:lastModifiedBy>Laurent GHEKIERE</cp:lastModifiedBy>
  <cp:revision>22</cp:revision>
  <cp:lastPrinted>2018-10-03T13:29:20Z</cp:lastPrinted>
  <dcterms:created xsi:type="dcterms:W3CDTF">2018-10-03T10:02:57Z</dcterms:created>
  <dcterms:modified xsi:type="dcterms:W3CDTF">2018-10-07T18:19:46Z</dcterms:modified>
</cp:coreProperties>
</file>