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8" r:id="rId1"/>
  </p:sldMasterIdLst>
  <p:notesMasterIdLst>
    <p:notesMasterId r:id="rId17"/>
  </p:notesMasterIdLst>
  <p:sldIdLst>
    <p:sldId id="278" r:id="rId2"/>
    <p:sldId id="259" r:id="rId3"/>
    <p:sldId id="260" r:id="rId4"/>
    <p:sldId id="262" r:id="rId5"/>
    <p:sldId id="263" r:id="rId6"/>
    <p:sldId id="264" r:id="rId7"/>
    <p:sldId id="280" r:id="rId8"/>
    <p:sldId id="266" r:id="rId9"/>
    <p:sldId id="269" r:id="rId10"/>
    <p:sldId id="271" r:id="rId11"/>
    <p:sldId id="272" r:id="rId12"/>
    <p:sldId id="274" r:id="rId13"/>
    <p:sldId id="276" r:id="rId14"/>
    <p:sldId id="277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45"/>
    <p:restoredTop sz="94693"/>
  </p:normalViewPr>
  <p:slideViewPr>
    <p:cSldViewPr snapToGrid="0" snapToObjects="1">
      <p:cViewPr varScale="1">
        <p:scale>
          <a:sx n="72" d="100"/>
          <a:sy n="72" d="100"/>
        </p:scale>
        <p:origin x="82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/>
              <a:t> Population by age group, EU-28</a:t>
            </a:r>
          </a:p>
        </c:rich>
      </c:tx>
      <c:layout>
        <c:manualLayout>
          <c:xMode val="edge"/>
          <c:yMode val="edge"/>
          <c:x val="0.37520452425980799"/>
          <c:y val="3.7421331807647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102075827029877"/>
          <c:w val="1"/>
          <c:h val="0.7046970013254649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0 - 14 years</c:v>
                </c:pt>
              </c:strCache>
            </c:strRef>
          </c:tx>
          <c:spPr>
            <a:solidFill>
              <a:srgbClr val="830C2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2060</c:v>
                </c:pt>
              </c:numCache>
            </c:numRef>
          </c:cat>
          <c:val>
            <c:numRef>
              <c:f>Foglio1!$B$2:$B$7</c:f>
              <c:numCache>
                <c:formatCode>General</c:formatCode>
                <c:ptCount val="6"/>
                <c:pt idx="0">
                  <c:v>15.6</c:v>
                </c:pt>
                <c:pt idx="1">
                  <c:v>15.5</c:v>
                </c:pt>
                <c:pt idx="2">
                  <c:v>14.9</c:v>
                </c:pt>
                <c:pt idx="3">
                  <c:v>14.7</c:v>
                </c:pt>
                <c:pt idx="4">
                  <c:v>14.8</c:v>
                </c:pt>
                <c:pt idx="5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1C-C043-8D1E-36A392D344BF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15 - 64 years</c:v>
                </c:pt>
              </c:strCache>
            </c:strRef>
          </c:tx>
          <c:spPr>
            <a:solidFill>
              <a:srgbClr val="C9002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2060</c:v>
                </c:pt>
              </c:numCache>
            </c:numRef>
          </c:cat>
          <c:val>
            <c:numRef>
              <c:f>Foglio1!$C$2:$C$7</c:f>
              <c:numCache>
                <c:formatCode>General</c:formatCode>
                <c:ptCount val="6"/>
                <c:pt idx="0">
                  <c:v>65.3</c:v>
                </c:pt>
                <c:pt idx="1">
                  <c:v>64.2</c:v>
                </c:pt>
                <c:pt idx="2">
                  <c:v>61.2</c:v>
                </c:pt>
                <c:pt idx="3">
                  <c:v>58.3</c:v>
                </c:pt>
                <c:pt idx="4">
                  <c:v>56.7</c:v>
                </c:pt>
                <c:pt idx="5">
                  <c:v>56.1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1C-C043-8D1E-36A392D344BF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65 - 79 years</c:v>
                </c:pt>
              </c:strCache>
            </c:strRef>
          </c:tx>
          <c:spPr>
            <a:solidFill>
              <a:srgbClr val="74747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2060</c:v>
                </c:pt>
              </c:numCache>
            </c:numRef>
          </c:cat>
          <c:val>
            <c:numRef>
              <c:f>Foglio1!$D$2:$D$7</c:f>
              <c:numCache>
                <c:formatCode>General</c:formatCode>
                <c:ptCount val="6"/>
                <c:pt idx="0">
                  <c:v>13.8</c:v>
                </c:pt>
                <c:pt idx="1">
                  <c:v>14.5</c:v>
                </c:pt>
                <c:pt idx="2">
                  <c:v>16.7</c:v>
                </c:pt>
                <c:pt idx="3">
                  <c:v>17.899999999999999</c:v>
                </c:pt>
                <c:pt idx="4">
                  <c:v>17.399999999999999</c:v>
                </c:pt>
                <c:pt idx="5">
                  <c:v>16.899999999999999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1C-C043-8D1E-36A392D344BF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80+ years</c:v>
                </c:pt>
              </c:strCache>
            </c:strRef>
          </c:tx>
          <c:spPr>
            <a:solidFill>
              <a:srgbClr val="D9D9D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Foglio1!$A$2:$A$7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2060</c:v>
                </c:pt>
              </c:numCache>
            </c:numRef>
          </c:cat>
          <c:val>
            <c:numRef>
              <c:f>Foglio1!$E$2:$E$7</c:f>
              <c:numCache>
                <c:formatCode>General</c:formatCode>
                <c:ptCount val="6"/>
                <c:pt idx="0">
                  <c:v>5.4</c:v>
                </c:pt>
                <c:pt idx="1">
                  <c:v>5.9</c:v>
                </c:pt>
                <c:pt idx="2">
                  <c:v>7.2</c:v>
                </c:pt>
                <c:pt idx="3">
                  <c:v>9.1</c:v>
                </c:pt>
                <c:pt idx="4">
                  <c:v>11.1</c:v>
                </c:pt>
                <c:pt idx="5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1C-C043-8D1E-36A392D344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2048801792"/>
        <c:axId val="1949044784"/>
      </c:barChart>
      <c:catAx>
        <c:axId val="2048801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949044784"/>
        <c:crosses val="autoZero"/>
        <c:auto val="1"/>
        <c:lblAlgn val="ctr"/>
        <c:lblOffset val="100"/>
        <c:noMultiLvlLbl val="0"/>
      </c:catAx>
      <c:valAx>
        <c:axId val="194904478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204880179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9471658770679101"/>
          <c:y val="0.92496423948767204"/>
          <c:w val="0.70862283953032801"/>
          <c:h val="7.5035760512327701E-2"/>
        </c:manualLayout>
      </c:layout>
      <c:overlay val="0"/>
    </c:legend>
    <c:plotVisOnly val="1"/>
    <c:dispBlanksAs val="gap"/>
    <c:showDLblsOverMax val="0"/>
  </c:chart>
  <c:spPr>
    <a:ln>
      <a:solidFill>
        <a:schemeClr val="bg1"/>
      </a:solidFill>
    </a:ln>
  </c:spPr>
  <c:txPr>
    <a:bodyPr/>
    <a:lstStyle/>
    <a:p>
      <a:pPr>
        <a:defRPr sz="1400"/>
      </a:pPr>
      <a:endParaRPr lang="fr-FR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BC07A-CCA7-DF4E-95A4-A6AD2B993B3A}" type="datetimeFigureOut">
              <a:rPr lang="fr-FR" smtClean="0"/>
              <a:t>13/10/2018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7AA71-ACFD-D241-BD80-85AFD8DC39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4266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D66F-A4BE-0C46-807D-133F4A023921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99D-2467-CB4F-B92E-56CCE0F0AA5A}" type="slidenum">
              <a:rPr lang="en-US" smtClean="0"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D66F-A4BE-0C46-807D-133F4A023921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99D-2467-CB4F-B92E-56CCE0F0AA5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D66F-A4BE-0C46-807D-133F4A023921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99D-2467-CB4F-B92E-56CCE0F0AA5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D66F-A4BE-0C46-807D-133F4A023921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99D-2467-CB4F-B92E-56CCE0F0AA5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D66F-A4BE-0C46-807D-133F4A023921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99D-2467-CB4F-B92E-56CCE0F0AA5A}" type="slidenum">
              <a:rPr lang="en-US" smtClean="0"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D66F-A4BE-0C46-807D-133F4A023921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99D-2467-CB4F-B92E-56CCE0F0AA5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D66F-A4BE-0C46-807D-133F4A023921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99D-2467-CB4F-B92E-56CCE0F0AA5A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D66F-A4BE-0C46-807D-133F4A023921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99D-2467-CB4F-B92E-56CCE0F0AA5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D66F-A4BE-0C46-807D-133F4A023921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99D-2467-CB4F-B92E-56CCE0F0AA5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D66F-A4BE-0C46-807D-133F4A023921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99D-2467-CB4F-B92E-56CCE0F0AA5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DD2D66F-A4BE-0C46-807D-133F4A023921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99D-2467-CB4F-B92E-56CCE0F0AA5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DD2D66F-A4BE-0C46-807D-133F4A023921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880099D-2467-CB4F-B92E-56CCE0F0AA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127DE-0AB1-6F41-B0CB-1A5B07782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2386361"/>
          </a:xfrm>
        </p:spPr>
        <p:txBody>
          <a:bodyPr>
            <a:normAutofit fontScale="90000"/>
          </a:bodyPr>
          <a:lstStyle/>
          <a:p>
            <a:br>
              <a:rPr lang="en-GB" sz="3600" b="1" dirty="0"/>
            </a:br>
            <a:r>
              <a:rPr lang="en-GB" sz="3600" b="1" dirty="0"/>
              <a:t>Perspectives  2021-2027</a:t>
            </a:r>
            <a:br>
              <a:rPr lang="en-GB" sz="3600" b="1" dirty="0"/>
            </a:br>
            <a:r>
              <a:rPr lang="en-GB" sz="3600" b="1" dirty="0"/>
              <a:t>Feder + Invest EU</a:t>
            </a:r>
            <a:br>
              <a:rPr lang="en-GB" sz="3600" b="1" dirty="0"/>
            </a:br>
            <a:br>
              <a:rPr lang="en-GB" sz="3600" b="1" dirty="0"/>
            </a:br>
            <a:r>
              <a:rPr lang="en-GB" sz="3100" dirty="0" err="1"/>
              <a:t>L’enjeu</a:t>
            </a:r>
            <a:r>
              <a:rPr lang="en-GB" sz="3100" dirty="0"/>
              <a:t> pour </a:t>
            </a:r>
            <a:r>
              <a:rPr lang="en-GB" sz="3100" dirty="0" err="1"/>
              <a:t>l’Europe</a:t>
            </a:r>
            <a:r>
              <a:rPr lang="en-GB" sz="3100" dirty="0"/>
              <a:t> de </a:t>
            </a:r>
            <a:r>
              <a:rPr lang="en-GB" sz="3100" dirty="0" err="1"/>
              <a:t>stimuler</a:t>
            </a:r>
            <a:r>
              <a:rPr lang="en-GB" sz="3100" dirty="0"/>
              <a:t> </a:t>
            </a:r>
            <a:br>
              <a:rPr lang="en-GB" sz="3100" dirty="0"/>
            </a:br>
            <a:r>
              <a:rPr lang="en-GB" sz="3100" dirty="0"/>
              <a:t>les </a:t>
            </a:r>
            <a:r>
              <a:rPr lang="en-GB" sz="3100" dirty="0" err="1"/>
              <a:t>investissements</a:t>
            </a:r>
            <a:r>
              <a:rPr lang="en-GB" sz="3100" dirty="0"/>
              <a:t> </a:t>
            </a:r>
            <a:r>
              <a:rPr lang="en-GB" sz="3100" dirty="0" err="1"/>
              <a:t>dans</a:t>
            </a:r>
            <a:r>
              <a:rPr lang="en-GB" sz="3100" dirty="0"/>
              <a:t> les infrastructures </a:t>
            </a:r>
            <a:r>
              <a:rPr lang="en-GB" sz="3100" dirty="0" err="1"/>
              <a:t>sociales</a:t>
            </a:r>
            <a:br>
              <a:rPr lang="en-GB" sz="3100" dirty="0"/>
            </a:br>
            <a:endParaRPr lang="en-GB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CC24B-7958-3A44-A0D5-29AF01CEF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86360"/>
            <a:ext cx="12192000" cy="4471639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/>
              <a:t>• </a:t>
            </a:r>
            <a:r>
              <a:rPr lang="en-US" sz="12800" dirty="0" err="1"/>
              <a:t>Présentation</a:t>
            </a:r>
            <a:r>
              <a:rPr lang="en-US" sz="12800" dirty="0"/>
              <a:t> de la Task Force de </a:t>
            </a:r>
            <a:r>
              <a:rPr lang="en-US" sz="12800" dirty="0" err="1"/>
              <a:t>haut</a:t>
            </a:r>
            <a:r>
              <a:rPr lang="en-US" sz="12800" dirty="0"/>
              <a:t> -</a:t>
            </a:r>
            <a:r>
              <a:rPr lang="en-US" sz="12800" dirty="0" err="1"/>
              <a:t>niveau</a:t>
            </a:r>
            <a:r>
              <a:rPr lang="en-US" sz="12800" dirty="0"/>
              <a:t>  </a:t>
            </a:r>
            <a:r>
              <a:rPr lang="en-US" sz="12800" dirty="0" err="1"/>
              <a:t>présidée</a:t>
            </a:r>
            <a:r>
              <a:rPr lang="en-US" sz="12800" dirty="0"/>
              <a:t> </a:t>
            </a:r>
          </a:p>
          <a:p>
            <a:pPr lvl="2"/>
            <a:r>
              <a:rPr lang="en-US" sz="12600" dirty="0"/>
              <a:t>par Romano Prodi et Christian </a:t>
            </a:r>
            <a:r>
              <a:rPr lang="en-US" sz="12600" dirty="0" err="1"/>
              <a:t>Sautter</a:t>
            </a:r>
            <a:endParaRPr lang="en-US" sz="12600" dirty="0"/>
          </a:p>
          <a:p>
            <a:endParaRPr lang="en-US" sz="12800" dirty="0"/>
          </a:p>
          <a:p>
            <a:r>
              <a:rPr lang="en-US" sz="12800" dirty="0"/>
              <a:t>• </a:t>
            </a:r>
            <a:r>
              <a:rPr lang="en-US" sz="12800" dirty="0" err="1"/>
              <a:t>Constat</a:t>
            </a:r>
            <a:r>
              <a:rPr lang="en-US" sz="12800" dirty="0"/>
              <a:t> </a:t>
            </a:r>
            <a:r>
              <a:rPr lang="en-US" sz="12800" dirty="0" err="1"/>
              <a:t>d’insuffisance</a:t>
            </a:r>
            <a:r>
              <a:rPr lang="en-US" sz="12800" dirty="0"/>
              <a:t> </a:t>
            </a:r>
            <a:r>
              <a:rPr lang="en-US" sz="12800" dirty="0" err="1"/>
              <a:t>d’investissements</a:t>
            </a:r>
            <a:r>
              <a:rPr lang="en-US" sz="12800" dirty="0"/>
              <a:t> : </a:t>
            </a:r>
            <a:r>
              <a:rPr lang="en-US" sz="12800" dirty="0" err="1"/>
              <a:t>l’analyse</a:t>
            </a:r>
            <a:endParaRPr lang="en-US" sz="12800" dirty="0"/>
          </a:p>
          <a:p>
            <a:endParaRPr lang="en-US" sz="12800" dirty="0"/>
          </a:p>
          <a:p>
            <a:r>
              <a:rPr lang="en-US" sz="12800" dirty="0"/>
              <a:t>• </a:t>
            </a:r>
            <a:r>
              <a:rPr lang="en-US" sz="12800" dirty="0" err="1"/>
              <a:t>Principales</a:t>
            </a:r>
            <a:r>
              <a:rPr lang="en-US" sz="12800" dirty="0"/>
              <a:t> propositions du rapport</a:t>
            </a:r>
          </a:p>
          <a:p>
            <a:endParaRPr lang="en-US" sz="12800" dirty="0"/>
          </a:p>
          <a:p>
            <a:r>
              <a:rPr lang="en-US" sz="12800" dirty="0"/>
              <a:t>• </a:t>
            </a:r>
            <a:r>
              <a:rPr lang="en-US" sz="12800" dirty="0" err="1"/>
              <a:t>Quel</a:t>
            </a:r>
            <a:r>
              <a:rPr lang="en-US" sz="12800" dirty="0"/>
              <a:t> </a:t>
            </a:r>
            <a:r>
              <a:rPr lang="en-US" sz="12800" dirty="0" err="1"/>
              <a:t>rôle</a:t>
            </a:r>
            <a:r>
              <a:rPr lang="en-US" sz="12800" dirty="0"/>
              <a:t> pour le </a:t>
            </a:r>
            <a:r>
              <a:rPr lang="en-US" sz="12800" dirty="0" err="1"/>
              <a:t>logement</a:t>
            </a:r>
            <a:r>
              <a:rPr lang="en-US" sz="12800" dirty="0"/>
              <a:t> social </a:t>
            </a:r>
            <a:r>
              <a:rPr lang="en-US" sz="12800" dirty="0" err="1"/>
              <a:t>dans</a:t>
            </a:r>
            <a:r>
              <a:rPr lang="en-US" sz="12800" dirty="0"/>
              <a:t> </a:t>
            </a:r>
            <a:r>
              <a:rPr lang="en-US" sz="12800" dirty="0" err="1"/>
              <a:t>cette</a:t>
            </a:r>
            <a:r>
              <a:rPr lang="en-US" sz="12800" dirty="0"/>
              <a:t> </a:t>
            </a:r>
            <a:r>
              <a:rPr lang="en-US" sz="12800" dirty="0" err="1"/>
              <a:t>dynamique</a:t>
            </a:r>
            <a:r>
              <a:rPr lang="en-US" sz="12800" dirty="0"/>
              <a:t> ?</a:t>
            </a:r>
          </a:p>
          <a:p>
            <a:endParaRPr lang="en-US" sz="12800" dirty="0"/>
          </a:p>
          <a:p>
            <a:endParaRPr lang="en-US" sz="3200" dirty="0"/>
          </a:p>
          <a:p>
            <a:r>
              <a:rPr lang="en-US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485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96290"/>
          </a:xfrm>
        </p:spPr>
        <p:txBody>
          <a:bodyPr>
            <a:noAutofit/>
          </a:bodyPr>
          <a:lstStyle/>
          <a:p>
            <a:r>
              <a:rPr lang="en-US" sz="3200" b="1" dirty="0" err="1"/>
              <a:t>Attirer</a:t>
            </a:r>
            <a:r>
              <a:rPr lang="en-US" sz="3200" b="1" dirty="0"/>
              <a:t> des </a:t>
            </a:r>
            <a:r>
              <a:rPr lang="en-US" sz="3200" b="1" dirty="0" err="1"/>
              <a:t>investissements</a:t>
            </a:r>
            <a:r>
              <a:rPr lang="en-US" sz="3200" b="1" dirty="0"/>
              <a:t> </a:t>
            </a:r>
            <a:r>
              <a:rPr lang="en-US" sz="3200" b="1" dirty="0" err="1"/>
              <a:t>privés</a:t>
            </a:r>
            <a:r>
              <a:rPr lang="en-US" sz="3200" b="1" dirty="0"/>
              <a:t>.</a:t>
            </a:r>
            <a:br>
              <a:rPr lang="en-US" sz="3200" b="1" dirty="0"/>
            </a:br>
            <a:r>
              <a:rPr lang="en-US" sz="3200" b="1" dirty="0" err="1"/>
              <a:t>Investisseurs</a:t>
            </a:r>
            <a:r>
              <a:rPr lang="en-US" sz="3200" b="1" dirty="0"/>
              <a:t> </a:t>
            </a:r>
            <a:r>
              <a:rPr lang="en-US" sz="3200" b="1" dirty="0" err="1"/>
              <a:t>institutionels</a:t>
            </a:r>
            <a:r>
              <a:rPr lang="en-US" sz="3200" b="1" dirty="0"/>
              <a:t>. </a:t>
            </a:r>
            <a:r>
              <a:rPr lang="en-US" sz="3200" b="1" dirty="0" err="1"/>
              <a:t>niveau</a:t>
            </a:r>
            <a:r>
              <a:rPr lang="en-US" sz="3200" b="1" dirty="0"/>
              <a:t> global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496291"/>
            <a:ext cx="11887200" cy="2050473"/>
          </a:xfrm>
        </p:spPr>
        <p:txBody>
          <a:bodyPr>
            <a:normAutofit/>
          </a:bodyPr>
          <a:lstStyle/>
          <a:p>
            <a:r>
              <a:rPr lang="en-US" sz="2800" err="1"/>
              <a:t>Opportunité</a:t>
            </a:r>
            <a:r>
              <a:rPr lang="en-US" sz="2800"/>
              <a:t> de </a:t>
            </a:r>
            <a:r>
              <a:rPr lang="en-US" sz="2800" err="1"/>
              <a:t>diversifie</a:t>
            </a:r>
            <a:r>
              <a:rPr lang="en-US" sz="2800"/>
              <a:t> les </a:t>
            </a:r>
            <a:r>
              <a:rPr lang="en-US" sz="2800" err="1"/>
              <a:t>portefeuilles</a:t>
            </a:r>
            <a:r>
              <a:rPr lang="en-US" sz="2800"/>
              <a:t> car </a:t>
            </a:r>
            <a:r>
              <a:rPr lang="en-US" sz="2800" err="1"/>
              <a:t>peu</a:t>
            </a:r>
            <a:r>
              <a:rPr lang="en-US" sz="2800"/>
              <a:t> de </a:t>
            </a:r>
            <a:r>
              <a:rPr lang="en-US" sz="2800" err="1"/>
              <a:t>volatilité</a:t>
            </a:r>
            <a:r>
              <a:rPr lang="en-US" sz="2800"/>
              <a:t> des retours </a:t>
            </a:r>
            <a:r>
              <a:rPr lang="en-US" sz="2800" err="1"/>
              <a:t>à</a:t>
            </a:r>
            <a:r>
              <a:rPr lang="en-US" sz="2800"/>
              <a:t> long </a:t>
            </a:r>
            <a:r>
              <a:rPr lang="en-US" sz="2800" err="1"/>
              <a:t>terme</a:t>
            </a:r>
            <a:r>
              <a:rPr lang="en-US" sz="2800"/>
              <a:t> </a:t>
            </a:r>
            <a:r>
              <a:rPr lang="en-US" sz="2800" err="1"/>
              <a:t>rendent</a:t>
            </a:r>
            <a:r>
              <a:rPr lang="en-US" sz="2800"/>
              <a:t> IIS </a:t>
            </a:r>
            <a:r>
              <a:rPr lang="en-US" sz="2800" err="1"/>
              <a:t>attirant</a:t>
            </a:r>
            <a:r>
              <a:rPr lang="en-US" sz="2800"/>
              <a:t> pour de </a:t>
            </a:r>
            <a:r>
              <a:rPr lang="en-US" sz="2800" err="1"/>
              <a:t>investisseurs</a:t>
            </a:r>
            <a:r>
              <a:rPr lang="en-US" sz="2800"/>
              <a:t> </a:t>
            </a:r>
            <a:r>
              <a:rPr lang="en-US" sz="2800" err="1"/>
              <a:t>á</a:t>
            </a:r>
            <a:r>
              <a:rPr lang="en-US" sz="2800"/>
              <a:t> long </a:t>
            </a:r>
            <a:r>
              <a:rPr lang="en-US" sz="2800" err="1"/>
              <a:t>terme</a:t>
            </a:r>
            <a:r>
              <a:rPr lang="en-US" sz="2800"/>
              <a:t>.</a:t>
            </a:r>
          </a:p>
          <a:p>
            <a:r>
              <a:rPr lang="en-US" sz="2800"/>
              <a:t>Plus de 100 million de millions (trillion) de capital au </a:t>
            </a:r>
            <a:r>
              <a:rPr lang="en-US" sz="2800" err="1"/>
              <a:t>niveau</a:t>
            </a:r>
            <a:r>
              <a:rPr lang="en-US" sz="2800"/>
              <a:t> global et </a:t>
            </a:r>
            <a:r>
              <a:rPr lang="en-US" sz="2800" err="1"/>
              <a:t>une</a:t>
            </a:r>
            <a:r>
              <a:rPr lang="en-US" sz="2800"/>
              <a:t> petite </a:t>
            </a:r>
            <a:r>
              <a:rPr lang="en-US" sz="2800" err="1"/>
              <a:t>partie</a:t>
            </a:r>
            <a:r>
              <a:rPr lang="en-US" sz="2800"/>
              <a:t> pour IIS </a:t>
            </a:r>
            <a:r>
              <a:rPr lang="en-US" sz="2800" err="1"/>
              <a:t>pourrait</a:t>
            </a:r>
            <a:r>
              <a:rPr lang="en-US" sz="2800"/>
              <a:t> </a:t>
            </a:r>
            <a:r>
              <a:rPr lang="en-US" sz="2800" err="1"/>
              <a:t>accélérer</a:t>
            </a:r>
            <a:r>
              <a:rPr lang="en-US" sz="2800"/>
              <a:t> les </a:t>
            </a:r>
            <a:r>
              <a:rPr lang="en-US" sz="2800" err="1"/>
              <a:t>investissements</a:t>
            </a:r>
            <a:r>
              <a:rPr lang="en-US" sz="2800"/>
              <a:t> </a:t>
            </a:r>
          </a:p>
        </p:txBody>
      </p:sp>
      <p:pic>
        <p:nvPicPr>
          <p:cNvPr id="4" name="Segnaposto contenuto 7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546764"/>
            <a:ext cx="12192000" cy="33112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101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5673"/>
            <a:ext cx="12192000" cy="1045709"/>
          </a:xfrm>
        </p:spPr>
        <p:txBody>
          <a:bodyPr/>
          <a:lstStyle/>
          <a:p>
            <a:r>
              <a:rPr lang="en-US"/>
              <a:t>Le fond pour </a:t>
            </a:r>
            <a:r>
              <a:rPr lang="en-US" err="1"/>
              <a:t>investissements</a:t>
            </a:r>
            <a:r>
              <a:rPr lang="en-US"/>
              <a:t> strategiques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19672" y="116632"/>
            <a:ext cx="7211143" cy="1228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2A274F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GB" sz="3300" b="1" cap="all"/>
          </a:p>
        </p:txBody>
      </p:sp>
      <p:sp>
        <p:nvSpPr>
          <p:cNvPr id="5" name="Segnaposto contenuto 1"/>
          <p:cNvSpPr txBox="1">
            <a:spLocks/>
          </p:cNvSpPr>
          <p:nvPr/>
        </p:nvSpPr>
        <p:spPr>
          <a:xfrm>
            <a:off x="457200" y="1412776"/>
            <a:ext cx="8229600" cy="4637112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1" algn="just">
              <a:lnSpc>
                <a:spcPct val="150000"/>
              </a:lnSpc>
            </a:pPr>
            <a:endParaRPr lang="en-US" sz="1600"/>
          </a:p>
          <a:p>
            <a:pPr marL="514350" lvl="1" algn="just">
              <a:lnSpc>
                <a:spcPct val="150000"/>
              </a:lnSpc>
            </a:pPr>
            <a:endParaRPr lang="en-US" sz="1600"/>
          </a:p>
        </p:txBody>
      </p:sp>
      <p:pic>
        <p:nvPicPr>
          <p:cNvPr id="6" name="Immagin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50" y="1258166"/>
            <a:ext cx="11967150" cy="442943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7"/>
          <p:cNvSpPr txBox="1"/>
          <p:nvPr/>
        </p:nvSpPr>
        <p:spPr>
          <a:xfrm>
            <a:off x="683568" y="5754742"/>
            <a:ext cx="8003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b="1"/>
              <a:t>As of September 2017, 4% of approved EFSI financing is supporting SI projects in the EU. </a:t>
            </a:r>
            <a:endParaRPr lang="it-IT" sz="2000" b="1"/>
          </a:p>
        </p:txBody>
      </p:sp>
    </p:spTree>
    <p:extLst>
      <p:ext uri="{BB962C8B-B14F-4D97-AF65-F5344CB8AC3E}">
        <p14:creationId xmlns:p14="http://schemas.microsoft.com/office/powerpoint/2010/main" val="140239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63781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Defis</a:t>
            </a:r>
            <a:r>
              <a:rPr lang="en-US" sz="3600" b="1" dirty="0"/>
              <a:t> </a:t>
            </a:r>
            <a:r>
              <a:rPr lang="en-US" sz="3600" b="1" dirty="0" err="1"/>
              <a:t>afin</a:t>
            </a:r>
            <a:r>
              <a:rPr lang="en-US" sz="3600" b="1" dirty="0"/>
              <a:t> </a:t>
            </a:r>
            <a:r>
              <a:rPr lang="en-US" sz="3600" b="1" dirty="0" err="1"/>
              <a:t>d’attirer</a:t>
            </a:r>
            <a:r>
              <a:rPr lang="en-US" sz="3600" b="1" dirty="0"/>
              <a:t> des </a:t>
            </a:r>
            <a:r>
              <a:rPr lang="en-US" sz="3600" b="1" dirty="0" err="1"/>
              <a:t>capitaux</a:t>
            </a:r>
            <a:r>
              <a:rPr lang="en-US" sz="3600" b="1" dirty="0"/>
              <a:t> </a:t>
            </a:r>
            <a:r>
              <a:rPr lang="en-US" sz="3600" b="1" dirty="0" err="1"/>
              <a:t>privēs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68582"/>
            <a:ext cx="12192000" cy="5389418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- MANQUE DE GRAND PROJECTS “BANKABLE”.</a:t>
            </a:r>
          </a:p>
          <a:p>
            <a:r>
              <a:rPr lang="en-US" sz="3200" dirty="0"/>
              <a:t>- BESOIN D’AIDE TECHNIQUE  SPECIFIQUE .</a:t>
            </a:r>
          </a:p>
          <a:p>
            <a:r>
              <a:rPr lang="en-US" sz="3200" dirty="0"/>
              <a:t>- DES MÉTHODES DE COMPTABILITÉ PARFOIS 	DÉCOURAGEANTES.</a:t>
            </a:r>
          </a:p>
          <a:p>
            <a:r>
              <a:rPr lang="en-US" sz="3200" dirty="0"/>
              <a:t>- BESOIN DE CREER DES NOUVEAUS INSTRUMENTS 	INNOVATEURS ET CIBLÉS SUR LES INVESTISSEMENTS 	SOCIAUX QUI ATTIRENT LES INVESTISSEURS </a:t>
            </a:r>
            <a:r>
              <a:rPr lang="en-US" sz="3200" dirty="0" err="1"/>
              <a:t>Á</a:t>
            </a:r>
            <a:r>
              <a:rPr lang="en-US" sz="3200" dirty="0"/>
              <a:t> 	LONG 	TERME </a:t>
            </a:r>
            <a:r>
              <a:rPr lang="mr-IN" sz="3200" dirty="0"/>
              <a:t>…</a:t>
            </a:r>
            <a:endParaRPr lang="en-US" sz="3200" dirty="0"/>
          </a:p>
          <a:p>
            <a:r>
              <a:rPr lang="en-US" sz="3200" dirty="0"/>
              <a:t>TEL QUE DE </a:t>
            </a:r>
            <a:r>
              <a:rPr lang="en-US" sz="3200" dirty="0">
                <a:solidFill>
                  <a:srgbClr val="C00000"/>
                </a:solidFill>
              </a:rPr>
              <a:t>PROJECT BONDS </a:t>
            </a:r>
            <a:r>
              <a:rPr lang="en-US" sz="3200" dirty="0"/>
              <a:t>OU DES </a:t>
            </a:r>
            <a:r>
              <a:rPr lang="en-US" sz="3200" dirty="0">
                <a:solidFill>
                  <a:srgbClr val="C00000"/>
                </a:solidFill>
              </a:rPr>
              <a:t>SOCIAL BONDS OU OBLIGATIONS SOCIALES.</a:t>
            </a:r>
          </a:p>
          <a:p>
            <a:endParaRPr lang="en-US" sz="32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7402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86691"/>
          </a:xfrm>
        </p:spPr>
        <p:txBody>
          <a:bodyPr/>
          <a:lstStyle/>
          <a:p>
            <a:r>
              <a:rPr lang="en-US"/>
              <a:t>A court </a:t>
            </a:r>
            <a:r>
              <a:rPr lang="en-US" err="1"/>
              <a:t>terme</a:t>
            </a:r>
            <a:r>
              <a:rPr lang="en-US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86692"/>
            <a:ext cx="12192000" cy="5971308"/>
          </a:xfrm>
        </p:spPr>
        <p:txBody>
          <a:bodyPr>
            <a:noAutofit/>
          </a:bodyPr>
          <a:lstStyle/>
          <a:p>
            <a:r>
              <a:rPr lang="en-US" sz="3200" dirty="0"/>
              <a:t>LA PROPOSITION POUR LE PROCHAIN FINANCEMENT MULITIANNUEL </a:t>
            </a:r>
            <a:r>
              <a:rPr lang="en-US" sz="3200" dirty="0">
                <a:solidFill>
                  <a:srgbClr val="C00000"/>
                </a:solidFill>
              </a:rPr>
              <a:t>MFF </a:t>
            </a:r>
            <a:r>
              <a:rPr lang="en-US" sz="3200" dirty="0"/>
              <a:t>PRÉVOIT UNE FENÊTRE POUR  LES INVESTISSEMENTS D’INFRASTUCTURE SOCIALE.</a:t>
            </a:r>
          </a:p>
          <a:p>
            <a:r>
              <a:rPr lang="en-US" sz="3200" dirty="0"/>
              <a:t>Le budget </a:t>
            </a:r>
            <a:r>
              <a:rPr lang="en-US" sz="3200" dirty="0" err="1"/>
              <a:t>prévu</a:t>
            </a:r>
            <a:r>
              <a:rPr lang="en-US" sz="3200" dirty="0"/>
              <a:t> </a:t>
            </a:r>
            <a:r>
              <a:rPr lang="en-US" sz="3200" dirty="0" err="1"/>
              <a:t>est</a:t>
            </a:r>
            <a:r>
              <a:rPr lang="en-US" sz="3200" dirty="0"/>
              <a:t> que de 5 Milliard Euro et </a:t>
            </a:r>
            <a:r>
              <a:rPr lang="en-US" sz="3200" dirty="0" err="1"/>
              <a:t>prevoit</a:t>
            </a:r>
            <a:r>
              <a:rPr lang="en-US" sz="3200" dirty="0"/>
              <a:t> d’’</a:t>
            </a:r>
            <a:r>
              <a:rPr lang="en-US" sz="3200" dirty="0" err="1"/>
              <a:t>attirer</a:t>
            </a:r>
            <a:r>
              <a:rPr lang="en-US" sz="3200" dirty="0"/>
              <a:t> </a:t>
            </a:r>
          </a:p>
          <a:p>
            <a:r>
              <a:rPr lang="en-US" sz="3200" dirty="0"/>
              <a:t>50 milliard Euro sur </a:t>
            </a:r>
            <a:r>
              <a:rPr lang="en-US" sz="3200" dirty="0" err="1"/>
              <a:t>toute</a:t>
            </a:r>
            <a:r>
              <a:rPr lang="en-US" sz="3200" dirty="0"/>
              <a:t> la </a:t>
            </a:r>
            <a:r>
              <a:rPr lang="en-US" sz="3200" dirty="0" err="1"/>
              <a:t>periode</a:t>
            </a:r>
            <a:r>
              <a:rPr lang="en-US" sz="3200" dirty="0"/>
              <a:t> de 2021-2027 </a:t>
            </a:r>
          </a:p>
          <a:p>
            <a:endParaRPr lang="en-US" sz="3200" dirty="0"/>
          </a:p>
          <a:p>
            <a:r>
              <a:rPr lang="en-US" sz="3200" dirty="0"/>
              <a:t>LA POLITIQUE DE COHÉSION POURRA RENFORCER SONT </a:t>
            </a:r>
            <a:r>
              <a:rPr lang="en-US" sz="3200" dirty="0">
                <a:solidFill>
                  <a:srgbClr val="C00000"/>
                </a:solidFill>
              </a:rPr>
              <a:t>CIBLAGE SUR LES ISS ET </a:t>
            </a:r>
            <a:r>
              <a:rPr lang="en-US" sz="3200" dirty="0"/>
              <a:t>ATTIRER DES FONDS PRIVÉS ET FACILITER LE MÉLANGE DES FONDS.</a:t>
            </a:r>
          </a:p>
          <a:p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8220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8" y="-226798"/>
            <a:ext cx="12177591" cy="2000180"/>
          </a:xfrm>
        </p:spPr>
        <p:txBody>
          <a:bodyPr>
            <a:normAutofit/>
          </a:bodyPr>
          <a:lstStyle/>
          <a:p>
            <a:r>
              <a:rPr lang="en-US" sz="3600" b="1" dirty="0"/>
              <a:t>Des </a:t>
            </a:r>
            <a:r>
              <a:rPr lang="en-US" sz="3600" b="1" dirty="0" err="1"/>
              <a:t>platformes</a:t>
            </a:r>
            <a:r>
              <a:rPr lang="en-US" sz="3600" b="1" dirty="0"/>
              <a:t> </a:t>
            </a:r>
            <a:r>
              <a:rPr lang="en-US" sz="3600" b="1" dirty="0" err="1"/>
              <a:t>d’investissements</a:t>
            </a:r>
            <a:r>
              <a:rPr lang="en-US" sz="3600" b="1" dirty="0"/>
              <a:t> </a:t>
            </a:r>
            <a:r>
              <a:rPr lang="en-US" sz="3600" b="1" dirty="0" err="1"/>
              <a:t>thematique</a:t>
            </a:r>
            <a:r>
              <a:rPr lang="en-US" sz="3600" b="1" dirty="0"/>
              <a:t> </a:t>
            </a:r>
            <a:r>
              <a:rPr lang="en-US" sz="3600" b="1" dirty="0" err="1"/>
              <a:t>ou</a:t>
            </a:r>
            <a:r>
              <a:rPr lang="en-US" sz="3600" b="1" dirty="0"/>
              <a:t> </a:t>
            </a:r>
            <a:r>
              <a:rPr lang="en-US" sz="3600" b="1" dirty="0" err="1"/>
              <a:t>regionaux</a:t>
            </a:r>
            <a:r>
              <a:rPr lang="mr-IN" sz="3600" b="1" dirty="0"/>
              <a:t>…</a:t>
            </a:r>
            <a:r>
              <a:rPr lang="en-US" sz="3600" b="1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3382"/>
            <a:ext cx="12192000" cy="5084618"/>
          </a:xfrm>
        </p:spPr>
        <p:txBody>
          <a:bodyPr>
            <a:normAutofit/>
          </a:bodyPr>
          <a:lstStyle/>
          <a:p>
            <a:endParaRPr lang="en-US" sz="3200" dirty="0"/>
          </a:p>
          <a:p>
            <a:r>
              <a:rPr lang="en-US" sz="3200" dirty="0"/>
              <a:t>AFIN </a:t>
            </a:r>
          </a:p>
          <a:p>
            <a:r>
              <a:rPr lang="en-US" sz="3200" dirty="0"/>
              <a:t>- D ‘ATTIRER LES RESOURCES PRIVÉS (CROWDING IN )</a:t>
            </a:r>
          </a:p>
          <a:p>
            <a:r>
              <a:rPr lang="en-US" sz="3200" dirty="0"/>
              <a:t>- DE FINANCER DES PROJETS INNOVANTS A PLUS HAUT RISQUE</a:t>
            </a:r>
          </a:p>
          <a:p>
            <a:r>
              <a:rPr lang="en-US" sz="3200" dirty="0"/>
              <a:t>-  DE MELANGER LES RESOURCES FINANCIERES</a:t>
            </a:r>
          </a:p>
          <a:p>
            <a:r>
              <a:rPr lang="en-US" sz="3200" dirty="0"/>
              <a:t>- DE REGROUPER DES PROJECTS </a:t>
            </a:r>
          </a:p>
          <a:p>
            <a:r>
              <a:rPr lang="en-US" sz="3200" dirty="0"/>
              <a:t>-  DE FACILITER L’ACCES A L’ASSISTANCE TECHNIQUE </a:t>
            </a:r>
          </a:p>
        </p:txBody>
      </p:sp>
    </p:spTree>
    <p:extLst>
      <p:ext uri="{BB962C8B-B14F-4D97-AF65-F5344CB8AC3E}">
        <p14:creationId xmlns:p14="http://schemas.microsoft.com/office/powerpoint/2010/main" val="1551080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63782"/>
          </a:xfrm>
        </p:spPr>
        <p:txBody>
          <a:bodyPr/>
          <a:lstStyle/>
          <a:p>
            <a:r>
              <a:rPr lang="en-US" dirty="0"/>
              <a:t>CONCLUSIONS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3782"/>
            <a:ext cx="11554691" cy="5098473"/>
          </a:xfrm>
        </p:spPr>
        <p:txBody>
          <a:bodyPr>
            <a:noAutofit/>
          </a:bodyPr>
          <a:lstStyle/>
          <a:p>
            <a:r>
              <a:rPr lang="en-US" sz="3200" dirty="0"/>
              <a:t>ACCELERER LES INVESTISSEMENTS DE LONG TERME (PUBLIC ET PRIVÉ). </a:t>
            </a:r>
            <a:r>
              <a:rPr lang="en-US" sz="3200" dirty="0">
                <a:solidFill>
                  <a:srgbClr val="C00000"/>
                </a:solidFill>
              </a:rPr>
              <a:t>BOOST</a:t>
            </a:r>
          </a:p>
          <a:p>
            <a:r>
              <a:rPr lang="en-US" sz="3200" dirty="0"/>
              <a:t>RASSEMBLER DES PROJETS . </a:t>
            </a:r>
            <a:r>
              <a:rPr lang="en-US" sz="3200" dirty="0">
                <a:solidFill>
                  <a:srgbClr val="C00000"/>
                </a:solidFill>
              </a:rPr>
              <a:t>BUNDLE</a:t>
            </a:r>
          </a:p>
          <a:p>
            <a:r>
              <a:rPr lang="en-US" sz="3200" dirty="0"/>
              <a:t>MÉLANGER DES RESOURCES FINANCIÈRES. </a:t>
            </a:r>
            <a:r>
              <a:rPr lang="en-US" sz="3200" dirty="0">
                <a:solidFill>
                  <a:srgbClr val="C00000"/>
                </a:solidFill>
              </a:rPr>
              <a:t>BLENDING</a:t>
            </a:r>
          </a:p>
          <a:p>
            <a:r>
              <a:rPr lang="en-US" sz="3200" dirty="0"/>
              <a:t>METTRE EN PLACE DES ASSISTANCE TECHNIQUES AU NIVEAU LOCAL. </a:t>
            </a:r>
            <a:r>
              <a:rPr lang="en-US" sz="3200" dirty="0">
                <a:solidFill>
                  <a:srgbClr val="C00000"/>
                </a:solidFill>
              </a:rPr>
              <a:t>BUILDING CAPACITY</a:t>
            </a:r>
          </a:p>
          <a:p>
            <a:r>
              <a:rPr lang="en-US" sz="3200" dirty="0"/>
              <a:t>AUGMENTER LE ROLE DE </a:t>
            </a:r>
            <a:r>
              <a:rPr lang="en-US" sz="3200" dirty="0">
                <a:solidFill>
                  <a:srgbClr val="C00000"/>
                </a:solidFill>
              </a:rPr>
              <a:t>BANQUES PUBLIQUES</a:t>
            </a:r>
            <a:r>
              <a:rPr lang="en-US" sz="3200" dirty="0"/>
              <a:t>.</a:t>
            </a:r>
          </a:p>
          <a:p>
            <a:r>
              <a:rPr lang="en-US" sz="3200" dirty="0"/>
              <a:t>CIBLER SUR LES RÉGIONS AVEC LES PLUS GRANDS </a:t>
            </a:r>
            <a:r>
              <a:rPr lang="en-US" sz="3200" dirty="0">
                <a:solidFill>
                  <a:srgbClr val="C00000"/>
                </a:solidFill>
              </a:rPr>
              <a:t>BESOINS.</a:t>
            </a:r>
          </a:p>
          <a:p>
            <a:r>
              <a:rPr lang="en-US" sz="3200" dirty="0"/>
              <a:t>DÉVELOPER DES </a:t>
            </a:r>
            <a:r>
              <a:rPr lang="en-US" sz="3200" dirty="0">
                <a:solidFill>
                  <a:srgbClr val="C00000"/>
                </a:solidFill>
              </a:rPr>
              <a:t>STANDARDS ET INDICATEURS </a:t>
            </a:r>
          </a:p>
        </p:txBody>
      </p:sp>
    </p:spTree>
    <p:extLst>
      <p:ext uri="{BB962C8B-B14F-4D97-AF65-F5344CB8AC3E}">
        <p14:creationId xmlns:p14="http://schemas.microsoft.com/office/powerpoint/2010/main" val="382661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30957"/>
            <a:ext cx="12192000" cy="1588701"/>
          </a:xfrm>
        </p:spPr>
        <p:txBody>
          <a:bodyPr>
            <a:normAutofit/>
          </a:bodyPr>
          <a:lstStyle/>
          <a:p>
            <a:r>
              <a:rPr lang="fr-FR" sz="3600" b="1" dirty="0" err="1"/>
              <a:t>Definir</a:t>
            </a:r>
            <a:r>
              <a:rPr lang="en-US" sz="3600" b="1" dirty="0"/>
              <a:t> </a:t>
            </a:r>
            <a:r>
              <a:rPr lang="en-US" sz="3600" b="1" dirty="0" err="1"/>
              <a:t>l’infrastructure</a:t>
            </a:r>
            <a:r>
              <a:rPr lang="en-US" sz="3600" b="1" dirty="0"/>
              <a:t> </a:t>
            </a:r>
            <a:r>
              <a:rPr lang="en-US" sz="3600" b="1" dirty="0" err="1"/>
              <a:t>sociale</a:t>
            </a:r>
            <a:r>
              <a:rPr lang="en-US" sz="3600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744"/>
            <a:ext cx="12496800" cy="5500256"/>
          </a:xfrm>
        </p:spPr>
        <p:txBody>
          <a:bodyPr>
            <a:noAutofit/>
          </a:bodyPr>
          <a:lstStyle/>
          <a:p>
            <a:r>
              <a:rPr lang="en-US" sz="2800" dirty="0"/>
              <a:t>- UN SOUS -ENSEMBLE DU SECTEUR DE L’INFRASTRUCTURE.</a:t>
            </a:r>
          </a:p>
          <a:p>
            <a:r>
              <a:rPr lang="en-US" sz="2800" dirty="0"/>
              <a:t>- LE CAPITAL (ASSET) PHYSIQUE ET INTANGIBLE  DANS LES SECTEURS  	SOCIAUX.</a:t>
            </a:r>
          </a:p>
          <a:p>
            <a:endParaRPr lang="en-US" sz="2800" dirty="0"/>
          </a:p>
          <a:p>
            <a:r>
              <a:rPr lang="en-US" sz="2800" dirty="0"/>
              <a:t>LE RAPPORT CIBLE sur :</a:t>
            </a:r>
          </a:p>
          <a:p>
            <a:r>
              <a:rPr lang="en-US" sz="2800" dirty="0"/>
              <a:t>L’EDUCATION ET L’APPRENTISSAGE AU LONG DE LA VIE.</a:t>
            </a:r>
          </a:p>
          <a:p>
            <a:r>
              <a:rPr lang="en-US" sz="2800" dirty="0"/>
              <a:t>LA SANTE ET LES SOINS DE LONGUE DURÉE</a:t>
            </a:r>
          </a:p>
          <a:p>
            <a:r>
              <a:rPr lang="en-US" sz="2800" dirty="0"/>
              <a:t>LE LOGEMENT ABORDABLE,  ACCESSIBLE ET EFFICIENT EN ENERGIE </a:t>
            </a:r>
          </a:p>
        </p:txBody>
      </p:sp>
    </p:spTree>
    <p:extLst>
      <p:ext uri="{BB962C8B-B14F-4D97-AF65-F5344CB8AC3E}">
        <p14:creationId xmlns:p14="http://schemas.microsoft.com/office/powerpoint/2010/main" val="45982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581913"/>
          </a:xfrm>
        </p:spPr>
        <p:txBody>
          <a:bodyPr>
            <a:noAutofit/>
          </a:bodyPr>
          <a:lstStyle/>
          <a:p>
            <a:br>
              <a:rPr lang="en-US" sz="3200" dirty="0"/>
            </a:br>
            <a:br>
              <a:rPr lang="en-US" sz="3200" dirty="0"/>
            </a:br>
            <a:r>
              <a:rPr lang="en-US" sz="3600" b="1" dirty="0" err="1"/>
              <a:t>Estimer</a:t>
            </a:r>
            <a:r>
              <a:rPr lang="en-US" sz="3600" b="1" dirty="0"/>
              <a:t> </a:t>
            </a:r>
            <a:r>
              <a:rPr lang="en-US" sz="3600" b="1" dirty="0" err="1"/>
              <a:t>l’investissement</a:t>
            </a:r>
            <a:r>
              <a:rPr lang="en-US" sz="3600" b="1" dirty="0"/>
              <a:t> </a:t>
            </a:r>
            <a:br>
              <a:rPr lang="en-US" sz="3600" b="1" dirty="0"/>
            </a:br>
            <a:r>
              <a:rPr lang="en-US" sz="3600" b="1" dirty="0" err="1"/>
              <a:t>dans</a:t>
            </a:r>
            <a:r>
              <a:rPr lang="en-US" sz="3600" b="1" dirty="0"/>
              <a:t> </a:t>
            </a:r>
            <a:r>
              <a:rPr lang="en-US" sz="3600" b="1" dirty="0" err="1"/>
              <a:t>l’infrastructure</a:t>
            </a:r>
            <a:r>
              <a:rPr lang="en-US" sz="3600" b="1" dirty="0"/>
              <a:t> </a:t>
            </a:r>
            <a:r>
              <a:rPr lang="en-US" sz="3600" b="1" dirty="0" err="1"/>
              <a:t>sociale</a:t>
            </a:r>
            <a:r>
              <a:rPr lang="en-US" sz="3600" b="1" dirty="0"/>
              <a:t> </a:t>
            </a:r>
            <a:br>
              <a:rPr lang="en-US" sz="3600" b="1" dirty="0"/>
            </a:br>
            <a:r>
              <a:rPr lang="en-US" sz="3600" b="1" dirty="0" err="1"/>
              <a:t>en</a:t>
            </a:r>
            <a:r>
              <a:rPr lang="en-US" sz="3600" b="1" dirty="0"/>
              <a:t> 2015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81912"/>
            <a:ext cx="12192000" cy="5276088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Des </a:t>
            </a:r>
            <a:r>
              <a:rPr lang="en-US" sz="2800" dirty="0" err="1">
                <a:solidFill>
                  <a:srgbClr val="FF0000"/>
                </a:solidFill>
              </a:rPr>
              <a:t>données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peu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accessibles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3500" dirty="0"/>
              <a:t>- </a:t>
            </a:r>
            <a:r>
              <a:rPr lang="en-US" sz="3500" b="1" dirty="0"/>
              <a:t>65 MILLIARD </a:t>
            </a:r>
            <a:r>
              <a:rPr lang="en-US" sz="3500" dirty="0"/>
              <a:t>D’EURO ANNUELLEMENT POUR L’EDUCATION </a:t>
            </a:r>
          </a:p>
          <a:p>
            <a:r>
              <a:rPr lang="en-US" sz="3500" dirty="0"/>
              <a:t>   = 0,43 POUR CENT DU GNP ET 90 POUR CENT FINANCEMENTS    	PUBLIQUES.</a:t>
            </a:r>
          </a:p>
          <a:p>
            <a:r>
              <a:rPr lang="en-US" sz="3500" dirty="0"/>
              <a:t>- </a:t>
            </a:r>
            <a:r>
              <a:rPr lang="en-US" sz="3500" b="1" dirty="0"/>
              <a:t>75 MILLIARD </a:t>
            </a:r>
            <a:r>
              <a:rPr lang="en-US" sz="3500" dirty="0"/>
              <a:t>D’EURO ANNUELLEMENT POUR LA SANTÉ </a:t>
            </a:r>
          </a:p>
          <a:p>
            <a:r>
              <a:rPr lang="en-US" sz="3500" dirty="0"/>
              <a:t>     = 0,5 POUR CENT DU GNP</a:t>
            </a:r>
          </a:p>
          <a:p>
            <a:r>
              <a:rPr lang="en-US" sz="3500" dirty="0"/>
              <a:t>- </a:t>
            </a:r>
            <a:r>
              <a:rPr lang="en-US" sz="3500" b="1" dirty="0"/>
              <a:t>28 MILLIARD </a:t>
            </a:r>
            <a:r>
              <a:rPr lang="en-US" sz="3500" dirty="0"/>
              <a:t>D’EURO ANNUELLEMENT POUR LE LOGEMENT </a:t>
            </a:r>
          </a:p>
          <a:p>
            <a:r>
              <a:rPr lang="en-US" sz="3500" dirty="0"/>
              <a:t>      =0,2 POUR CENT DU GNP.</a:t>
            </a:r>
          </a:p>
          <a:p>
            <a:endParaRPr lang="en-US" sz="3500" dirty="0"/>
          </a:p>
          <a:p>
            <a:r>
              <a:rPr lang="en-US" sz="3500" b="1" dirty="0"/>
              <a:t>GRAND TOTAL : 170 MILLIARD D’EURO</a:t>
            </a:r>
          </a:p>
        </p:txBody>
      </p:sp>
    </p:spTree>
    <p:extLst>
      <p:ext uri="{BB962C8B-B14F-4D97-AF65-F5344CB8AC3E}">
        <p14:creationId xmlns:p14="http://schemas.microsoft.com/office/powerpoint/2010/main" val="2060023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12164291" cy="1163782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DEFICIT </a:t>
            </a:r>
            <a:r>
              <a:rPr lang="en-US" sz="3600" b="1" dirty="0" err="1"/>
              <a:t>d’investissement</a:t>
            </a:r>
            <a:r>
              <a:rPr lang="en-US" sz="3600" b="1" dirty="0"/>
              <a:t> (</a:t>
            </a:r>
            <a:r>
              <a:rPr lang="en-US" sz="3600" b="1" dirty="0" err="1"/>
              <a:t>mimimum</a:t>
            </a:r>
            <a:r>
              <a:rPr lang="en-US" sz="3600" b="1" dirty="0"/>
              <a:t>/ </a:t>
            </a:r>
            <a:r>
              <a:rPr lang="en-US" sz="3600" b="1" dirty="0" err="1"/>
              <a:t>annuel</a:t>
            </a:r>
            <a:r>
              <a:rPr lang="en-US" sz="3600" b="1" dirty="0"/>
              <a:t>)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941533"/>
              </p:ext>
            </p:extLst>
          </p:nvPr>
        </p:nvGraphicFramePr>
        <p:xfrm>
          <a:off x="27710" y="1163782"/>
          <a:ext cx="12350144" cy="5974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4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5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2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16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17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26354">
                <a:tc>
                  <a:txBody>
                    <a:bodyPr/>
                    <a:lstStyle/>
                    <a:p>
                      <a:r>
                        <a:rPr lang="en-US" sz="2800" dirty="0" err="1"/>
                        <a:t>secteur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Investissement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actuel</a:t>
                      </a:r>
                      <a:r>
                        <a:rPr lang="en-US" sz="2800" baseline="0" dirty="0"/>
                        <a:t> ,milliards </a:t>
                      </a:r>
                      <a:r>
                        <a:rPr lang="en-US" sz="2800" baseline="0" dirty="0" err="1"/>
                        <a:t>d’euro</a:t>
                      </a:r>
                      <a:r>
                        <a:rPr lang="en-US" sz="2800" baseline="0" dirty="0"/>
                        <a:t> p.a.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err="1"/>
                        <a:t>déficit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Elements nouveaux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Déficit</a:t>
                      </a:r>
                      <a:r>
                        <a:rPr lang="en-US" sz="2800" dirty="0"/>
                        <a:t>, milliards </a:t>
                      </a:r>
                      <a:r>
                        <a:rPr lang="en-US" sz="2800" dirty="0" err="1"/>
                        <a:t>d’euro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861">
                <a:tc>
                  <a:txBody>
                    <a:bodyPr/>
                    <a:lstStyle/>
                    <a:p>
                      <a:r>
                        <a:rPr lang="en-US" sz="2800" dirty="0"/>
                        <a:t>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8858">
                <a:tc>
                  <a:txBody>
                    <a:bodyPr/>
                    <a:lstStyle/>
                    <a:p>
                      <a:r>
                        <a:rPr lang="en-US" sz="2800" dirty="0"/>
                        <a:t>Santé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50 milliard pour </a:t>
                      </a:r>
                      <a:r>
                        <a:rPr lang="en-US" sz="2800" err="1"/>
                        <a:t>soins</a:t>
                      </a:r>
                      <a:r>
                        <a:rPr lang="en-US" sz="2800"/>
                        <a:t> </a:t>
                      </a:r>
                      <a:r>
                        <a:rPr lang="en-US" sz="2800" err="1"/>
                        <a:t>à</a:t>
                      </a:r>
                      <a:r>
                        <a:rPr lang="en-US" sz="2800"/>
                        <a:t> long </a:t>
                      </a:r>
                      <a:r>
                        <a:rPr lang="en-US" sz="2800" err="1"/>
                        <a:t>termes</a:t>
                      </a:r>
                      <a:r>
                        <a:rPr lang="en-US" sz="2800"/>
                        <a:t>,</a:t>
                      </a:r>
                      <a:r>
                        <a:rPr lang="en-US" sz="2800" baseline="0"/>
                        <a:t> </a:t>
                      </a:r>
                      <a:r>
                        <a:rPr lang="en-US" sz="2800"/>
                        <a:t>pas</a:t>
                      </a:r>
                      <a:r>
                        <a:rPr lang="en-US" sz="2800" baseline="0"/>
                        <a:t> de </a:t>
                      </a:r>
                      <a:r>
                        <a:rPr lang="en-US" sz="2800" baseline="0" err="1"/>
                        <a:t>calculs</a:t>
                      </a:r>
                      <a:r>
                        <a:rPr lang="en-US" sz="2800" baseline="0"/>
                        <a:t> pour migrants et </a:t>
                      </a:r>
                      <a:r>
                        <a:rPr lang="en-US" sz="2800" baseline="0" err="1"/>
                        <a:t>invalidité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5006">
                <a:tc>
                  <a:txBody>
                    <a:bodyPr/>
                    <a:lstStyle/>
                    <a:p>
                      <a:r>
                        <a:rPr lang="en-US" sz="2800" err="1"/>
                        <a:t>Logement</a:t>
                      </a:r>
                      <a:r>
                        <a:rPr lang="en-US" sz="280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50 milliard </a:t>
                      </a:r>
                      <a:r>
                        <a:rPr lang="en-US" sz="2800" dirty="0" err="1"/>
                        <a:t>pauvreté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énergétique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2666">
                <a:tc>
                  <a:txBody>
                    <a:bodyPr/>
                    <a:lstStyle/>
                    <a:p>
                      <a:r>
                        <a:rPr lang="en-US" sz="2800" b="1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142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297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sz="3600" b="1" u="sng" dirty="0"/>
              <a:t>Conclusions sur </a:t>
            </a:r>
            <a:r>
              <a:rPr lang="en-US" sz="3600" b="1" u="sng" dirty="0" err="1"/>
              <a:t>l’analyse</a:t>
            </a:r>
            <a:r>
              <a:rPr lang="en-US" sz="3600" b="1" u="sng" dirty="0"/>
              <a:t> et le </a:t>
            </a:r>
            <a:r>
              <a:rPr lang="en-US" sz="3600" b="1" u="sng" dirty="0" err="1"/>
              <a:t>déficit</a:t>
            </a:r>
            <a:endParaRPr lang="en-US" sz="3600" b="1" u="sng" dirty="0"/>
          </a:p>
          <a:p>
            <a:r>
              <a:rPr lang="en-US" sz="3600" dirty="0"/>
              <a:t>- </a:t>
            </a:r>
            <a:r>
              <a:rPr lang="en-US" sz="3600" dirty="0" err="1"/>
              <a:t>Investissement</a:t>
            </a:r>
            <a:r>
              <a:rPr lang="en-US" sz="3600" dirty="0"/>
              <a:t> </a:t>
            </a:r>
            <a:r>
              <a:rPr lang="fr-FR" sz="3600" dirty="0"/>
              <a:t>2015</a:t>
            </a:r>
            <a:r>
              <a:rPr lang="en-US" sz="3600" dirty="0"/>
              <a:t> :170 milliard euro par </a:t>
            </a:r>
            <a:r>
              <a:rPr lang="en-US" sz="3600" dirty="0" err="1"/>
              <a:t>année</a:t>
            </a:r>
            <a:r>
              <a:rPr lang="en-US" sz="3600" dirty="0"/>
              <a:t>. </a:t>
            </a:r>
          </a:p>
          <a:p>
            <a:r>
              <a:rPr lang="en-US" sz="3600" dirty="0"/>
              <a:t>- </a:t>
            </a:r>
            <a:r>
              <a:rPr lang="en-US" sz="3600" dirty="0" err="1"/>
              <a:t>Donc</a:t>
            </a:r>
            <a:r>
              <a:rPr lang="en-US" sz="3600" dirty="0"/>
              <a:t>, 20 pour cent plus bas </a:t>
            </a:r>
            <a:r>
              <a:rPr lang="en-US" sz="3600" dirty="0" err="1"/>
              <a:t>qu’en</a:t>
            </a:r>
            <a:r>
              <a:rPr lang="en-US" sz="3600" dirty="0"/>
              <a:t> 2009.</a:t>
            </a:r>
          </a:p>
          <a:p>
            <a:r>
              <a:rPr lang="en-US" sz="3600" dirty="0"/>
              <a:t>- </a:t>
            </a:r>
            <a:r>
              <a:rPr lang="en-US" sz="3600" dirty="0" err="1"/>
              <a:t>Besoin</a:t>
            </a:r>
            <a:r>
              <a:rPr lang="en-US" sz="3600" dirty="0"/>
              <a:t> </a:t>
            </a:r>
            <a:r>
              <a:rPr lang="fr-FR" sz="3600" dirty="0" err="1"/>
              <a:t>additionel</a:t>
            </a:r>
            <a:r>
              <a:rPr lang="en-US" sz="3600" dirty="0"/>
              <a:t> minimal de 150 milliard euro par </a:t>
            </a:r>
            <a:r>
              <a:rPr lang="en-US" sz="3600" dirty="0" err="1"/>
              <a:t>année</a:t>
            </a:r>
            <a:r>
              <a:rPr lang="en-US" sz="3600" dirty="0"/>
              <a:t>.</a:t>
            </a:r>
          </a:p>
          <a:p>
            <a:r>
              <a:rPr lang="en-US" sz="3600" dirty="0"/>
              <a:t>- </a:t>
            </a:r>
            <a:r>
              <a:rPr lang="en-US" sz="3600" dirty="0" err="1"/>
              <a:t>Donc</a:t>
            </a:r>
            <a:r>
              <a:rPr lang="en-US" sz="3600" dirty="0"/>
              <a:t> 1,5 million de million </a:t>
            </a:r>
            <a:r>
              <a:rPr lang="en-US" sz="3600" dirty="0" err="1"/>
              <a:t>ou</a:t>
            </a:r>
            <a:r>
              <a:rPr lang="en-US" sz="3600" dirty="0"/>
              <a:t> billiard </a:t>
            </a:r>
            <a:r>
              <a:rPr lang="en-US" sz="3600" dirty="0" err="1"/>
              <a:t>ou</a:t>
            </a:r>
            <a:r>
              <a:rPr lang="en-US" sz="3600" dirty="0"/>
              <a:t> 3 </a:t>
            </a:r>
            <a:r>
              <a:rPr lang="en-US" sz="3600" dirty="0" err="1"/>
              <a:t>fois</a:t>
            </a:r>
            <a:r>
              <a:rPr lang="en-US" sz="3600" dirty="0"/>
              <a:t> plus que les 	</a:t>
            </a:r>
            <a:r>
              <a:rPr lang="en-US" sz="3600" dirty="0" err="1"/>
              <a:t>investissements</a:t>
            </a:r>
            <a:r>
              <a:rPr lang="en-US" sz="3600" dirty="0"/>
              <a:t> du plan Juncker </a:t>
            </a:r>
            <a:r>
              <a:rPr lang="en-US" sz="3600" dirty="0" err="1"/>
              <a:t>en</a:t>
            </a:r>
            <a:r>
              <a:rPr lang="en-US" sz="3600" dirty="0"/>
              <a:t> </a:t>
            </a:r>
            <a:r>
              <a:rPr lang="fr-FR" sz="3600" dirty="0"/>
              <a:t>ce</a:t>
            </a:r>
            <a:r>
              <a:rPr lang="en-US" sz="3600" dirty="0"/>
              <a:t> jour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4519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78420"/>
            <a:ext cx="12192000" cy="954275"/>
          </a:xfrm>
        </p:spPr>
        <p:txBody>
          <a:bodyPr>
            <a:noAutofit/>
          </a:bodyPr>
          <a:lstStyle/>
          <a:p>
            <a:br>
              <a:rPr lang="en-US" b="1" dirty="0"/>
            </a:br>
            <a:r>
              <a:rPr lang="en-US" b="1" dirty="0"/>
              <a:t>Le </a:t>
            </a:r>
            <a:r>
              <a:rPr lang="en-US" b="1" dirty="0" err="1"/>
              <a:t>modele</a:t>
            </a:r>
            <a:r>
              <a:rPr lang="en-US" b="1" dirty="0"/>
              <a:t> social  </a:t>
            </a:r>
            <a:r>
              <a:rPr lang="en-US" b="1" dirty="0" err="1"/>
              <a:t>doit</a:t>
            </a:r>
            <a:r>
              <a:rPr lang="en-US" b="1" dirty="0"/>
              <a:t> </a:t>
            </a:r>
            <a:r>
              <a:rPr lang="en-US" b="1" dirty="0" err="1"/>
              <a:t>etre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preserver et </a:t>
            </a:r>
            <a:r>
              <a:rPr lang="en-US" b="1" dirty="0" err="1"/>
              <a:t>moderniser</a:t>
            </a:r>
            <a:r>
              <a:rPr lang="en-US" b="1" dirty="0"/>
              <a:t> </a:t>
            </a:r>
            <a:br>
              <a:rPr lang="en-US" b="1" dirty="0"/>
            </a:b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099958"/>
              </p:ext>
            </p:extLst>
          </p:nvPr>
        </p:nvGraphicFramePr>
        <p:xfrm>
          <a:off x="1" y="2549237"/>
          <a:ext cx="12191998" cy="4073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0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0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03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0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203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57745">
                <a:tc>
                  <a:txBody>
                    <a:bodyPr/>
                    <a:lstStyle/>
                    <a:p>
                      <a:r>
                        <a:rPr lang="en-US" sz="2800" dirty="0"/>
                        <a:t>EU28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2040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2050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2060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7745">
                <a:tc>
                  <a:txBody>
                    <a:bodyPr/>
                    <a:lstStyle/>
                    <a:p>
                      <a:r>
                        <a:rPr lang="en-US" sz="2800" dirty="0"/>
                        <a:t>+65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152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7745">
                <a:tc>
                  <a:txBody>
                    <a:bodyPr/>
                    <a:lstStyle/>
                    <a:p>
                      <a:r>
                        <a:rPr lang="en-US" sz="2800" err="1"/>
                        <a:t>Dont</a:t>
                      </a:r>
                      <a:r>
                        <a:rPr lang="en-US" sz="2800"/>
                        <a:t> +</a:t>
                      </a:r>
                      <a:r>
                        <a:rPr lang="en-US" sz="2800" baseline="0"/>
                        <a:t> de 80 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775855"/>
            <a:ext cx="177775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En</a:t>
            </a:r>
            <a:r>
              <a:rPr lang="en-US" sz="3200" dirty="0"/>
              <a:t> 2016, 20 pour cent de la population </a:t>
            </a:r>
            <a:r>
              <a:rPr lang="en-US" sz="3200" dirty="0" err="1"/>
              <a:t>est</a:t>
            </a:r>
            <a:r>
              <a:rPr lang="en-US" sz="3200" dirty="0"/>
              <a:t> de plus de 65 </a:t>
            </a:r>
            <a:r>
              <a:rPr lang="en-US" sz="3200" dirty="0" err="1"/>
              <a:t>ans</a:t>
            </a:r>
            <a:endParaRPr lang="en-US" sz="3200" dirty="0"/>
          </a:p>
          <a:p>
            <a:r>
              <a:rPr lang="en-US" sz="3200" dirty="0" err="1"/>
              <a:t>En</a:t>
            </a:r>
            <a:r>
              <a:rPr lang="en-US" sz="3200" dirty="0"/>
              <a:t> 2060 </a:t>
            </a:r>
            <a:r>
              <a:rPr lang="en-US" sz="3200" dirty="0" err="1"/>
              <a:t>il</a:t>
            </a:r>
            <a:r>
              <a:rPr lang="en-US" sz="3200" dirty="0"/>
              <a:t> y aura 30 pour cent de la population plus de 65 </a:t>
            </a:r>
            <a:r>
              <a:rPr lang="en-US" sz="3200" dirty="0" err="1"/>
              <a:t>ans</a:t>
            </a:r>
            <a:r>
              <a:rPr lang="en-US" sz="3200" dirty="0"/>
              <a:t> et </a:t>
            </a:r>
          </a:p>
          <a:p>
            <a:r>
              <a:rPr lang="en-US" sz="3200" dirty="0"/>
              <a:t>40 pour cent </a:t>
            </a:r>
            <a:r>
              <a:rPr lang="en-US" sz="3200" dirty="0" err="1"/>
              <a:t>d’entre</a:t>
            </a:r>
            <a:r>
              <a:rPr lang="en-US" sz="3200" dirty="0"/>
              <a:t> </a:t>
            </a:r>
            <a:r>
              <a:rPr lang="en-US" sz="3200" dirty="0" err="1"/>
              <a:t>eux</a:t>
            </a:r>
            <a:r>
              <a:rPr lang="en-US" sz="3200" dirty="0"/>
              <a:t> </a:t>
            </a:r>
            <a:r>
              <a:rPr lang="en-US" sz="3200" dirty="0" err="1"/>
              <a:t>aurons</a:t>
            </a:r>
            <a:r>
              <a:rPr lang="en-US" sz="3200" dirty="0"/>
              <a:t> plus de 80 </a:t>
            </a:r>
            <a:r>
              <a:rPr lang="en-US" sz="3200" dirty="0" err="1"/>
              <a:t>ans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7865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3ED03601-4724-4293-A32A-3A0879C5D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E433AC3-E189-483B-9E8C-DFD5D2A186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3B14B8-E5DB-CF44-91C7-75AE7153D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31583"/>
            <a:ext cx="12511668" cy="1561171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 dirty="0"/>
              <a:t>Le sur-</a:t>
            </a:r>
            <a:r>
              <a:rPr lang="en-US" sz="3200" dirty="0" err="1"/>
              <a:t>cout</a:t>
            </a:r>
            <a:r>
              <a:rPr lang="en-US" sz="3200" dirty="0"/>
              <a:t> </a:t>
            </a:r>
            <a:r>
              <a:rPr lang="en-US" sz="3200" dirty="0" err="1"/>
              <a:t>logement</a:t>
            </a:r>
            <a:r>
              <a:rPr lang="en-US" sz="3200" dirty="0"/>
              <a:t> pour pop. </a:t>
            </a:r>
            <a:r>
              <a:rPr lang="en-US" sz="3200" dirty="0" err="1"/>
              <a:t>totale</a:t>
            </a:r>
            <a:r>
              <a:rPr lang="en-US" sz="3200" dirty="0"/>
              <a:t> (vert) et pop.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pauvrete</a:t>
            </a:r>
            <a:r>
              <a:rPr lang="en-US" sz="3200" dirty="0"/>
              <a:t> ( bleu) </a:t>
            </a:r>
          </a:p>
        </p:txBody>
      </p:sp>
      <p:pic>
        <p:nvPicPr>
          <p:cNvPr id="1025" name="Picture 1" descr="page8image3696799056">
            <a:extLst>
              <a:ext uri="{FF2B5EF4-FFF2-40B4-BE49-F238E27FC236}">
                <a16:creationId xmlns:a16="http://schemas.microsoft.com/office/drawing/2014/main" id="{DADB4344-AE2E-FB4C-9262-F6C761E13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827"/>
            <a:ext cx="12511668" cy="5265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952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</p:spPr>
        <p:txBody>
          <a:bodyPr/>
          <a:lstStyle/>
          <a:p>
            <a:r>
              <a:rPr lang="en-US"/>
              <a:t>European Association of Long-Term Investors (ELTI) a.i.s.b.l.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</p:spPr>
        <p:txBody>
          <a:bodyPr/>
          <a:lstStyle/>
          <a:p>
            <a:fld id="{FA8385D3-9729-4B34-B5C3-E9FD64FFC734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6" name="Grafico 1"/>
          <p:cNvGraphicFramePr/>
          <p:nvPr>
            <p:extLst>
              <p:ext uri="{D42A27DB-BD31-4B8C-83A1-F6EECF244321}">
                <p14:modId xmlns:p14="http://schemas.microsoft.com/office/powerpoint/2010/main" val="1466268784"/>
              </p:ext>
            </p:extLst>
          </p:nvPr>
        </p:nvGraphicFramePr>
        <p:xfrm>
          <a:off x="0" y="1018770"/>
          <a:ext cx="12192000" cy="5839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70835" y="6200187"/>
            <a:ext cx="2574286" cy="359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33" i="1"/>
              <a:t>Source: Eurostat</a:t>
            </a: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0" y="0"/>
            <a:ext cx="12412979" cy="8626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3467" b="1" dirty="0">
                <a:solidFill>
                  <a:srgbClr val="002060"/>
                </a:solidFill>
              </a:rPr>
            </a:br>
            <a:r>
              <a:rPr lang="en-US" sz="3467" b="1" dirty="0" err="1">
                <a:solidFill>
                  <a:srgbClr val="002060"/>
                </a:solidFill>
              </a:rPr>
              <a:t>Financement</a:t>
            </a:r>
            <a:r>
              <a:rPr lang="en-US" sz="3467" b="1" dirty="0">
                <a:solidFill>
                  <a:srgbClr val="002060"/>
                </a:solidFill>
              </a:rPr>
              <a:t> du </a:t>
            </a:r>
            <a:r>
              <a:rPr lang="en-US" sz="3467" b="1" dirty="0" err="1">
                <a:solidFill>
                  <a:srgbClr val="002060"/>
                </a:solidFill>
              </a:rPr>
              <a:t>système</a:t>
            </a:r>
            <a:r>
              <a:rPr lang="en-US" sz="3467" b="1" dirty="0">
                <a:solidFill>
                  <a:srgbClr val="002060"/>
                </a:solidFill>
              </a:rPr>
              <a:t> social : population productive</a:t>
            </a:r>
          </a:p>
        </p:txBody>
      </p:sp>
    </p:spTree>
    <p:extLst>
      <p:ext uri="{BB962C8B-B14F-4D97-AF65-F5344CB8AC3E}">
        <p14:creationId xmlns:p14="http://schemas.microsoft.com/office/powerpoint/2010/main" val="1743161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</p:spPr>
        <p:txBody>
          <a:bodyPr/>
          <a:lstStyle/>
          <a:p>
            <a:r>
              <a:rPr lang="en-US"/>
              <a:t>European Association of Long-Term Investors (ELTI) a.i.s.b.l.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</p:spPr>
        <p:txBody>
          <a:bodyPr/>
          <a:lstStyle/>
          <a:p>
            <a:fld id="{FA8385D3-9729-4B34-B5C3-E9FD64FFC734}" type="slidenum">
              <a:rPr lang="en-GB" smtClean="0"/>
              <a:t>9</a:t>
            </a:fld>
            <a:endParaRPr lang="en-GB"/>
          </a:p>
        </p:txBody>
      </p:sp>
      <p:pic>
        <p:nvPicPr>
          <p:cNvPr id="6" name="Picture 5" descr="Screen%20Shot%202017-09-10%20at%2011.34.36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9709"/>
            <a:ext cx="12191999" cy="386506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-498256" y="1349709"/>
            <a:ext cx="9216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/>
              <a:t> </a:t>
            </a:r>
            <a:endParaRPr lang="en-GB" sz="260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54645" y="-159399"/>
            <a:ext cx="7578046" cy="1238250"/>
          </a:xfrm>
          <a:prstGeom prst="rect">
            <a:avLst/>
          </a:prstGeom>
        </p:spPr>
        <p:txBody>
          <a:bodyPr vert="horz" lIns="99060" tIns="49530" rIns="99060" bIns="4953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2A274F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467" b="1"/>
          </a:p>
        </p:txBody>
      </p:sp>
      <p:sp>
        <p:nvSpPr>
          <p:cNvPr id="10" name="TextBox 9"/>
          <p:cNvSpPr txBox="1"/>
          <p:nvPr/>
        </p:nvSpPr>
        <p:spPr>
          <a:xfrm>
            <a:off x="-1" y="5458691"/>
            <a:ext cx="12191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En</a:t>
            </a:r>
            <a:r>
              <a:rPr lang="en-US" sz="3200" dirty="0"/>
              <a:t> general les projects </a:t>
            </a:r>
            <a:r>
              <a:rPr lang="en-US" sz="3200" dirty="0" err="1"/>
              <a:t>sont</a:t>
            </a:r>
            <a:r>
              <a:rPr lang="en-US" sz="3200" dirty="0"/>
              <a:t> </a:t>
            </a:r>
            <a:r>
              <a:rPr lang="en-US" sz="3200" dirty="0" err="1"/>
              <a:t>relativement</a:t>
            </a:r>
            <a:r>
              <a:rPr lang="en-US" sz="3200" dirty="0"/>
              <a:t> petit : </a:t>
            </a:r>
          </a:p>
          <a:p>
            <a:pPr algn="ctr"/>
            <a:r>
              <a:rPr lang="en-US" sz="3200" dirty="0" err="1"/>
              <a:t>seul</a:t>
            </a:r>
            <a:r>
              <a:rPr lang="en-US" sz="3200" dirty="0"/>
              <a:t> 1/100 plus de  30 million Euro</a:t>
            </a:r>
            <a:r>
              <a:rPr lang="en-US" sz="2800" dirty="0"/>
              <a:t>. </a:t>
            </a:r>
            <a:r>
              <a:rPr lang="en-US" sz="2800" dirty="0">
                <a:solidFill>
                  <a:srgbClr val="FF0000"/>
                </a:solidFill>
              </a:rPr>
              <a:t>PAQUETS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94470" y="0"/>
            <a:ext cx="11997529" cy="1322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67" b="1" dirty="0">
                <a:solidFill>
                  <a:srgbClr val="002060"/>
                </a:solidFill>
              </a:rPr>
              <a:t>IMPORTANTE CONTIBUTION</a:t>
            </a:r>
          </a:p>
          <a:p>
            <a:r>
              <a:rPr lang="en-US" sz="3467" b="1" dirty="0">
                <a:solidFill>
                  <a:srgbClr val="002060"/>
                </a:solidFill>
              </a:rPr>
              <a:t>AUX FINANCEMENTS PAR LES AUTORITÉS LOCALE </a:t>
            </a:r>
          </a:p>
        </p:txBody>
      </p:sp>
    </p:spTree>
    <p:extLst>
      <p:ext uri="{BB962C8B-B14F-4D97-AF65-F5344CB8AC3E}">
        <p14:creationId xmlns:p14="http://schemas.microsoft.com/office/powerpoint/2010/main" val="172347085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ersonalizzato 12">
    <a:dk1>
      <a:srgbClr val="001548"/>
    </a:dk1>
    <a:lt1>
      <a:sysClr val="window" lastClr="FFFFFF"/>
    </a:lt1>
    <a:dk2>
      <a:srgbClr val="C90026"/>
    </a:dk2>
    <a:lt2>
      <a:srgbClr val="D9D9D9"/>
    </a:lt2>
    <a:accent1>
      <a:srgbClr val="830C23"/>
    </a:accent1>
    <a:accent2>
      <a:srgbClr val="0C5D4F"/>
    </a:accent2>
    <a:accent3>
      <a:srgbClr val="747474"/>
    </a:accent3>
    <a:accent4>
      <a:srgbClr val="000000"/>
    </a:accent4>
    <a:accent5>
      <a:srgbClr val="4D4D4D"/>
    </a:accent5>
    <a:accent6>
      <a:srgbClr val="BFBFBF"/>
    </a:accent6>
    <a:hlink>
      <a:srgbClr val="012BB1"/>
    </a:hlink>
    <a:folHlink>
      <a:srgbClr val="012BB1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596</Words>
  <Application>Microsoft Office PowerPoint</Application>
  <PresentationFormat>Grand écran</PresentationFormat>
  <Paragraphs>133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Gill Sans MT</vt:lpstr>
      <vt:lpstr>Mangal</vt:lpstr>
      <vt:lpstr>Parcel</vt:lpstr>
      <vt:lpstr> Perspectives  2021-2027 Feder + Invest EU  L’enjeu pour l’Europe de stimuler  les investissements dans les infrastructures sociales </vt:lpstr>
      <vt:lpstr>Definir l’infrastructure sociale </vt:lpstr>
      <vt:lpstr>  Estimer l’investissement  dans l’infrastructure sociale  en 2015   </vt:lpstr>
      <vt:lpstr>DEFICIT d’investissement (mimimum/ annuel)</vt:lpstr>
      <vt:lpstr>Présentation PowerPoint</vt:lpstr>
      <vt:lpstr> Le modele social  doit etre  preserver et moderniser  </vt:lpstr>
      <vt:lpstr>Le sur-cout logement pour pop. totale (vert) et pop. en pauvrete ( bleu) </vt:lpstr>
      <vt:lpstr>Présentation PowerPoint</vt:lpstr>
      <vt:lpstr>Présentation PowerPoint</vt:lpstr>
      <vt:lpstr>Attirer des investissements privés. Investisseurs institutionels. niveau global</vt:lpstr>
      <vt:lpstr>Le fond pour investissements strategiques</vt:lpstr>
      <vt:lpstr>Defis afin d’attirer des capitaux privēs</vt:lpstr>
      <vt:lpstr>A court terme </vt:lpstr>
      <vt:lpstr>Des platformes d’investissements thematique ou regionaux….</vt:lpstr>
      <vt:lpstr>CONCLUSIONS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Stimuler l’investissement dans les infrastructures sociale</dc:title>
  <dc:creator>Lieve Fransen</dc:creator>
  <cp:lastModifiedBy>Laurent GHEKIERE</cp:lastModifiedBy>
  <cp:revision>40</cp:revision>
  <dcterms:created xsi:type="dcterms:W3CDTF">2018-03-15T08:34:28Z</dcterms:created>
  <dcterms:modified xsi:type="dcterms:W3CDTF">2018-10-13T07:45:30Z</dcterms:modified>
</cp:coreProperties>
</file>