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3" r:id="rId2"/>
    <p:sldId id="277" r:id="rId3"/>
    <p:sldId id="265" r:id="rId4"/>
    <p:sldId id="266" r:id="rId5"/>
    <p:sldId id="267" r:id="rId6"/>
    <p:sldId id="269" r:id="rId7"/>
    <p:sldId id="273" r:id="rId8"/>
    <p:sldId id="274" r:id="rId9"/>
    <p:sldId id="275" r:id="rId10"/>
    <p:sldId id="271" r:id="rId11"/>
    <p:sldId id="279" r:id="rId12"/>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3166CF"/>
    <a:srgbClr val="2D5EC1"/>
    <a:srgbClr val="FFD624"/>
    <a:srgbClr val="3E6FD2"/>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60"/>
  </p:normalViewPr>
  <p:slideViewPr>
    <p:cSldViewPr>
      <p:cViewPr varScale="1">
        <p:scale>
          <a:sx n="81" d="100"/>
          <a:sy n="81" d="100"/>
        </p:scale>
        <p:origin x="406"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E7DA89-9FBB-4188-9B81-6481FA8B1CA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68B33AED-F1FD-4557-BB79-8E31597A6711}">
      <dgm:prSet/>
      <dgm:spPr/>
      <dgm:t>
        <a:bodyPr/>
        <a:lstStyle/>
        <a:p>
          <a:pPr rtl="0"/>
          <a:r>
            <a:rPr lang="fr-BE" b="1" dirty="0">
              <a:solidFill>
                <a:schemeClr val="accent1">
                  <a:lumMod val="10000"/>
                </a:schemeClr>
              </a:solidFill>
            </a:rPr>
            <a:t>Égalité des chances et accès au marché du travail</a:t>
          </a:r>
          <a:endParaRPr lang="en-GB" dirty="0">
            <a:solidFill>
              <a:schemeClr val="accent1">
                <a:lumMod val="10000"/>
              </a:schemeClr>
            </a:solidFill>
          </a:endParaRPr>
        </a:p>
      </dgm:t>
    </dgm:pt>
    <dgm:pt modelId="{AD2D05B2-C04D-40B0-A900-BE207DE78837}" type="parTrans" cxnId="{B6BF1D18-A049-4486-83C5-BA3C86528252}">
      <dgm:prSet/>
      <dgm:spPr/>
      <dgm:t>
        <a:bodyPr/>
        <a:lstStyle/>
        <a:p>
          <a:endParaRPr lang="en-GB"/>
        </a:p>
      </dgm:t>
    </dgm:pt>
    <dgm:pt modelId="{31A92D87-A602-4222-800E-079CB8FE0EF1}" type="sibTrans" cxnId="{B6BF1D18-A049-4486-83C5-BA3C86528252}">
      <dgm:prSet/>
      <dgm:spPr/>
      <dgm:t>
        <a:bodyPr/>
        <a:lstStyle/>
        <a:p>
          <a:endParaRPr lang="en-GB"/>
        </a:p>
      </dgm:t>
    </dgm:pt>
    <dgm:pt modelId="{A4144F3D-BB2B-4E59-9B3D-249894E1E520}">
      <dgm:prSet/>
      <dgm:spPr/>
      <dgm:t>
        <a:bodyPr/>
        <a:lstStyle/>
        <a:p>
          <a:pPr rtl="0"/>
          <a:r>
            <a:rPr lang="fr-BE" b="1" dirty="0"/>
            <a:t>éducation, formation et apprentissage tout au long de la vie </a:t>
          </a:r>
          <a:endParaRPr lang="en-GB" dirty="0"/>
        </a:p>
      </dgm:t>
    </dgm:pt>
    <dgm:pt modelId="{A607CFF3-23D2-4AEA-A9A3-2FA55A6C9A7F}" type="parTrans" cxnId="{BB406328-0EC9-45DB-9AEE-15F26DE0BFF5}">
      <dgm:prSet/>
      <dgm:spPr/>
      <dgm:t>
        <a:bodyPr/>
        <a:lstStyle/>
        <a:p>
          <a:endParaRPr lang="en-GB"/>
        </a:p>
      </dgm:t>
    </dgm:pt>
    <dgm:pt modelId="{5D52C0B5-B14E-4D31-9DF5-3D1C16F62CA6}" type="sibTrans" cxnId="{BB406328-0EC9-45DB-9AEE-15F26DE0BFF5}">
      <dgm:prSet/>
      <dgm:spPr/>
      <dgm:t>
        <a:bodyPr/>
        <a:lstStyle/>
        <a:p>
          <a:endParaRPr lang="en-GB"/>
        </a:p>
      </dgm:t>
    </dgm:pt>
    <dgm:pt modelId="{D06E7253-1136-45E6-BA12-897B464BD58A}">
      <dgm:prSet/>
      <dgm:spPr/>
      <dgm:t>
        <a:bodyPr/>
        <a:lstStyle/>
        <a:p>
          <a:pPr rtl="0"/>
          <a:r>
            <a:rPr lang="fr-BE" b="1" dirty="0"/>
            <a:t>égalité entre les femmes et les hommes </a:t>
          </a:r>
          <a:endParaRPr lang="en-GB" dirty="0"/>
        </a:p>
      </dgm:t>
    </dgm:pt>
    <dgm:pt modelId="{AC502103-2593-4AF6-A527-2C354B1E1163}" type="parTrans" cxnId="{B1253B7B-D0FA-4472-8728-E0AB6A3B568F}">
      <dgm:prSet/>
      <dgm:spPr/>
      <dgm:t>
        <a:bodyPr/>
        <a:lstStyle/>
        <a:p>
          <a:endParaRPr lang="en-GB"/>
        </a:p>
      </dgm:t>
    </dgm:pt>
    <dgm:pt modelId="{41480B7F-7E45-48A4-90DD-2883052B65C6}" type="sibTrans" cxnId="{B1253B7B-D0FA-4472-8728-E0AB6A3B568F}">
      <dgm:prSet/>
      <dgm:spPr/>
      <dgm:t>
        <a:bodyPr/>
        <a:lstStyle/>
        <a:p>
          <a:endParaRPr lang="en-GB"/>
        </a:p>
      </dgm:t>
    </dgm:pt>
    <dgm:pt modelId="{C83D7D52-4CFF-4874-AD3A-DE1E9D157F85}">
      <dgm:prSet/>
      <dgm:spPr/>
      <dgm:t>
        <a:bodyPr/>
        <a:lstStyle/>
        <a:p>
          <a:pPr rtl="0"/>
          <a:r>
            <a:rPr lang="fr-BE" b="1" dirty="0"/>
            <a:t>égalité des chances</a:t>
          </a:r>
          <a:endParaRPr lang="en-GB" dirty="0"/>
        </a:p>
      </dgm:t>
    </dgm:pt>
    <dgm:pt modelId="{82C86810-584C-418B-843A-6433613F4E26}" type="parTrans" cxnId="{89C63C68-834A-4B6D-AB6F-A361A8A44D0D}">
      <dgm:prSet/>
      <dgm:spPr/>
      <dgm:t>
        <a:bodyPr/>
        <a:lstStyle/>
        <a:p>
          <a:endParaRPr lang="en-GB"/>
        </a:p>
      </dgm:t>
    </dgm:pt>
    <dgm:pt modelId="{3F9AC077-E5FD-4309-A769-A16D9BFC2733}" type="sibTrans" cxnId="{89C63C68-834A-4B6D-AB6F-A361A8A44D0D}">
      <dgm:prSet/>
      <dgm:spPr/>
      <dgm:t>
        <a:bodyPr/>
        <a:lstStyle/>
        <a:p>
          <a:endParaRPr lang="en-GB"/>
        </a:p>
      </dgm:t>
    </dgm:pt>
    <dgm:pt modelId="{DB39BFDA-B598-4940-9738-4A9C87671394}">
      <dgm:prSet/>
      <dgm:spPr/>
      <dgm:t>
        <a:bodyPr/>
        <a:lstStyle/>
        <a:p>
          <a:pPr rtl="0"/>
          <a:r>
            <a:rPr lang="fr-BE" b="1" dirty="0"/>
            <a:t>soutien actif à l’emploi </a:t>
          </a:r>
          <a:endParaRPr lang="en-GB" dirty="0"/>
        </a:p>
      </dgm:t>
    </dgm:pt>
    <dgm:pt modelId="{3FB1EE13-DD63-4DC6-8499-CA15B8A724F7}" type="parTrans" cxnId="{1A12F6EB-7A42-44F4-8257-B83FA0F02485}">
      <dgm:prSet/>
      <dgm:spPr/>
      <dgm:t>
        <a:bodyPr/>
        <a:lstStyle/>
        <a:p>
          <a:endParaRPr lang="en-GB"/>
        </a:p>
      </dgm:t>
    </dgm:pt>
    <dgm:pt modelId="{29D4971D-5DC1-4B61-924F-A98E2C0E7C9A}" type="sibTrans" cxnId="{1A12F6EB-7A42-44F4-8257-B83FA0F02485}">
      <dgm:prSet/>
      <dgm:spPr/>
      <dgm:t>
        <a:bodyPr/>
        <a:lstStyle/>
        <a:p>
          <a:endParaRPr lang="en-GB"/>
        </a:p>
      </dgm:t>
    </dgm:pt>
    <dgm:pt modelId="{426A9222-04BC-4D41-8C9F-87A7030D0F50}">
      <dgm:prSet/>
      <dgm:spPr/>
      <dgm:t>
        <a:bodyPr/>
        <a:lstStyle/>
        <a:p>
          <a:pPr rtl="0"/>
          <a:r>
            <a:rPr lang="fr-BE" b="1" dirty="0"/>
            <a:t>emploi sûr et adaptable </a:t>
          </a:r>
          <a:endParaRPr lang="en-GB" dirty="0"/>
        </a:p>
      </dgm:t>
    </dgm:pt>
    <dgm:pt modelId="{79E57C9D-2183-4293-A7AD-C7A075DCF0D7}" type="parTrans" cxnId="{647B2203-9468-41A3-A4F1-A57F14ECDB61}">
      <dgm:prSet/>
      <dgm:spPr/>
      <dgm:t>
        <a:bodyPr/>
        <a:lstStyle/>
        <a:p>
          <a:endParaRPr lang="en-GB"/>
        </a:p>
      </dgm:t>
    </dgm:pt>
    <dgm:pt modelId="{187CF7F7-D616-407F-B072-2E01399CB1FD}" type="sibTrans" cxnId="{647B2203-9468-41A3-A4F1-A57F14ECDB61}">
      <dgm:prSet/>
      <dgm:spPr/>
      <dgm:t>
        <a:bodyPr/>
        <a:lstStyle/>
        <a:p>
          <a:endParaRPr lang="en-GB"/>
        </a:p>
      </dgm:t>
    </dgm:pt>
    <dgm:pt modelId="{225D2C21-9EFF-49C9-B9ED-03B3EB96EAA9}">
      <dgm:prSet/>
      <dgm:spPr/>
      <dgm:t>
        <a:bodyPr/>
        <a:lstStyle/>
        <a:p>
          <a:pPr rtl="0"/>
          <a:r>
            <a:rPr lang="fr-BE" b="1" dirty="0">
              <a:solidFill>
                <a:schemeClr val="accent1">
                  <a:lumMod val="10000"/>
                </a:schemeClr>
              </a:solidFill>
            </a:rPr>
            <a:t>Conditions de travail équitables</a:t>
          </a:r>
          <a:endParaRPr lang="en-GB" dirty="0">
            <a:solidFill>
              <a:schemeClr val="accent1">
                <a:lumMod val="10000"/>
              </a:schemeClr>
            </a:solidFill>
          </a:endParaRPr>
        </a:p>
      </dgm:t>
    </dgm:pt>
    <dgm:pt modelId="{D77A25E6-337E-4271-8D5C-AEA66460DA2F}" type="parTrans" cxnId="{5D4D6904-1632-42C8-8A8C-D1F979FA3ACC}">
      <dgm:prSet/>
      <dgm:spPr/>
      <dgm:t>
        <a:bodyPr/>
        <a:lstStyle/>
        <a:p>
          <a:endParaRPr lang="en-GB"/>
        </a:p>
      </dgm:t>
    </dgm:pt>
    <dgm:pt modelId="{E48A6DC7-A5F7-4F4D-9828-A81AF4CBF42F}" type="sibTrans" cxnId="{5D4D6904-1632-42C8-8A8C-D1F979FA3ACC}">
      <dgm:prSet/>
      <dgm:spPr/>
      <dgm:t>
        <a:bodyPr/>
        <a:lstStyle/>
        <a:p>
          <a:endParaRPr lang="en-GB"/>
        </a:p>
      </dgm:t>
    </dgm:pt>
    <dgm:pt modelId="{D97321F3-8355-466A-9C76-F96D07BD8CFA}">
      <dgm:prSet/>
      <dgm:spPr/>
      <dgm:t>
        <a:bodyPr/>
        <a:lstStyle/>
        <a:p>
          <a:pPr rtl="0"/>
          <a:r>
            <a:rPr lang="fr-BE" b="1" dirty="0"/>
            <a:t>droit à un salaire juste, permettant un niveau de vie décent</a:t>
          </a:r>
          <a:endParaRPr lang="en-GB" b="1" dirty="0"/>
        </a:p>
      </dgm:t>
    </dgm:pt>
    <dgm:pt modelId="{58838E38-9EEF-4C48-8FE4-98B75A39A264}" type="parTrans" cxnId="{4954A901-596C-43BA-B19C-2DE02B3B99B2}">
      <dgm:prSet/>
      <dgm:spPr/>
      <dgm:t>
        <a:bodyPr/>
        <a:lstStyle/>
        <a:p>
          <a:endParaRPr lang="en-GB"/>
        </a:p>
      </dgm:t>
    </dgm:pt>
    <dgm:pt modelId="{D40685DD-EDF7-446D-859C-9D17C1CE62C4}" type="sibTrans" cxnId="{4954A901-596C-43BA-B19C-2DE02B3B99B2}">
      <dgm:prSet/>
      <dgm:spPr/>
      <dgm:t>
        <a:bodyPr/>
        <a:lstStyle/>
        <a:p>
          <a:endParaRPr lang="en-GB"/>
        </a:p>
      </dgm:t>
    </dgm:pt>
    <dgm:pt modelId="{67EAD58B-A070-4564-92E6-43DBD7B9F149}">
      <dgm:prSet/>
      <dgm:spPr/>
      <dgm:t>
        <a:bodyPr/>
        <a:lstStyle/>
        <a:p>
          <a:pPr rtl="0"/>
          <a:r>
            <a:rPr lang="fr-BE" b="1" dirty="0"/>
            <a:t>informations sur les conditions d’emploi et protection en cas de licenciement</a:t>
          </a:r>
          <a:r>
            <a:rPr lang="en-GB" b="1" dirty="0"/>
            <a:t>s</a:t>
          </a:r>
          <a:endParaRPr lang="en-GB" dirty="0"/>
        </a:p>
      </dgm:t>
    </dgm:pt>
    <dgm:pt modelId="{2889BF81-67A1-4553-87B2-AF58ABA2E45A}" type="parTrans" cxnId="{4FC367C8-4203-437F-9B18-F8524B6C0FDD}">
      <dgm:prSet/>
      <dgm:spPr/>
      <dgm:t>
        <a:bodyPr/>
        <a:lstStyle/>
        <a:p>
          <a:endParaRPr lang="en-GB"/>
        </a:p>
      </dgm:t>
    </dgm:pt>
    <dgm:pt modelId="{BE12D0C1-9F72-4C2D-B4F3-428BE36B3345}" type="sibTrans" cxnId="{4FC367C8-4203-437F-9B18-F8524B6C0FDD}">
      <dgm:prSet/>
      <dgm:spPr/>
      <dgm:t>
        <a:bodyPr/>
        <a:lstStyle/>
        <a:p>
          <a:endParaRPr lang="en-GB"/>
        </a:p>
      </dgm:t>
    </dgm:pt>
    <dgm:pt modelId="{2087C08D-8D1A-4D3E-A128-0B809B7DBBF8}">
      <dgm:prSet/>
      <dgm:spPr/>
      <dgm:t>
        <a:bodyPr/>
        <a:lstStyle/>
        <a:p>
          <a:pPr rtl="0"/>
          <a:r>
            <a:rPr lang="fr-BE" b="1" dirty="0"/>
            <a:t>dialogue social et participation des travailleurs </a:t>
          </a:r>
          <a:endParaRPr lang="en-GB" dirty="0"/>
        </a:p>
      </dgm:t>
    </dgm:pt>
    <dgm:pt modelId="{089F3ABB-6CF0-4B5E-880A-3B5D03C0DCDA}" type="parTrans" cxnId="{4085A36E-F8BA-4506-8281-4C9CA00A180C}">
      <dgm:prSet/>
      <dgm:spPr/>
      <dgm:t>
        <a:bodyPr/>
        <a:lstStyle/>
        <a:p>
          <a:endParaRPr lang="en-GB"/>
        </a:p>
      </dgm:t>
    </dgm:pt>
    <dgm:pt modelId="{EEE04DFB-EC23-4CFF-8B1B-282A26D3DCB4}" type="sibTrans" cxnId="{4085A36E-F8BA-4506-8281-4C9CA00A180C}">
      <dgm:prSet/>
      <dgm:spPr/>
      <dgm:t>
        <a:bodyPr/>
        <a:lstStyle/>
        <a:p>
          <a:endParaRPr lang="en-GB"/>
        </a:p>
      </dgm:t>
    </dgm:pt>
    <dgm:pt modelId="{AD219E67-9D1E-41CC-A048-D722DD91B930}">
      <dgm:prSet/>
      <dgm:spPr/>
      <dgm:t>
        <a:bodyPr/>
        <a:lstStyle/>
        <a:p>
          <a:pPr rtl="0"/>
          <a:r>
            <a:rPr lang="fr-BE" b="1" dirty="0"/>
            <a:t>équilibre vie professionnelle- vie privée</a:t>
          </a:r>
          <a:endParaRPr lang="en-GB" dirty="0"/>
        </a:p>
      </dgm:t>
    </dgm:pt>
    <dgm:pt modelId="{12A4A3A8-0442-4999-83F0-170127E90F63}" type="parTrans" cxnId="{496A7074-7880-467E-A7C0-D9E1AB39EC3B}">
      <dgm:prSet/>
      <dgm:spPr/>
      <dgm:t>
        <a:bodyPr/>
        <a:lstStyle/>
        <a:p>
          <a:endParaRPr lang="en-GB"/>
        </a:p>
      </dgm:t>
    </dgm:pt>
    <dgm:pt modelId="{740CB9A3-7856-4DF4-A5F7-9111EB42372E}" type="sibTrans" cxnId="{496A7074-7880-467E-A7C0-D9E1AB39EC3B}">
      <dgm:prSet/>
      <dgm:spPr/>
      <dgm:t>
        <a:bodyPr/>
        <a:lstStyle/>
        <a:p>
          <a:endParaRPr lang="en-GB"/>
        </a:p>
      </dgm:t>
    </dgm:pt>
    <dgm:pt modelId="{8FDAD8CF-A553-4FF3-8611-8A566B079E12}">
      <dgm:prSet/>
      <dgm:spPr/>
      <dgm:t>
        <a:bodyPr/>
        <a:lstStyle/>
        <a:p>
          <a:pPr rtl="0"/>
          <a:r>
            <a:rPr lang="fr-BE" b="1" dirty="0"/>
            <a:t>environnement de travail sain, sûr et bien adapté, et protection des données</a:t>
          </a:r>
          <a:endParaRPr lang="en-GB" dirty="0"/>
        </a:p>
      </dgm:t>
    </dgm:pt>
    <dgm:pt modelId="{C3260FFD-5E31-4F62-8DD9-2936DFE15E68}" type="parTrans" cxnId="{A2354300-4A76-4062-BB04-B0AB41A2D422}">
      <dgm:prSet/>
      <dgm:spPr/>
      <dgm:t>
        <a:bodyPr/>
        <a:lstStyle/>
        <a:p>
          <a:endParaRPr lang="en-GB"/>
        </a:p>
      </dgm:t>
    </dgm:pt>
    <dgm:pt modelId="{006B9AD3-E02E-40F2-819B-772BB256ED83}" type="sibTrans" cxnId="{A2354300-4A76-4062-BB04-B0AB41A2D422}">
      <dgm:prSet/>
      <dgm:spPr/>
      <dgm:t>
        <a:bodyPr/>
        <a:lstStyle/>
        <a:p>
          <a:endParaRPr lang="en-GB"/>
        </a:p>
      </dgm:t>
    </dgm:pt>
    <dgm:pt modelId="{56FDF8CE-0DB7-46C8-AD89-277EA7963E19}">
      <dgm:prSet/>
      <dgm:spPr/>
      <dgm:t>
        <a:bodyPr/>
        <a:lstStyle/>
        <a:p>
          <a:pPr rtl="0"/>
          <a:r>
            <a:rPr lang="fr-BE" b="1" dirty="0">
              <a:solidFill>
                <a:schemeClr val="accent1">
                  <a:lumMod val="10000"/>
                </a:schemeClr>
              </a:solidFill>
            </a:rPr>
            <a:t>Protection sociale adéquate et durable</a:t>
          </a:r>
          <a:endParaRPr lang="en-GB" dirty="0">
            <a:solidFill>
              <a:schemeClr val="accent1">
                <a:lumMod val="10000"/>
              </a:schemeClr>
            </a:solidFill>
          </a:endParaRPr>
        </a:p>
      </dgm:t>
    </dgm:pt>
    <dgm:pt modelId="{C813468C-1B35-454A-9E9E-1D8BFADEDE12}" type="parTrans" cxnId="{78B33C5A-79BC-43FF-87D8-53FD0067B662}">
      <dgm:prSet/>
      <dgm:spPr/>
      <dgm:t>
        <a:bodyPr/>
        <a:lstStyle/>
        <a:p>
          <a:endParaRPr lang="en-GB"/>
        </a:p>
      </dgm:t>
    </dgm:pt>
    <dgm:pt modelId="{4228682E-53B6-4003-9F3B-C06F65DA41FD}" type="sibTrans" cxnId="{78B33C5A-79BC-43FF-87D8-53FD0067B662}">
      <dgm:prSet/>
      <dgm:spPr/>
      <dgm:t>
        <a:bodyPr/>
        <a:lstStyle/>
        <a:p>
          <a:endParaRPr lang="en-GB"/>
        </a:p>
      </dgm:t>
    </dgm:pt>
    <dgm:pt modelId="{44852CCE-F788-491F-A2C2-93A1D61F0091}">
      <dgm:prSet/>
      <dgm:spPr/>
      <dgm:t>
        <a:bodyPr/>
        <a:lstStyle/>
        <a:p>
          <a:pPr rtl="0"/>
          <a:r>
            <a:rPr lang="fr-BE" b="1" dirty="0"/>
            <a:t>services de garde d’enfants et d’aide aux enfants </a:t>
          </a:r>
          <a:endParaRPr lang="en-GB" dirty="0"/>
        </a:p>
      </dgm:t>
    </dgm:pt>
    <dgm:pt modelId="{1FDA39FC-36A1-452D-90B4-2E05C3EAD966}" type="parTrans" cxnId="{6CF2DBBE-DC0F-41F5-B5D6-14C1EE9379BC}">
      <dgm:prSet/>
      <dgm:spPr/>
      <dgm:t>
        <a:bodyPr/>
        <a:lstStyle/>
        <a:p>
          <a:endParaRPr lang="en-GB"/>
        </a:p>
      </dgm:t>
    </dgm:pt>
    <dgm:pt modelId="{C3006530-C2AE-4DC4-B0EA-9C51D3E5A02B}" type="sibTrans" cxnId="{6CF2DBBE-DC0F-41F5-B5D6-14C1EE9379BC}">
      <dgm:prSet/>
      <dgm:spPr/>
      <dgm:t>
        <a:bodyPr/>
        <a:lstStyle/>
        <a:p>
          <a:endParaRPr lang="en-GB"/>
        </a:p>
      </dgm:t>
    </dgm:pt>
    <dgm:pt modelId="{AA07EADF-756A-4B88-9589-06343792D1A1}">
      <dgm:prSet/>
      <dgm:spPr/>
      <dgm:t>
        <a:bodyPr/>
        <a:lstStyle/>
        <a:p>
          <a:pPr rtl="0"/>
          <a:r>
            <a:rPr lang="fr-BE" b="1" dirty="0"/>
            <a:t>protection sociale</a:t>
          </a:r>
          <a:endParaRPr lang="en-GB" dirty="0"/>
        </a:p>
      </dgm:t>
    </dgm:pt>
    <dgm:pt modelId="{0E882A3C-ED1F-4F78-945F-66087968B63C}" type="parTrans" cxnId="{861DD132-D6CD-4231-B637-35E90C70662E}">
      <dgm:prSet/>
      <dgm:spPr/>
      <dgm:t>
        <a:bodyPr/>
        <a:lstStyle/>
        <a:p>
          <a:endParaRPr lang="en-GB"/>
        </a:p>
      </dgm:t>
    </dgm:pt>
    <dgm:pt modelId="{928881C9-7742-48A8-9CCF-C76DCAC58885}" type="sibTrans" cxnId="{861DD132-D6CD-4231-B637-35E90C70662E}">
      <dgm:prSet/>
      <dgm:spPr/>
      <dgm:t>
        <a:bodyPr/>
        <a:lstStyle/>
        <a:p>
          <a:endParaRPr lang="en-GB"/>
        </a:p>
      </dgm:t>
    </dgm:pt>
    <dgm:pt modelId="{9269E79B-F96E-4281-9540-1A7981A5951E}">
      <dgm:prSet/>
      <dgm:spPr/>
      <dgm:t>
        <a:bodyPr/>
        <a:lstStyle/>
        <a:p>
          <a:pPr rtl="0"/>
          <a:r>
            <a:rPr lang="fr-BE" b="1" dirty="0"/>
            <a:t>prestations de chômage </a:t>
          </a:r>
          <a:endParaRPr lang="en-GB" dirty="0"/>
        </a:p>
      </dgm:t>
    </dgm:pt>
    <dgm:pt modelId="{E274994A-755D-403F-9521-933DAFCB32A8}" type="parTrans" cxnId="{438847D3-7494-449D-84FC-6865027163EA}">
      <dgm:prSet/>
      <dgm:spPr/>
      <dgm:t>
        <a:bodyPr/>
        <a:lstStyle/>
        <a:p>
          <a:endParaRPr lang="en-GB"/>
        </a:p>
      </dgm:t>
    </dgm:pt>
    <dgm:pt modelId="{75C465BE-F0E9-46B9-B131-5CAD6FB80433}" type="sibTrans" cxnId="{438847D3-7494-449D-84FC-6865027163EA}">
      <dgm:prSet/>
      <dgm:spPr/>
      <dgm:t>
        <a:bodyPr/>
        <a:lstStyle/>
        <a:p>
          <a:endParaRPr lang="en-GB"/>
        </a:p>
      </dgm:t>
    </dgm:pt>
    <dgm:pt modelId="{525D96AE-FF04-41EF-B63F-90F4D4B34039}">
      <dgm:prSet/>
      <dgm:spPr/>
      <dgm:t>
        <a:bodyPr/>
        <a:lstStyle/>
        <a:p>
          <a:pPr rtl="0"/>
          <a:r>
            <a:rPr lang="fr-BE" b="1" dirty="0"/>
            <a:t>revenus et pensions de vieillesse</a:t>
          </a:r>
          <a:endParaRPr lang="en-GB" dirty="0"/>
        </a:p>
      </dgm:t>
    </dgm:pt>
    <dgm:pt modelId="{097DC191-83B1-4E02-8781-FFA13E351198}" type="parTrans" cxnId="{BC734D48-DC98-46BF-ABEE-9AEF64AEC3D1}">
      <dgm:prSet/>
      <dgm:spPr/>
      <dgm:t>
        <a:bodyPr/>
        <a:lstStyle/>
        <a:p>
          <a:endParaRPr lang="en-GB"/>
        </a:p>
      </dgm:t>
    </dgm:pt>
    <dgm:pt modelId="{8BC1C393-EF78-4375-8E21-95838B3270C7}" type="sibTrans" cxnId="{BC734D48-DC98-46BF-ABEE-9AEF64AEC3D1}">
      <dgm:prSet/>
      <dgm:spPr/>
      <dgm:t>
        <a:bodyPr/>
        <a:lstStyle/>
        <a:p>
          <a:endParaRPr lang="en-GB"/>
        </a:p>
      </dgm:t>
    </dgm:pt>
    <dgm:pt modelId="{4A6D2615-CFD9-4E0F-A92A-28CB35EDC4A8}">
      <dgm:prSet/>
      <dgm:spPr/>
      <dgm:t>
        <a:bodyPr/>
        <a:lstStyle/>
        <a:p>
          <a:pPr rtl="0"/>
          <a:r>
            <a:rPr lang="fr-BE" b="1" noProof="0" dirty="0"/>
            <a:t>revenu</a:t>
          </a:r>
          <a:r>
            <a:rPr lang="en-GB" b="1" dirty="0"/>
            <a:t> minimum</a:t>
          </a:r>
          <a:endParaRPr lang="en-GB" dirty="0"/>
        </a:p>
      </dgm:t>
    </dgm:pt>
    <dgm:pt modelId="{43919B1D-6E9D-4E4C-9A80-402E0F48FF0C}" type="parTrans" cxnId="{02A33EEC-7561-417A-AF53-A8F090BDB0C3}">
      <dgm:prSet/>
      <dgm:spPr/>
      <dgm:t>
        <a:bodyPr/>
        <a:lstStyle/>
        <a:p>
          <a:endParaRPr lang="en-GB"/>
        </a:p>
      </dgm:t>
    </dgm:pt>
    <dgm:pt modelId="{00756D29-B383-4709-973A-1B35B268D8FD}" type="sibTrans" cxnId="{02A33EEC-7561-417A-AF53-A8F090BDB0C3}">
      <dgm:prSet/>
      <dgm:spPr/>
      <dgm:t>
        <a:bodyPr/>
        <a:lstStyle/>
        <a:p>
          <a:endParaRPr lang="en-GB"/>
        </a:p>
      </dgm:t>
    </dgm:pt>
    <dgm:pt modelId="{D2A1D965-8757-4ACE-AF39-1C2553A530B6}">
      <dgm:prSet/>
      <dgm:spPr/>
      <dgm:t>
        <a:bodyPr/>
        <a:lstStyle/>
        <a:p>
          <a:pPr rtl="0"/>
          <a:r>
            <a:rPr lang="fr-BE" b="1" dirty="0"/>
            <a:t>soins de santé </a:t>
          </a:r>
          <a:endParaRPr lang="en-GB" dirty="0"/>
        </a:p>
      </dgm:t>
    </dgm:pt>
    <dgm:pt modelId="{D8A34620-AF8F-4253-BFA6-8EE7E4869B0D}" type="parTrans" cxnId="{5340B43B-96F6-4919-86A8-C24D0537EE97}">
      <dgm:prSet/>
      <dgm:spPr/>
      <dgm:t>
        <a:bodyPr/>
        <a:lstStyle/>
        <a:p>
          <a:endParaRPr lang="en-GB"/>
        </a:p>
      </dgm:t>
    </dgm:pt>
    <dgm:pt modelId="{E5C055D2-E4DD-4DE5-9982-7DC1CCA29C8D}" type="sibTrans" cxnId="{5340B43B-96F6-4919-86A8-C24D0537EE97}">
      <dgm:prSet/>
      <dgm:spPr/>
      <dgm:t>
        <a:bodyPr/>
        <a:lstStyle/>
        <a:p>
          <a:endParaRPr lang="en-GB"/>
        </a:p>
      </dgm:t>
    </dgm:pt>
    <dgm:pt modelId="{AE04E9B6-4C90-4837-8BE4-762D3C16DBFE}">
      <dgm:prSet/>
      <dgm:spPr/>
      <dgm:t>
        <a:bodyPr/>
        <a:lstStyle/>
        <a:p>
          <a:pPr rtl="0"/>
          <a:r>
            <a:rPr lang="en-GB" b="1" dirty="0"/>
            <a:t>inclusion des </a:t>
          </a:r>
          <a:r>
            <a:rPr lang="fr-BE" b="1" noProof="0" dirty="0"/>
            <a:t>personnes</a:t>
          </a:r>
          <a:r>
            <a:rPr lang="en-GB" b="1" dirty="0"/>
            <a:t> </a:t>
          </a:r>
          <a:r>
            <a:rPr lang="fr-BE" b="1" noProof="0" dirty="0"/>
            <a:t>handicapées</a:t>
          </a:r>
          <a:endParaRPr lang="fr-BE" noProof="0" dirty="0"/>
        </a:p>
      </dgm:t>
    </dgm:pt>
    <dgm:pt modelId="{2217F062-32DD-4907-9566-AC705C9B2016}" type="parTrans" cxnId="{AF48E242-08F3-44BF-A8E7-94C8DDDA1DAE}">
      <dgm:prSet/>
      <dgm:spPr/>
      <dgm:t>
        <a:bodyPr/>
        <a:lstStyle/>
        <a:p>
          <a:endParaRPr lang="en-GB"/>
        </a:p>
      </dgm:t>
    </dgm:pt>
    <dgm:pt modelId="{DDAB286E-4281-4AE2-BA1D-6F9DABA0A6B3}" type="sibTrans" cxnId="{AF48E242-08F3-44BF-A8E7-94C8DDDA1DAE}">
      <dgm:prSet/>
      <dgm:spPr/>
      <dgm:t>
        <a:bodyPr/>
        <a:lstStyle/>
        <a:p>
          <a:endParaRPr lang="en-GB"/>
        </a:p>
      </dgm:t>
    </dgm:pt>
    <dgm:pt modelId="{0080C62E-3B31-4E50-B96D-D93E4C82E312}">
      <dgm:prSet/>
      <dgm:spPr/>
      <dgm:t>
        <a:bodyPr/>
        <a:lstStyle/>
        <a:p>
          <a:pPr rtl="0"/>
          <a:r>
            <a:rPr lang="fr-BE" b="1" noProof="0" dirty="0"/>
            <a:t>soins</a:t>
          </a:r>
          <a:r>
            <a:rPr lang="en-GB" b="1" dirty="0"/>
            <a:t> de longue </a:t>
          </a:r>
          <a:r>
            <a:rPr lang="fr-BE" b="1" noProof="0" dirty="0"/>
            <a:t>durée</a:t>
          </a:r>
          <a:endParaRPr lang="fr-BE" noProof="0" dirty="0"/>
        </a:p>
      </dgm:t>
    </dgm:pt>
    <dgm:pt modelId="{1A82A354-6F2B-4F8D-8842-B4B7ABEF8D8B}" type="parTrans" cxnId="{59F66481-60A0-4CAD-A6DC-CBAAC1B4A728}">
      <dgm:prSet/>
      <dgm:spPr/>
      <dgm:t>
        <a:bodyPr/>
        <a:lstStyle/>
        <a:p>
          <a:endParaRPr lang="en-GB"/>
        </a:p>
      </dgm:t>
    </dgm:pt>
    <dgm:pt modelId="{EEB3963A-E379-4CB9-97BD-468376C8DBF2}" type="sibTrans" cxnId="{59F66481-60A0-4CAD-A6DC-CBAAC1B4A728}">
      <dgm:prSet/>
      <dgm:spPr/>
      <dgm:t>
        <a:bodyPr/>
        <a:lstStyle/>
        <a:p>
          <a:endParaRPr lang="en-GB"/>
        </a:p>
      </dgm:t>
    </dgm:pt>
    <dgm:pt modelId="{7AE1FCA4-51BE-4609-8591-9269FAE5261E}">
      <dgm:prSet/>
      <dgm:spPr/>
      <dgm:t>
        <a:bodyPr/>
        <a:lstStyle/>
        <a:p>
          <a:pPr rtl="0"/>
          <a:r>
            <a:rPr lang="fr-BE" b="1" dirty="0">
              <a:solidFill>
                <a:srgbClr val="C00000"/>
              </a:solidFill>
            </a:rPr>
            <a:t>logement et aide aux sans-abri</a:t>
          </a:r>
          <a:r>
            <a:rPr lang="en-GB" b="1" dirty="0">
              <a:solidFill>
                <a:srgbClr val="C00000"/>
              </a:solidFill>
            </a:rPr>
            <a:t>s</a:t>
          </a:r>
          <a:endParaRPr lang="en-GB" dirty="0">
            <a:solidFill>
              <a:srgbClr val="C00000"/>
            </a:solidFill>
          </a:endParaRPr>
        </a:p>
      </dgm:t>
    </dgm:pt>
    <dgm:pt modelId="{21739B07-36E0-4FD7-BDA4-77BF571EA71B}" type="parTrans" cxnId="{3423196D-3B77-424D-898E-397EA5DE399F}">
      <dgm:prSet/>
      <dgm:spPr/>
      <dgm:t>
        <a:bodyPr/>
        <a:lstStyle/>
        <a:p>
          <a:endParaRPr lang="en-GB"/>
        </a:p>
      </dgm:t>
    </dgm:pt>
    <dgm:pt modelId="{4922CF07-BCF4-4DD4-BFE2-70C2EBDF6CDC}" type="sibTrans" cxnId="{3423196D-3B77-424D-898E-397EA5DE399F}">
      <dgm:prSet/>
      <dgm:spPr/>
      <dgm:t>
        <a:bodyPr/>
        <a:lstStyle/>
        <a:p>
          <a:endParaRPr lang="en-GB"/>
        </a:p>
      </dgm:t>
    </dgm:pt>
    <dgm:pt modelId="{CDA28192-6609-49F7-9ADD-E749C8366F31}">
      <dgm:prSet/>
      <dgm:spPr/>
      <dgm:t>
        <a:bodyPr/>
        <a:lstStyle/>
        <a:p>
          <a:pPr rtl="0"/>
          <a:r>
            <a:rPr lang="fr-BE" b="1" dirty="0"/>
            <a:t>accès aux services essentiels</a:t>
          </a:r>
          <a:endParaRPr lang="en-GB" dirty="0"/>
        </a:p>
      </dgm:t>
    </dgm:pt>
    <dgm:pt modelId="{6883FED4-6E15-401C-9BEE-55FA720BEC18}" type="parTrans" cxnId="{7016D918-EBDD-49D3-972B-7B96DA5C8F7D}">
      <dgm:prSet/>
      <dgm:spPr/>
      <dgm:t>
        <a:bodyPr/>
        <a:lstStyle/>
        <a:p>
          <a:endParaRPr lang="en-GB"/>
        </a:p>
      </dgm:t>
    </dgm:pt>
    <dgm:pt modelId="{3B56322E-F91E-4CFA-89B7-87D0F70CC2A7}" type="sibTrans" cxnId="{7016D918-EBDD-49D3-972B-7B96DA5C8F7D}">
      <dgm:prSet/>
      <dgm:spPr/>
      <dgm:t>
        <a:bodyPr/>
        <a:lstStyle/>
        <a:p>
          <a:endParaRPr lang="en-GB"/>
        </a:p>
      </dgm:t>
    </dgm:pt>
    <dgm:pt modelId="{D6F508A7-8356-4A1D-A723-3EE3F94DFE76}" type="pres">
      <dgm:prSet presAssocID="{B4E7DA89-9FBB-4188-9B81-6481FA8B1CAA}" presName="Name0" presStyleCnt="0">
        <dgm:presLayoutVars>
          <dgm:dir/>
          <dgm:animLvl val="lvl"/>
          <dgm:resizeHandles val="exact"/>
        </dgm:presLayoutVars>
      </dgm:prSet>
      <dgm:spPr/>
    </dgm:pt>
    <dgm:pt modelId="{CA7ED847-F498-40AE-BB5A-9B9FF67B0327}" type="pres">
      <dgm:prSet presAssocID="{68B33AED-F1FD-4557-BB79-8E31597A6711}" presName="composite" presStyleCnt="0"/>
      <dgm:spPr/>
    </dgm:pt>
    <dgm:pt modelId="{6E4D670A-9E44-488E-A431-036B5B89165E}" type="pres">
      <dgm:prSet presAssocID="{68B33AED-F1FD-4557-BB79-8E31597A6711}" presName="parTx" presStyleLbl="alignNode1" presStyleIdx="0" presStyleCnt="3">
        <dgm:presLayoutVars>
          <dgm:chMax val="0"/>
          <dgm:chPref val="0"/>
          <dgm:bulletEnabled val="1"/>
        </dgm:presLayoutVars>
      </dgm:prSet>
      <dgm:spPr>
        <a:prstGeom prst="round2SameRect">
          <a:avLst/>
        </a:prstGeom>
      </dgm:spPr>
    </dgm:pt>
    <dgm:pt modelId="{046D9D5A-D3D9-4DD2-AFEA-774AB256DAC8}" type="pres">
      <dgm:prSet presAssocID="{68B33AED-F1FD-4557-BB79-8E31597A6711}" presName="desTx" presStyleLbl="alignAccFollowNode1" presStyleIdx="0" presStyleCnt="3">
        <dgm:presLayoutVars>
          <dgm:bulletEnabled val="1"/>
        </dgm:presLayoutVars>
      </dgm:prSet>
      <dgm:spPr/>
    </dgm:pt>
    <dgm:pt modelId="{40ADA6F0-C7C6-4528-8DB8-0F0762990B29}" type="pres">
      <dgm:prSet presAssocID="{31A92D87-A602-4222-800E-079CB8FE0EF1}" presName="space" presStyleCnt="0"/>
      <dgm:spPr/>
    </dgm:pt>
    <dgm:pt modelId="{84D48A58-9CD0-4503-883F-BAFE925BF8C9}" type="pres">
      <dgm:prSet presAssocID="{225D2C21-9EFF-49C9-B9ED-03B3EB96EAA9}" presName="composite" presStyleCnt="0"/>
      <dgm:spPr/>
    </dgm:pt>
    <dgm:pt modelId="{91A6CEEF-339D-4CCE-9C8A-4E5F8B6B4BE7}" type="pres">
      <dgm:prSet presAssocID="{225D2C21-9EFF-49C9-B9ED-03B3EB96EAA9}" presName="parTx" presStyleLbl="alignNode1" presStyleIdx="1" presStyleCnt="3">
        <dgm:presLayoutVars>
          <dgm:chMax val="0"/>
          <dgm:chPref val="0"/>
          <dgm:bulletEnabled val="1"/>
        </dgm:presLayoutVars>
      </dgm:prSet>
      <dgm:spPr>
        <a:prstGeom prst="round2SameRect">
          <a:avLst/>
        </a:prstGeom>
      </dgm:spPr>
    </dgm:pt>
    <dgm:pt modelId="{6F353EAD-5B37-40E5-AF56-30230B6DFB8B}" type="pres">
      <dgm:prSet presAssocID="{225D2C21-9EFF-49C9-B9ED-03B3EB96EAA9}" presName="desTx" presStyleLbl="alignAccFollowNode1" presStyleIdx="1" presStyleCnt="3">
        <dgm:presLayoutVars>
          <dgm:bulletEnabled val="1"/>
        </dgm:presLayoutVars>
      </dgm:prSet>
      <dgm:spPr/>
    </dgm:pt>
    <dgm:pt modelId="{234CADE2-938C-4D15-B8E3-F3A545301E7F}" type="pres">
      <dgm:prSet presAssocID="{E48A6DC7-A5F7-4F4D-9828-A81AF4CBF42F}" presName="space" presStyleCnt="0"/>
      <dgm:spPr/>
    </dgm:pt>
    <dgm:pt modelId="{B154BB04-0410-46E6-BEBD-90C1644DD035}" type="pres">
      <dgm:prSet presAssocID="{56FDF8CE-0DB7-46C8-AD89-277EA7963E19}" presName="composite" presStyleCnt="0"/>
      <dgm:spPr/>
    </dgm:pt>
    <dgm:pt modelId="{A6317FED-BC95-41E7-B282-419BC8B611F5}" type="pres">
      <dgm:prSet presAssocID="{56FDF8CE-0DB7-46C8-AD89-277EA7963E19}" presName="parTx" presStyleLbl="alignNode1" presStyleIdx="2" presStyleCnt="3">
        <dgm:presLayoutVars>
          <dgm:chMax val="0"/>
          <dgm:chPref val="0"/>
          <dgm:bulletEnabled val="1"/>
        </dgm:presLayoutVars>
      </dgm:prSet>
      <dgm:spPr>
        <a:prstGeom prst="round2SameRect">
          <a:avLst/>
        </a:prstGeom>
      </dgm:spPr>
    </dgm:pt>
    <dgm:pt modelId="{5A84BE6C-3D97-4762-B543-EEFD88375C60}" type="pres">
      <dgm:prSet presAssocID="{56FDF8CE-0DB7-46C8-AD89-277EA7963E19}" presName="desTx" presStyleLbl="alignAccFollowNode1" presStyleIdx="2" presStyleCnt="3">
        <dgm:presLayoutVars>
          <dgm:bulletEnabled val="1"/>
        </dgm:presLayoutVars>
      </dgm:prSet>
      <dgm:spPr/>
    </dgm:pt>
  </dgm:ptLst>
  <dgm:cxnLst>
    <dgm:cxn modelId="{A2354300-4A76-4062-BB04-B0AB41A2D422}" srcId="{225D2C21-9EFF-49C9-B9ED-03B3EB96EAA9}" destId="{8FDAD8CF-A553-4FF3-8611-8A566B079E12}" srcOrd="4" destOrd="0" parTransId="{C3260FFD-5E31-4F62-8DD9-2936DFE15E68}" sibTransId="{006B9AD3-E02E-40F2-819B-772BB256ED83}"/>
    <dgm:cxn modelId="{4954A901-596C-43BA-B19C-2DE02B3B99B2}" srcId="{225D2C21-9EFF-49C9-B9ED-03B3EB96EAA9}" destId="{D97321F3-8355-466A-9C76-F96D07BD8CFA}" srcOrd="0" destOrd="0" parTransId="{58838E38-9EEF-4C48-8FE4-98B75A39A264}" sibTransId="{D40685DD-EDF7-446D-859C-9D17C1CE62C4}"/>
    <dgm:cxn modelId="{647B2203-9468-41A3-A4F1-A57F14ECDB61}" srcId="{68B33AED-F1FD-4557-BB79-8E31597A6711}" destId="{426A9222-04BC-4D41-8C9F-87A7030D0F50}" srcOrd="4" destOrd="0" parTransId="{79E57C9D-2183-4293-A7AD-C7A075DCF0D7}" sibTransId="{187CF7F7-D616-407F-B072-2E01399CB1FD}"/>
    <dgm:cxn modelId="{B2D44104-B0A9-4435-B0E2-A404C70B093A}" type="presOf" srcId="{7AE1FCA4-51BE-4609-8591-9269FAE5261E}" destId="{5A84BE6C-3D97-4762-B543-EEFD88375C60}" srcOrd="0" destOrd="8" presId="urn:microsoft.com/office/officeart/2005/8/layout/hList1"/>
    <dgm:cxn modelId="{5D4D6904-1632-42C8-8A8C-D1F979FA3ACC}" srcId="{B4E7DA89-9FBB-4188-9B81-6481FA8B1CAA}" destId="{225D2C21-9EFF-49C9-B9ED-03B3EB96EAA9}" srcOrd="1" destOrd="0" parTransId="{D77A25E6-337E-4271-8D5C-AEA66460DA2F}" sibTransId="{E48A6DC7-A5F7-4F4D-9828-A81AF4CBF42F}"/>
    <dgm:cxn modelId="{E003AE04-C021-4F1D-89E7-3DBF89FF42E7}" type="presOf" srcId="{DB39BFDA-B598-4940-9738-4A9C87671394}" destId="{046D9D5A-D3D9-4DD2-AFEA-774AB256DAC8}" srcOrd="0" destOrd="3" presId="urn:microsoft.com/office/officeart/2005/8/layout/hList1"/>
    <dgm:cxn modelId="{2ABB4605-5388-48D9-AAFB-F285A5E7581B}" type="presOf" srcId="{AD219E67-9D1E-41CC-A048-D722DD91B930}" destId="{6F353EAD-5B37-40E5-AF56-30230B6DFB8B}" srcOrd="0" destOrd="3" presId="urn:microsoft.com/office/officeart/2005/8/layout/hList1"/>
    <dgm:cxn modelId="{45888010-36C2-4AD2-8B82-9E9A08BCA914}" type="presOf" srcId="{9269E79B-F96E-4281-9540-1A7981A5951E}" destId="{5A84BE6C-3D97-4762-B543-EEFD88375C60}" srcOrd="0" destOrd="2" presId="urn:microsoft.com/office/officeart/2005/8/layout/hList1"/>
    <dgm:cxn modelId="{B6BF1D18-A049-4486-83C5-BA3C86528252}" srcId="{B4E7DA89-9FBB-4188-9B81-6481FA8B1CAA}" destId="{68B33AED-F1FD-4557-BB79-8E31597A6711}" srcOrd="0" destOrd="0" parTransId="{AD2D05B2-C04D-40B0-A900-BE207DE78837}" sibTransId="{31A92D87-A602-4222-800E-079CB8FE0EF1}"/>
    <dgm:cxn modelId="{7016D918-EBDD-49D3-972B-7B96DA5C8F7D}" srcId="{56FDF8CE-0DB7-46C8-AD89-277EA7963E19}" destId="{CDA28192-6609-49F7-9ADD-E749C8366F31}" srcOrd="9" destOrd="0" parTransId="{6883FED4-6E15-401C-9BEE-55FA720BEC18}" sibTransId="{3B56322E-F91E-4CFA-89B7-87D0F70CC2A7}"/>
    <dgm:cxn modelId="{66712722-64F8-4D50-970E-CAA6A1D273DD}" type="presOf" srcId="{4A6D2615-CFD9-4E0F-A92A-28CB35EDC4A8}" destId="{5A84BE6C-3D97-4762-B543-EEFD88375C60}" srcOrd="0" destOrd="3" presId="urn:microsoft.com/office/officeart/2005/8/layout/hList1"/>
    <dgm:cxn modelId="{BB406328-0EC9-45DB-9AEE-15F26DE0BFF5}" srcId="{68B33AED-F1FD-4557-BB79-8E31597A6711}" destId="{A4144F3D-BB2B-4E59-9B3D-249894E1E520}" srcOrd="0" destOrd="0" parTransId="{A607CFF3-23D2-4AEA-A9A3-2FA55A6C9A7F}" sibTransId="{5D52C0B5-B14E-4D31-9DF5-3D1C16F62CA6}"/>
    <dgm:cxn modelId="{BEA23E2F-B30D-4F58-8313-06F3FC80B025}" type="presOf" srcId="{525D96AE-FF04-41EF-B63F-90F4D4B34039}" destId="{5A84BE6C-3D97-4762-B543-EEFD88375C60}" srcOrd="0" destOrd="4" presId="urn:microsoft.com/office/officeart/2005/8/layout/hList1"/>
    <dgm:cxn modelId="{861DD132-D6CD-4231-B637-35E90C70662E}" srcId="{56FDF8CE-0DB7-46C8-AD89-277EA7963E19}" destId="{AA07EADF-756A-4B88-9589-06343792D1A1}" srcOrd="1" destOrd="0" parTransId="{0E882A3C-ED1F-4F78-945F-66087968B63C}" sibTransId="{928881C9-7742-48A8-9CCF-C76DCAC58885}"/>
    <dgm:cxn modelId="{5340B43B-96F6-4919-86A8-C24D0537EE97}" srcId="{56FDF8CE-0DB7-46C8-AD89-277EA7963E19}" destId="{D2A1D965-8757-4ACE-AF39-1C2553A530B6}" srcOrd="5" destOrd="0" parTransId="{D8A34620-AF8F-4253-BFA6-8EE7E4869B0D}" sibTransId="{E5C055D2-E4DD-4DE5-9982-7DC1CCA29C8D}"/>
    <dgm:cxn modelId="{6B9E795D-6AFC-453A-AF6E-037DA3107051}" type="presOf" srcId="{AA07EADF-756A-4B88-9589-06343792D1A1}" destId="{5A84BE6C-3D97-4762-B543-EEFD88375C60}" srcOrd="0" destOrd="1" presId="urn:microsoft.com/office/officeart/2005/8/layout/hList1"/>
    <dgm:cxn modelId="{AF48E242-08F3-44BF-A8E7-94C8DDDA1DAE}" srcId="{56FDF8CE-0DB7-46C8-AD89-277EA7963E19}" destId="{AE04E9B6-4C90-4837-8BE4-762D3C16DBFE}" srcOrd="6" destOrd="0" parTransId="{2217F062-32DD-4907-9566-AC705C9B2016}" sibTransId="{DDAB286E-4281-4AE2-BA1D-6F9DABA0A6B3}"/>
    <dgm:cxn modelId="{89C63C68-834A-4B6D-AB6F-A361A8A44D0D}" srcId="{68B33AED-F1FD-4557-BB79-8E31597A6711}" destId="{C83D7D52-4CFF-4874-AD3A-DE1E9D157F85}" srcOrd="2" destOrd="0" parTransId="{82C86810-584C-418B-843A-6433613F4E26}" sibTransId="{3F9AC077-E5FD-4309-A769-A16D9BFC2733}"/>
    <dgm:cxn modelId="{BC734D48-DC98-46BF-ABEE-9AEF64AEC3D1}" srcId="{56FDF8CE-0DB7-46C8-AD89-277EA7963E19}" destId="{525D96AE-FF04-41EF-B63F-90F4D4B34039}" srcOrd="4" destOrd="0" parTransId="{097DC191-83B1-4E02-8781-FFA13E351198}" sibTransId="{8BC1C393-EF78-4375-8E21-95838B3270C7}"/>
    <dgm:cxn modelId="{3423196D-3B77-424D-898E-397EA5DE399F}" srcId="{56FDF8CE-0DB7-46C8-AD89-277EA7963E19}" destId="{7AE1FCA4-51BE-4609-8591-9269FAE5261E}" srcOrd="8" destOrd="0" parTransId="{21739B07-36E0-4FD7-BDA4-77BF571EA71B}" sibTransId="{4922CF07-BCF4-4DD4-BFE2-70C2EBDF6CDC}"/>
    <dgm:cxn modelId="{4085A36E-F8BA-4506-8281-4C9CA00A180C}" srcId="{225D2C21-9EFF-49C9-B9ED-03B3EB96EAA9}" destId="{2087C08D-8D1A-4D3E-A128-0B809B7DBBF8}" srcOrd="2" destOrd="0" parTransId="{089F3ABB-6CF0-4B5E-880A-3B5D03C0DCDA}" sibTransId="{EEE04DFB-EC23-4CFF-8B1B-282A26D3DCB4}"/>
    <dgm:cxn modelId="{E7D7384F-24AB-4ADE-9B59-0BC88F7FB8D8}" type="presOf" srcId="{A4144F3D-BB2B-4E59-9B3D-249894E1E520}" destId="{046D9D5A-D3D9-4DD2-AFEA-774AB256DAC8}" srcOrd="0" destOrd="0" presId="urn:microsoft.com/office/officeart/2005/8/layout/hList1"/>
    <dgm:cxn modelId="{496A7074-7880-467E-A7C0-D9E1AB39EC3B}" srcId="{225D2C21-9EFF-49C9-B9ED-03B3EB96EAA9}" destId="{AD219E67-9D1E-41CC-A048-D722DD91B930}" srcOrd="3" destOrd="0" parTransId="{12A4A3A8-0442-4999-83F0-170127E90F63}" sibTransId="{740CB9A3-7856-4DF4-A5F7-9111EB42372E}"/>
    <dgm:cxn modelId="{78B33C5A-79BC-43FF-87D8-53FD0067B662}" srcId="{B4E7DA89-9FBB-4188-9B81-6481FA8B1CAA}" destId="{56FDF8CE-0DB7-46C8-AD89-277EA7963E19}" srcOrd="2" destOrd="0" parTransId="{C813468C-1B35-454A-9E9E-1D8BFADEDE12}" sibTransId="{4228682E-53B6-4003-9F3B-C06F65DA41FD}"/>
    <dgm:cxn modelId="{75B1CF7A-C600-4FE3-969B-055C099B5ABE}" type="presOf" srcId="{56FDF8CE-0DB7-46C8-AD89-277EA7963E19}" destId="{A6317FED-BC95-41E7-B282-419BC8B611F5}" srcOrd="0" destOrd="0" presId="urn:microsoft.com/office/officeart/2005/8/layout/hList1"/>
    <dgm:cxn modelId="{B1253B7B-D0FA-4472-8728-E0AB6A3B568F}" srcId="{68B33AED-F1FD-4557-BB79-8E31597A6711}" destId="{D06E7253-1136-45E6-BA12-897B464BD58A}" srcOrd="1" destOrd="0" parTransId="{AC502103-2593-4AF6-A527-2C354B1E1163}" sibTransId="{41480B7F-7E45-48A4-90DD-2883052B65C6}"/>
    <dgm:cxn modelId="{9D99377F-5E37-4B9C-BFDA-6ACC3AC1AA64}" type="presOf" srcId="{67EAD58B-A070-4564-92E6-43DBD7B9F149}" destId="{6F353EAD-5B37-40E5-AF56-30230B6DFB8B}" srcOrd="0" destOrd="1" presId="urn:microsoft.com/office/officeart/2005/8/layout/hList1"/>
    <dgm:cxn modelId="{59F66481-60A0-4CAD-A6DC-CBAAC1B4A728}" srcId="{56FDF8CE-0DB7-46C8-AD89-277EA7963E19}" destId="{0080C62E-3B31-4E50-B96D-D93E4C82E312}" srcOrd="7" destOrd="0" parTransId="{1A82A354-6F2B-4F8D-8842-B4B7ABEF8D8B}" sibTransId="{EEB3963A-E379-4CB9-97BD-468376C8DBF2}"/>
    <dgm:cxn modelId="{56398481-A3B4-4B88-8D47-CD16811BF019}" type="presOf" srcId="{B4E7DA89-9FBB-4188-9B81-6481FA8B1CAA}" destId="{D6F508A7-8356-4A1D-A723-3EE3F94DFE76}" srcOrd="0" destOrd="0" presId="urn:microsoft.com/office/officeart/2005/8/layout/hList1"/>
    <dgm:cxn modelId="{52738586-DAD1-4A34-BF15-9D2FA444DE72}" type="presOf" srcId="{AE04E9B6-4C90-4837-8BE4-762D3C16DBFE}" destId="{5A84BE6C-3D97-4762-B543-EEFD88375C60}" srcOrd="0" destOrd="6" presId="urn:microsoft.com/office/officeart/2005/8/layout/hList1"/>
    <dgm:cxn modelId="{ADE86E87-0AD1-499C-9664-7E75F9BAC4CC}" type="presOf" srcId="{D2A1D965-8757-4ACE-AF39-1C2553A530B6}" destId="{5A84BE6C-3D97-4762-B543-EEFD88375C60}" srcOrd="0" destOrd="5" presId="urn:microsoft.com/office/officeart/2005/8/layout/hList1"/>
    <dgm:cxn modelId="{FA587792-31BB-47A3-83EA-1A138251E702}" type="presOf" srcId="{0080C62E-3B31-4E50-B96D-D93E4C82E312}" destId="{5A84BE6C-3D97-4762-B543-EEFD88375C60}" srcOrd="0" destOrd="7" presId="urn:microsoft.com/office/officeart/2005/8/layout/hList1"/>
    <dgm:cxn modelId="{C5AB9393-7F9E-493B-A135-2FA2D1B3757D}" type="presOf" srcId="{68B33AED-F1FD-4557-BB79-8E31597A6711}" destId="{6E4D670A-9E44-488E-A431-036B5B89165E}" srcOrd="0" destOrd="0" presId="urn:microsoft.com/office/officeart/2005/8/layout/hList1"/>
    <dgm:cxn modelId="{921F7C98-4815-4B1C-A624-C2679E7D2741}" type="presOf" srcId="{44852CCE-F788-491F-A2C2-93A1D61F0091}" destId="{5A84BE6C-3D97-4762-B543-EEFD88375C60}" srcOrd="0" destOrd="0" presId="urn:microsoft.com/office/officeart/2005/8/layout/hList1"/>
    <dgm:cxn modelId="{DA26E6A0-A28E-4225-88B6-2BFF34C8711D}" type="presOf" srcId="{426A9222-04BC-4D41-8C9F-87A7030D0F50}" destId="{046D9D5A-D3D9-4DD2-AFEA-774AB256DAC8}" srcOrd="0" destOrd="4" presId="urn:microsoft.com/office/officeart/2005/8/layout/hList1"/>
    <dgm:cxn modelId="{45FFD2B4-F196-412C-A9E8-85B24FFFD458}" type="presOf" srcId="{D06E7253-1136-45E6-BA12-897B464BD58A}" destId="{046D9D5A-D3D9-4DD2-AFEA-774AB256DAC8}" srcOrd="0" destOrd="1" presId="urn:microsoft.com/office/officeart/2005/8/layout/hList1"/>
    <dgm:cxn modelId="{57E527B6-77B7-485E-864B-FE903C23B7D5}" type="presOf" srcId="{2087C08D-8D1A-4D3E-A128-0B809B7DBBF8}" destId="{6F353EAD-5B37-40E5-AF56-30230B6DFB8B}" srcOrd="0" destOrd="2" presId="urn:microsoft.com/office/officeart/2005/8/layout/hList1"/>
    <dgm:cxn modelId="{DBC274BA-6BF3-4393-A82B-118D2E31D88C}" type="presOf" srcId="{CDA28192-6609-49F7-9ADD-E749C8366F31}" destId="{5A84BE6C-3D97-4762-B543-EEFD88375C60}" srcOrd="0" destOrd="9" presId="urn:microsoft.com/office/officeart/2005/8/layout/hList1"/>
    <dgm:cxn modelId="{6CF2DBBE-DC0F-41F5-B5D6-14C1EE9379BC}" srcId="{56FDF8CE-0DB7-46C8-AD89-277EA7963E19}" destId="{44852CCE-F788-491F-A2C2-93A1D61F0091}" srcOrd="0" destOrd="0" parTransId="{1FDA39FC-36A1-452D-90B4-2E05C3EAD966}" sibTransId="{C3006530-C2AE-4DC4-B0EA-9C51D3E5A02B}"/>
    <dgm:cxn modelId="{763E01C7-9F38-4DBB-84EE-BFA805F5BD1E}" type="presOf" srcId="{225D2C21-9EFF-49C9-B9ED-03B3EB96EAA9}" destId="{91A6CEEF-339D-4CCE-9C8A-4E5F8B6B4BE7}" srcOrd="0" destOrd="0" presId="urn:microsoft.com/office/officeart/2005/8/layout/hList1"/>
    <dgm:cxn modelId="{4FC367C8-4203-437F-9B18-F8524B6C0FDD}" srcId="{225D2C21-9EFF-49C9-B9ED-03B3EB96EAA9}" destId="{67EAD58B-A070-4564-92E6-43DBD7B9F149}" srcOrd="1" destOrd="0" parTransId="{2889BF81-67A1-4553-87B2-AF58ABA2E45A}" sibTransId="{BE12D0C1-9F72-4C2D-B4F3-428BE36B3345}"/>
    <dgm:cxn modelId="{69ED6AC9-7BB6-4689-8FA1-6F888168ED27}" type="presOf" srcId="{8FDAD8CF-A553-4FF3-8611-8A566B079E12}" destId="{6F353EAD-5B37-40E5-AF56-30230B6DFB8B}" srcOrd="0" destOrd="4" presId="urn:microsoft.com/office/officeart/2005/8/layout/hList1"/>
    <dgm:cxn modelId="{438847D3-7494-449D-84FC-6865027163EA}" srcId="{56FDF8CE-0DB7-46C8-AD89-277EA7963E19}" destId="{9269E79B-F96E-4281-9540-1A7981A5951E}" srcOrd="2" destOrd="0" parTransId="{E274994A-755D-403F-9521-933DAFCB32A8}" sibTransId="{75C465BE-F0E9-46B9-B131-5CAD6FB80433}"/>
    <dgm:cxn modelId="{4C3E6EDD-66D0-44B9-8839-AD6095B4BD58}" type="presOf" srcId="{C83D7D52-4CFF-4874-AD3A-DE1E9D157F85}" destId="{046D9D5A-D3D9-4DD2-AFEA-774AB256DAC8}" srcOrd="0" destOrd="2" presId="urn:microsoft.com/office/officeart/2005/8/layout/hList1"/>
    <dgm:cxn modelId="{1A12F6EB-7A42-44F4-8257-B83FA0F02485}" srcId="{68B33AED-F1FD-4557-BB79-8E31597A6711}" destId="{DB39BFDA-B598-4940-9738-4A9C87671394}" srcOrd="3" destOrd="0" parTransId="{3FB1EE13-DD63-4DC6-8499-CA15B8A724F7}" sibTransId="{29D4971D-5DC1-4B61-924F-A98E2C0E7C9A}"/>
    <dgm:cxn modelId="{02A33EEC-7561-417A-AF53-A8F090BDB0C3}" srcId="{56FDF8CE-0DB7-46C8-AD89-277EA7963E19}" destId="{4A6D2615-CFD9-4E0F-A92A-28CB35EDC4A8}" srcOrd="3" destOrd="0" parTransId="{43919B1D-6E9D-4E4C-9A80-402E0F48FF0C}" sibTransId="{00756D29-B383-4709-973A-1B35B268D8FD}"/>
    <dgm:cxn modelId="{658E40FB-4D2F-426A-8845-ABF2E82F5A9C}" type="presOf" srcId="{D97321F3-8355-466A-9C76-F96D07BD8CFA}" destId="{6F353EAD-5B37-40E5-AF56-30230B6DFB8B}" srcOrd="0" destOrd="0" presId="urn:microsoft.com/office/officeart/2005/8/layout/hList1"/>
    <dgm:cxn modelId="{3C2150F2-94F3-41FC-B7EC-DDEF6E4C8EFB}" type="presParOf" srcId="{D6F508A7-8356-4A1D-A723-3EE3F94DFE76}" destId="{CA7ED847-F498-40AE-BB5A-9B9FF67B0327}" srcOrd="0" destOrd="0" presId="urn:microsoft.com/office/officeart/2005/8/layout/hList1"/>
    <dgm:cxn modelId="{84E396A3-0DD6-4BBD-9C58-34A30FE679D8}" type="presParOf" srcId="{CA7ED847-F498-40AE-BB5A-9B9FF67B0327}" destId="{6E4D670A-9E44-488E-A431-036B5B89165E}" srcOrd="0" destOrd="0" presId="urn:microsoft.com/office/officeart/2005/8/layout/hList1"/>
    <dgm:cxn modelId="{256084A4-9277-47B0-8FDE-EC2569B8C6E7}" type="presParOf" srcId="{CA7ED847-F498-40AE-BB5A-9B9FF67B0327}" destId="{046D9D5A-D3D9-4DD2-AFEA-774AB256DAC8}" srcOrd="1" destOrd="0" presId="urn:microsoft.com/office/officeart/2005/8/layout/hList1"/>
    <dgm:cxn modelId="{783E0657-BD94-454A-A936-CD51069F130B}" type="presParOf" srcId="{D6F508A7-8356-4A1D-A723-3EE3F94DFE76}" destId="{40ADA6F0-C7C6-4528-8DB8-0F0762990B29}" srcOrd="1" destOrd="0" presId="urn:microsoft.com/office/officeart/2005/8/layout/hList1"/>
    <dgm:cxn modelId="{3B391EDB-5688-42D7-8774-3C9CCD1D596C}" type="presParOf" srcId="{D6F508A7-8356-4A1D-A723-3EE3F94DFE76}" destId="{84D48A58-9CD0-4503-883F-BAFE925BF8C9}" srcOrd="2" destOrd="0" presId="urn:microsoft.com/office/officeart/2005/8/layout/hList1"/>
    <dgm:cxn modelId="{7CF4C6AB-8BB1-4078-9A28-7C1D48C5EDC3}" type="presParOf" srcId="{84D48A58-9CD0-4503-883F-BAFE925BF8C9}" destId="{91A6CEEF-339D-4CCE-9C8A-4E5F8B6B4BE7}" srcOrd="0" destOrd="0" presId="urn:microsoft.com/office/officeart/2005/8/layout/hList1"/>
    <dgm:cxn modelId="{0D289ED0-6E2E-4B98-83B6-0BB2A2E364D6}" type="presParOf" srcId="{84D48A58-9CD0-4503-883F-BAFE925BF8C9}" destId="{6F353EAD-5B37-40E5-AF56-30230B6DFB8B}" srcOrd="1" destOrd="0" presId="urn:microsoft.com/office/officeart/2005/8/layout/hList1"/>
    <dgm:cxn modelId="{77FA0D3D-9A46-46AD-81C4-C4B7B8B24F63}" type="presParOf" srcId="{D6F508A7-8356-4A1D-A723-3EE3F94DFE76}" destId="{234CADE2-938C-4D15-B8E3-F3A545301E7F}" srcOrd="3" destOrd="0" presId="urn:microsoft.com/office/officeart/2005/8/layout/hList1"/>
    <dgm:cxn modelId="{FD63EA6A-14E9-4BDE-81B0-E35473BC23F0}" type="presParOf" srcId="{D6F508A7-8356-4A1D-A723-3EE3F94DFE76}" destId="{B154BB04-0410-46E6-BEBD-90C1644DD035}" srcOrd="4" destOrd="0" presId="urn:microsoft.com/office/officeart/2005/8/layout/hList1"/>
    <dgm:cxn modelId="{D0347F00-3612-460B-8961-92FEEBA61AD7}" type="presParOf" srcId="{B154BB04-0410-46E6-BEBD-90C1644DD035}" destId="{A6317FED-BC95-41E7-B282-419BC8B611F5}" srcOrd="0" destOrd="0" presId="urn:microsoft.com/office/officeart/2005/8/layout/hList1"/>
    <dgm:cxn modelId="{F10930E2-0D99-4F38-9C38-882228234196}" type="presParOf" srcId="{B154BB04-0410-46E6-BEBD-90C1644DD035}" destId="{5A84BE6C-3D97-4762-B543-EEFD88375C6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D670A-9E44-488E-A431-036B5B89165E}">
      <dsp:nvSpPr>
        <dsp:cNvPr id="0" name=""/>
        <dsp:cNvSpPr/>
      </dsp:nvSpPr>
      <dsp:spPr>
        <a:xfrm>
          <a:off x="2571" y="183399"/>
          <a:ext cx="2507456" cy="424016"/>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rtl="0">
            <a:lnSpc>
              <a:spcPct val="90000"/>
            </a:lnSpc>
            <a:spcBef>
              <a:spcPct val="0"/>
            </a:spcBef>
            <a:spcAft>
              <a:spcPct val="35000"/>
            </a:spcAft>
            <a:buNone/>
          </a:pPr>
          <a:r>
            <a:rPr lang="fr-BE" sz="1100" b="1" kern="1200" dirty="0">
              <a:solidFill>
                <a:schemeClr val="accent1">
                  <a:lumMod val="10000"/>
                </a:schemeClr>
              </a:solidFill>
            </a:rPr>
            <a:t>Égalité des chances et accès au marché du travail</a:t>
          </a:r>
          <a:endParaRPr lang="en-GB" sz="1100" kern="1200" dirty="0">
            <a:solidFill>
              <a:schemeClr val="accent1">
                <a:lumMod val="10000"/>
              </a:schemeClr>
            </a:solidFill>
          </a:endParaRPr>
        </a:p>
      </dsp:txBody>
      <dsp:txXfrm>
        <a:off x="23270" y="204098"/>
        <a:ext cx="2466058" cy="403317"/>
      </dsp:txXfrm>
    </dsp:sp>
    <dsp:sp modelId="{046D9D5A-D3D9-4DD2-AFEA-774AB256DAC8}">
      <dsp:nvSpPr>
        <dsp:cNvPr id="0" name=""/>
        <dsp:cNvSpPr/>
      </dsp:nvSpPr>
      <dsp:spPr>
        <a:xfrm>
          <a:off x="2571" y="607415"/>
          <a:ext cx="2507456" cy="25545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rtl="0">
            <a:lnSpc>
              <a:spcPct val="90000"/>
            </a:lnSpc>
            <a:spcBef>
              <a:spcPct val="0"/>
            </a:spcBef>
            <a:spcAft>
              <a:spcPct val="15000"/>
            </a:spcAft>
            <a:buChar char="•"/>
          </a:pPr>
          <a:r>
            <a:rPr lang="fr-BE" sz="1100" b="1" kern="1200" dirty="0"/>
            <a:t>éducation, formation et apprentissage tout au long de la vie </a:t>
          </a:r>
          <a:endParaRPr lang="en-GB" sz="1100" kern="1200" dirty="0"/>
        </a:p>
        <a:p>
          <a:pPr marL="57150" lvl="1" indent="-57150" algn="l" defTabSz="488950" rtl="0">
            <a:lnSpc>
              <a:spcPct val="90000"/>
            </a:lnSpc>
            <a:spcBef>
              <a:spcPct val="0"/>
            </a:spcBef>
            <a:spcAft>
              <a:spcPct val="15000"/>
            </a:spcAft>
            <a:buChar char="•"/>
          </a:pPr>
          <a:r>
            <a:rPr lang="fr-BE" sz="1100" b="1" kern="1200" dirty="0"/>
            <a:t>égalité entre les femmes et les hommes </a:t>
          </a:r>
          <a:endParaRPr lang="en-GB" sz="1100" kern="1200" dirty="0"/>
        </a:p>
        <a:p>
          <a:pPr marL="57150" lvl="1" indent="-57150" algn="l" defTabSz="488950" rtl="0">
            <a:lnSpc>
              <a:spcPct val="90000"/>
            </a:lnSpc>
            <a:spcBef>
              <a:spcPct val="0"/>
            </a:spcBef>
            <a:spcAft>
              <a:spcPct val="15000"/>
            </a:spcAft>
            <a:buChar char="•"/>
          </a:pPr>
          <a:r>
            <a:rPr lang="fr-BE" sz="1100" b="1" kern="1200" dirty="0"/>
            <a:t>égalité des chances</a:t>
          </a:r>
          <a:endParaRPr lang="en-GB" sz="1100" kern="1200" dirty="0"/>
        </a:p>
        <a:p>
          <a:pPr marL="57150" lvl="1" indent="-57150" algn="l" defTabSz="488950" rtl="0">
            <a:lnSpc>
              <a:spcPct val="90000"/>
            </a:lnSpc>
            <a:spcBef>
              <a:spcPct val="0"/>
            </a:spcBef>
            <a:spcAft>
              <a:spcPct val="15000"/>
            </a:spcAft>
            <a:buChar char="•"/>
          </a:pPr>
          <a:r>
            <a:rPr lang="fr-BE" sz="1100" b="1" kern="1200" dirty="0"/>
            <a:t>soutien actif à l’emploi </a:t>
          </a:r>
          <a:endParaRPr lang="en-GB" sz="1100" kern="1200" dirty="0"/>
        </a:p>
        <a:p>
          <a:pPr marL="57150" lvl="1" indent="-57150" algn="l" defTabSz="488950" rtl="0">
            <a:lnSpc>
              <a:spcPct val="90000"/>
            </a:lnSpc>
            <a:spcBef>
              <a:spcPct val="0"/>
            </a:spcBef>
            <a:spcAft>
              <a:spcPct val="15000"/>
            </a:spcAft>
            <a:buChar char="•"/>
          </a:pPr>
          <a:r>
            <a:rPr lang="fr-BE" sz="1100" b="1" kern="1200" dirty="0"/>
            <a:t>emploi sûr et adaptable </a:t>
          </a:r>
          <a:endParaRPr lang="en-GB" sz="1100" kern="1200" dirty="0"/>
        </a:p>
      </dsp:txBody>
      <dsp:txXfrm>
        <a:off x="2571" y="607415"/>
        <a:ext cx="2507456" cy="2554544"/>
      </dsp:txXfrm>
    </dsp:sp>
    <dsp:sp modelId="{91A6CEEF-339D-4CCE-9C8A-4E5F8B6B4BE7}">
      <dsp:nvSpPr>
        <dsp:cNvPr id="0" name=""/>
        <dsp:cNvSpPr/>
      </dsp:nvSpPr>
      <dsp:spPr>
        <a:xfrm>
          <a:off x="2861071" y="183399"/>
          <a:ext cx="2507456" cy="424016"/>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rtl="0">
            <a:lnSpc>
              <a:spcPct val="90000"/>
            </a:lnSpc>
            <a:spcBef>
              <a:spcPct val="0"/>
            </a:spcBef>
            <a:spcAft>
              <a:spcPct val="35000"/>
            </a:spcAft>
            <a:buNone/>
          </a:pPr>
          <a:r>
            <a:rPr lang="fr-BE" sz="1100" b="1" kern="1200" dirty="0">
              <a:solidFill>
                <a:schemeClr val="accent1">
                  <a:lumMod val="10000"/>
                </a:schemeClr>
              </a:solidFill>
            </a:rPr>
            <a:t>Conditions de travail équitables</a:t>
          </a:r>
          <a:endParaRPr lang="en-GB" sz="1100" kern="1200" dirty="0">
            <a:solidFill>
              <a:schemeClr val="accent1">
                <a:lumMod val="10000"/>
              </a:schemeClr>
            </a:solidFill>
          </a:endParaRPr>
        </a:p>
      </dsp:txBody>
      <dsp:txXfrm>
        <a:off x="2881770" y="204098"/>
        <a:ext cx="2466058" cy="403317"/>
      </dsp:txXfrm>
    </dsp:sp>
    <dsp:sp modelId="{6F353EAD-5B37-40E5-AF56-30230B6DFB8B}">
      <dsp:nvSpPr>
        <dsp:cNvPr id="0" name=""/>
        <dsp:cNvSpPr/>
      </dsp:nvSpPr>
      <dsp:spPr>
        <a:xfrm>
          <a:off x="2861071" y="607415"/>
          <a:ext cx="2507456" cy="25545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rtl="0">
            <a:lnSpc>
              <a:spcPct val="90000"/>
            </a:lnSpc>
            <a:spcBef>
              <a:spcPct val="0"/>
            </a:spcBef>
            <a:spcAft>
              <a:spcPct val="15000"/>
            </a:spcAft>
            <a:buChar char="•"/>
          </a:pPr>
          <a:r>
            <a:rPr lang="fr-BE" sz="1100" b="1" kern="1200" dirty="0"/>
            <a:t>droit à un salaire juste, permettant un niveau de vie décent</a:t>
          </a:r>
          <a:endParaRPr lang="en-GB" sz="1100" b="1" kern="1200" dirty="0"/>
        </a:p>
        <a:p>
          <a:pPr marL="57150" lvl="1" indent="-57150" algn="l" defTabSz="488950" rtl="0">
            <a:lnSpc>
              <a:spcPct val="90000"/>
            </a:lnSpc>
            <a:spcBef>
              <a:spcPct val="0"/>
            </a:spcBef>
            <a:spcAft>
              <a:spcPct val="15000"/>
            </a:spcAft>
            <a:buChar char="•"/>
          </a:pPr>
          <a:r>
            <a:rPr lang="fr-BE" sz="1100" b="1" kern="1200" dirty="0"/>
            <a:t>informations sur les conditions d’emploi et protection en cas de licenciement</a:t>
          </a:r>
          <a:r>
            <a:rPr lang="en-GB" sz="1100" b="1" kern="1200" dirty="0"/>
            <a:t>s</a:t>
          </a:r>
          <a:endParaRPr lang="en-GB" sz="1100" kern="1200" dirty="0"/>
        </a:p>
        <a:p>
          <a:pPr marL="57150" lvl="1" indent="-57150" algn="l" defTabSz="488950" rtl="0">
            <a:lnSpc>
              <a:spcPct val="90000"/>
            </a:lnSpc>
            <a:spcBef>
              <a:spcPct val="0"/>
            </a:spcBef>
            <a:spcAft>
              <a:spcPct val="15000"/>
            </a:spcAft>
            <a:buChar char="•"/>
          </a:pPr>
          <a:r>
            <a:rPr lang="fr-BE" sz="1100" b="1" kern="1200" dirty="0"/>
            <a:t>dialogue social et participation des travailleurs </a:t>
          </a:r>
          <a:endParaRPr lang="en-GB" sz="1100" kern="1200" dirty="0"/>
        </a:p>
        <a:p>
          <a:pPr marL="57150" lvl="1" indent="-57150" algn="l" defTabSz="488950" rtl="0">
            <a:lnSpc>
              <a:spcPct val="90000"/>
            </a:lnSpc>
            <a:spcBef>
              <a:spcPct val="0"/>
            </a:spcBef>
            <a:spcAft>
              <a:spcPct val="15000"/>
            </a:spcAft>
            <a:buChar char="•"/>
          </a:pPr>
          <a:r>
            <a:rPr lang="fr-BE" sz="1100" b="1" kern="1200" dirty="0"/>
            <a:t>équilibre vie professionnelle- vie privée</a:t>
          </a:r>
          <a:endParaRPr lang="en-GB" sz="1100" kern="1200" dirty="0"/>
        </a:p>
        <a:p>
          <a:pPr marL="57150" lvl="1" indent="-57150" algn="l" defTabSz="488950" rtl="0">
            <a:lnSpc>
              <a:spcPct val="90000"/>
            </a:lnSpc>
            <a:spcBef>
              <a:spcPct val="0"/>
            </a:spcBef>
            <a:spcAft>
              <a:spcPct val="15000"/>
            </a:spcAft>
            <a:buChar char="•"/>
          </a:pPr>
          <a:r>
            <a:rPr lang="fr-BE" sz="1100" b="1" kern="1200" dirty="0"/>
            <a:t>environnement de travail sain, sûr et bien adapté, et protection des données</a:t>
          </a:r>
          <a:endParaRPr lang="en-GB" sz="1100" kern="1200" dirty="0"/>
        </a:p>
      </dsp:txBody>
      <dsp:txXfrm>
        <a:off x="2861071" y="607415"/>
        <a:ext cx="2507456" cy="2554544"/>
      </dsp:txXfrm>
    </dsp:sp>
    <dsp:sp modelId="{A6317FED-BC95-41E7-B282-419BC8B611F5}">
      <dsp:nvSpPr>
        <dsp:cNvPr id="0" name=""/>
        <dsp:cNvSpPr/>
      </dsp:nvSpPr>
      <dsp:spPr>
        <a:xfrm>
          <a:off x="5719571" y="183399"/>
          <a:ext cx="2507456" cy="424016"/>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rtl="0">
            <a:lnSpc>
              <a:spcPct val="90000"/>
            </a:lnSpc>
            <a:spcBef>
              <a:spcPct val="0"/>
            </a:spcBef>
            <a:spcAft>
              <a:spcPct val="35000"/>
            </a:spcAft>
            <a:buNone/>
          </a:pPr>
          <a:r>
            <a:rPr lang="fr-BE" sz="1100" b="1" kern="1200" dirty="0">
              <a:solidFill>
                <a:schemeClr val="accent1">
                  <a:lumMod val="10000"/>
                </a:schemeClr>
              </a:solidFill>
            </a:rPr>
            <a:t>Protection sociale adéquate et durable</a:t>
          </a:r>
          <a:endParaRPr lang="en-GB" sz="1100" kern="1200" dirty="0">
            <a:solidFill>
              <a:schemeClr val="accent1">
                <a:lumMod val="10000"/>
              </a:schemeClr>
            </a:solidFill>
          </a:endParaRPr>
        </a:p>
      </dsp:txBody>
      <dsp:txXfrm>
        <a:off x="5740270" y="204098"/>
        <a:ext cx="2466058" cy="403317"/>
      </dsp:txXfrm>
    </dsp:sp>
    <dsp:sp modelId="{5A84BE6C-3D97-4762-B543-EEFD88375C60}">
      <dsp:nvSpPr>
        <dsp:cNvPr id="0" name=""/>
        <dsp:cNvSpPr/>
      </dsp:nvSpPr>
      <dsp:spPr>
        <a:xfrm>
          <a:off x="5719571" y="607415"/>
          <a:ext cx="2507456" cy="25545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rtl="0">
            <a:lnSpc>
              <a:spcPct val="90000"/>
            </a:lnSpc>
            <a:spcBef>
              <a:spcPct val="0"/>
            </a:spcBef>
            <a:spcAft>
              <a:spcPct val="15000"/>
            </a:spcAft>
            <a:buChar char="•"/>
          </a:pPr>
          <a:r>
            <a:rPr lang="fr-BE" sz="1100" b="1" kern="1200" dirty="0"/>
            <a:t>services de garde d’enfants et d’aide aux enfants </a:t>
          </a:r>
          <a:endParaRPr lang="en-GB" sz="1100" kern="1200" dirty="0"/>
        </a:p>
        <a:p>
          <a:pPr marL="57150" lvl="1" indent="-57150" algn="l" defTabSz="488950" rtl="0">
            <a:lnSpc>
              <a:spcPct val="90000"/>
            </a:lnSpc>
            <a:spcBef>
              <a:spcPct val="0"/>
            </a:spcBef>
            <a:spcAft>
              <a:spcPct val="15000"/>
            </a:spcAft>
            <a:buChar char="•"/>
          </a:pPr>
          <a:r>
            <a:rPr lang="fr-BE" sz="1100" b="1" kern="1200" dirty="0"/>
            <a:t>protection sociale</a:t>
          </a:r>
          <a:endParaRPr lang="en-GB" sz="1100" kern="1200" dirty="0"/>
        </a:p>
        <a:p>
          <a:pPr marL="57150" lvl="1" indent="-57150" algn="l" defTabSz="488950" rtl="0">
            <a:lnSpc>
              <a:spcPct val="90000"/>
            </a:lnSpc>
            <a:spcBef>
              <a:spcPct val="0"/>
            </a:spcBef>
            <a:spcAft>
              <a:spcPct val="15000"/>
            </a:spcAft>
            <a:buChar char="•"/>
          </a:pPr>
          <a:r>
            <a:rPr lang="fr-BE" sz="1100" b="1" kern="1200" dirty="0"/>
            <a:t>prestations de chômage </a:t>
          </a:r>
          <a:endParaRPr lang="en-GB" sz="1100" kern="1200" dirty="0"/>
        </a:p>
        <a:p>
          <a:pPr marL="57150" lvl="1" indent="-57150" algn="l" defTabSz="488950" rtl="0">
            <a:lnSpc>
              <a:spcPct val="90000"/>
            </a:lnSpc>
            <a:spcBef>
              <a:spcPct val="0"/>
            </a:spcBef>
            <a:spcAft>
              <a:spcPct val="15000"/>
            </a:spcAft>
            <a:buChar char="•"/>
          </a:pPr>
          <a:r>
            <a:rPr lang="fr-BE" sz="1100" b="1" kern="1200" noProof="0" dirty="0"/>
            <a:t>revenu</a:t>
          </a:r>
          <a:r>
            <a:rPr lang="en-GB" sz="1100" b="1" kern="1200" dirty="0"/>
            <a:t> minimum</a:t>
          </a:r>
          <a:endParaRPr lang="en-GB" sz="1100" kern="1200" dirty="0"/>
        </a:p>
        <a:p>
          <a:pPr marL="57150" lvl="1" indent="-57150" algn="l" defTabSz="488950" rtl="0">
            <a:lnSpc>
              <a:spcPct val="90000"/>
            </a:lnSpc>
            <a:spcBef>
              <a:spcPct val="0"/>
            </a:spcBef>
            <a:spcAft>
              <a:spcPct val="15000"/>
            </a:spcAft>
            <a:buChar char="•"/>
          </a:pPr>
          <a:r>
            <a:rPr lang="fr-BE" sz="1100" b="1" kern="1200" dirty="0"/>
            <a:t>revenus et pensions de vieillesse</a:t>
          </a:r>
          <a:endParaRPr lang="en-GB" sz="1100" kern="1200" dirty="0"/>
        </a:p>
        <a:p>
          <a:pPr marL="57150" lvl="1" indent="-57150" algn="l" defTabSz="488950" rtl="0">
            <a:lnSpc>
              <a:spcPct val="90000"/>
            </a:lnSpc>
            <a:spcBef>
              <a:spcPct val="0"/>
            </a:spcBef>
            <a:spcAft>
              <a:spcPct val="15000"/>
            </a:spcAft>
            <a:buChar char="•"/>
          </a:pPr>
          <a:r>
            <a:rPr lang="fr-BE" sz="1100" b="1" kern="1200" dirty="0"/>
            <a:t>soins de santé </a:t>
          </a:r>
          <a:endParaRPr lang="en-GB" sz="1100" kern="1200" dirty="0"/>
        </a:p>
        <a:p>
          <a:pPr marL="57150" lvl="1" indent="-57150" algn="l" defTabSz="488950" rtl="0">
            <a:lnSpc>
              <a:spcPct val="90000"/>
            </a:lnSpc>
            <a:spcBef>
              <a:spcPct val="0"/>
            </a:spcBef>
            <a:spcAft>
              <a:spcPct val="15000"/>
            </a:spcAft>
            <a:buChar char="•"/>
          </a:pPr>
          <a:r>
            <a:rPr lang="en-GB" sz="1100" b="1" kern="1200" dirty="0"/>
            <a:t>inclusion des </a:t>
          </a:r>
          <a:r>
            <a:rPr lang="fr-BE" sz="1100" b="1" kern="1200" noProof="0" dirty="0"/>
            <a:t>personnes</a:t>
          </a:r>
          <a:r>
            <a:rPr lang="en-GB" sz="1100" b="1" kern="1200" dirty="0"/>
            <a:t> </a:t>
          </a:r>
          <a:r>
            <a:rPr lang="fr-BE" sz="1100" b="1" kern="1200" noProof="0" dirty="0"/>
            <a:t>handicapées</a:t>
          </a:r>
          <a:endParaRPr lang="fr-BE" sz="1100" kern="1200" noProof="0" dirty="0"/>
        </a:p>
        <a:p>
          <a:pPr marL="57150" lvl="1" indent="-57150" algn="l" defTabSz="488950" rtl="0">
            <a:lnSpc>
              <a:spcPct val="90000"/>
            </a:lnSpc>
            <a:spcBef>
              <a:spcPct val="0"/>
            </a:spcBef>
            <a:spcAft>
              <a:spcPct val="15000"/>
            </a:spcAft>
            <a:buChar char="•"/>
          </a:pPr>
          <a:r>
            <a:rPr lang="fr-BE" sz="1100" b="1" kern="1200" noProof="0" dirty="0"/>
            <a:t>soins</a:t>
          </a:r>
          <a:r>
            <a:rPr lang="en-GB" sz="1100" b="1" kern="1200" dirty="0"/>
            <a:t> de longue </a:t>
          </a:r>
          <a:r>
            <a:rPr lang="fr-BE" sz="1100" b="1" kern="1200" noProof="0" dirty="0"/>
            <a:t>durée</a:t>
          </a:r>
          <a:endParaRPr lang="fr-BE" sz="1100" kern="1200" noProof="0" dirty="0"/>
        </a:p>
        <a:p>
          <a:pPr marL="57150" lvl="1" indent="-57150" algn="l" defTabSz="488950" rtl="0">
            <a:lnSpc>
              <a:spcPct val="90000"/>
            </a:lnSpc>
            <a:spcBef>
              <a:spcPct val="0"/>
            </a:spcBef>
            <a:spcAft>
              <a:spcPct val="15000"/>
            </a:spcAft>
            <a:buChar char="•"/>
          </a:pPr>
          <a:r>
            <a:rPr lang="fr-BE" sz="1100" b="1" kern="1200" dirty="0">
              <a:solidFill>
                <a:srgbClr val="C00000"/>
              </a:solidFill>
            </a:rPr>
            <a:t>logement et aide aux sans-abri</a:t>
          </a:r>
          <a:r>
            <a:rPr lang="en-GB" sz="1100" b="1" kern="1200" dirty="0">
              <a:solidFill>
                <a:srgbClr val="C00000"/>
              </a:solidFill>
            </a:rPr>
            <a:t>s</a:t>
          </a:r>
          <a:endParaRPr lang="en-GB" sz="1100" kern="1200" dirty="0">
            <a:solidFill>
              <a:srgbClr val="C00000"/>
            </a:solidFill>
          </a:endParaRPr>
        </a:p>
        <a:p>
          <a:pPr marL="57150" lvl="1" indent="-57150" algn="l" defTabSz="488950" rtl="0">
            <a:lnSpc>
              <a:spcPct val="90000"/>
            </a:lnSpc>
            <a:spcBef>
              <a:spcPct val="0"/>
            </a:spcBef>
            <a:spcAft>
              <a:spcPct val="15000"/>
            </a:spcAft>
            <a:buChar char="•"/>
          </a:pPr>
          <a:r>
            <a:rPr lang="fr-BE" sz="1100" b="1" kern="1200" dirty="0"/>
            <a:t>accès aux services essentiels</a:t>
          </a:r>
          <a:endParaRPr lang="en-GB" sz="1100" kern="1200" dirty="0"/>
        </a:p>
      </dsp:txBody>
      <dsp:txXfrm>
        <a:off x="5719571" y="607415"/>
        <a:ext cx="2507456" cy="255454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‹N°›</a:t>
            </a:fld>
            <a:endParaRPr lang="en-GB" dirty="0"/>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‹N°›</a:t>
            </a:fld>
            <a:endParaRPr lang="en-GB" dirty="0"/>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fr-FR" dirty="0"/>
          </a:p>
        </p:txBody>
      </p:sp>
    </p:spTree>
    <p:extLst>
      <p:ext uri="{BB962C8B-B14F-4D97-AF65-F5344CB8AC3E}">
        <p14:creationId xmlns:p14="http://schemas.microsoft.com/office/powerpoint/2010/main" val="313301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fr-FR" dirty="0"/>
          </a:p>
        </p:txBody>
      </p:sp>
    </p:spTree>
    <p:extLst>
      <p:ext uri="{BB962C8B-B14F-4D97-AF65-F5344CB8AC3E}">
        <p14:creationId xmlns:p14="http://schemas.microsoft.com/office/powerpoint/2010/main" val="2625804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1: </a:t>
            </a:r>
            <a:r>
              <a:rPr lang="en-GB" dirty="0"/>
              <a:t>A country/region with high thematic concentration and/or small amount might decide to concentrate the ERDF support to a limited number of locally relevant themes identified in an integrated urban/territorial strategy. The strategy must be multi-sectoral also in this case. Special attention should be given to the integrated nature of the strategies and that interventions are relevant to the local development needs and potentials.</a:t>
            </a:r>
            <a:endParaRPr lang="en-GB" dirty="0">
              <a:effectLst/>
            </a:endParaRPr>
          </a:p>
          <a:p>
            <a:r>
              <a:rPr lang="en-GB" b="1" dirty="0"/>
              <a:t>Available territorial delivery mechanism:</a:t>
            </a:r>
            <a:r>
              <a:rPr lang="en-GB" dirty="0"/>
              <a:t> ITI, CLLD</a:t>
            </a:r>
          </a:p>
        </p:txBody>
      </p:sp>
      <p:sp>
        <p:nvSpPr>
          <p:cNvPr id="4" name="Slide Number Placeholder 3"/>
          <p:cNvSpPr>
            <a:spLocks noGrp="1"/>
          </p:cNvSpPr>
          <p:nvPr>
            <p:ph type="sldNum" sz="quarter" idx="10"/>
          </p:nvPr>
        </p:nvSpPr>
        <p:spPr/>
        <p:txBody>
          <a:bodyPr/>
          <a:lstStyle/>
          <a:p>
            <a:pPr>
              <a:defRPr/>
            </a:pPr>
            <a:fld id="{29283AA9-18C0-4611-8F0B-774ABEE456F5}" type="slidenum">
              <a:rPr lang="en-GB" altLang="en-US" smtClean="0"/>
              <a:pPr>
                <a:defRPr/>
              </a:pPr>
              <a:t>7</a:t>
            </a:fld>
            <a:endParaRPr lang="en-GB" altLang="en-US" dirty="0"/>
          </a:p>
        </p:txBody>
      </p:sp>
    </p:spTree>
    <p:extLst>
      <p:ext uri="{BB962C8B-B14F-4D97-AF65-F5344CB8AC3E}">
        <p14:creationId xmlns:p14="http://schemas.microsoft.com/office/powerpoint/2010/main" val="199820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2: </a:t>
            </a:r>
            <a:r>
              <a:rPr lang="en-GB" dirty="0"/>
              <a:t>A country/region which would like to streamline its support to integrated urban/territorial strategies can decide to use a dedicated PO5 priority or an OP, which provide full thematic flexibility to the strategies, although the available budget or funds might be limited. Special attention should be given to the monitoring of the thematic output and to the consistency with the sectoral policy frameworks.</a:t>
            </a:r>
            <a:endParaRPr lang="en-GB" dirty="0">
              <a:effectLst/>
            </a:endParaRPr>
          </a:p>
          <a:p>
            <a:r>
              <a:rPr lang="en-GB" b="1" dirty="0"/>
              <a:t>Available territorial delivery mechanism:</a:t>
            </a:r>
            <a:r>
              <a:rPr lang="en-GB" dirty="0"/>
              <a:t> OTHER, CLLD</a:t>
            </a:r>
            <a:endParaRPr lang="en-GB" dirty="0">
              <a:effectLst/>
            </a:endParaRPr>
          </a:p>
        </p:txBody>
      </p:sp>
      <p:sp>
        <p:nvSpPr>
          <p:cNvPr id="4" name="Slide Number Placeholder 3"/>
          <p:cNvSpPr>
            <a:spLocks noGrp="1"/>
          </p:cNvSpPr>
          <p:nvPr>
            <p:ph type="sldNum" sz="quarter" idx="10"/>
          </p:nvPr>
        </p:nvSpPr>
        <p:spPr/>
        <p:txBody>
          <a:bodyPr/>
          <a:lstStyle/>
          <a:p>
            <a:pPr>
              <a:defRPr/>
            </a:pPr>
            <a:fld id="{29283AA9-18C0-4611-8F0B-774ABEE456F5}" type="slidenum">
              <a:rPr lang="en-GB" altLang="en-US" smtClean="0"/>
              <a:pPr>
                <a:defRPr/>
              </a:pPr>
              <a:t>8</a:t>
            </a:fld>
            <a:endParaRPr lang="en-GB" altLang="en-US" dirty="0"/>
          </a:p>
        </p:txBody>
      </p:sp>
    </p:spTree>
    <p:extLst>
      <p:ext uri="{BB962C8B-B14F-4D97-AF65-F5344CB8AC3E}">
        <p14:creationId xmlns:p14="http://schemas.microsoft.com/office/powerpoint/2010/main" val="2817881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3: </a:t>
            </a:r>
            <a:r>
              <a:rPr lang="en-GB" dirty="0"/>
              <a:t>A country/region which would like to support integrated territorial and urban strategies in the most comprehensive way can provide support through multiple strands, combining different policy objectives, programmes and funds. Special attention should be given to the appropriate administrative capacity an arrangements to coordinate across the different strands. </a:t>
            </a:r>
            <a:endParaRPr lang="en-GB" dirty="0">
              <a:effectLst/>
            </a:endParaRPr>
          </a:p>
          <a:p>
            <a:r>
              <a:rPr lang="en-GB" b="1" dirty="0"/>
              <a:t>Available territorial delivery mechanism:</a:t>
            </a:r>
            <a:r>
              <a:rPr lang="en-GB" dirty="0"/>
              <a:t> ITI, CLLD</a:t>
            </a:r>
          </a:p>
        </p:txBody>
      </p:sp>
      <p:sp>
        <p:nvSpPr>
          <p:cNvPr id="4" name="Slide Number Placeholder 3"/>
          <p:cNvSpPr>
            <a:spLocks noGrp="1"/>
          </p:cNvSpPr>
          <p:nvPr>
            <p:ph type="sldNum" sz="quarter" idx="10"/>
          </p:nvPr>
        </p:nvSpPr>
        <p:spPr/>
        <p:txBody>
          <a:bodyPr/>
          <a:lstStyle/>
          <a:p>
            <a:pPr>
              <a:defRPr/>
            </a:pPr>
            <a:fld id="{29283AA9-18C0-4611-8F0B-774ABEE456F5}" type="slidenum">
              <a:rPr lang="en-GB" altLang="en-US" smtClean="0"/>
              <a:pPr>
                <a:defRPr/>
              </a:pPr>
              <a:t>9</a:t>
            </a:fld>
            <a:endParaRPr lang="en-GB" altLang="en-US" dirty="0"/>
          </a:p>
        </p:txBody>
      </p:sp>
    </p:spTree>
    <p:extLst>
      <p:ext uri="{BB962C8B-B14F-4D97-AF65-F5344CB8AC3E}">
        <p14:creationId xmlns:p14="http://schemas.microsoft.com/office/powerpoint/2010/main" val="589479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fr-FR" dirty="0"/>
          </a:p>
        </p:txBody>
      </p:sp>
    </p:spTree>
    <p:extLst>
      <p:ext uri="{BB962C8B-B14F-4D97-AF65-F5344CB8AC3E}">
        <p14:creationId xmlns:p14="http://schemas.microsoft.com/office/powerpoint/2010/main" val="1820808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dirty="0">
              <a:solidFill>
                <a:schemeClr val="lt1"/>
              </a:solidFill>
              <a:latin typeface="+mn-lt"/>
            </a:endParaRPr>
          </a:p>
        </p:txBody>
      </p:sp>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‹N°›</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9600" y="309600"/>
            <a:ext cx="1583550" cy="1101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‹N°›</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‹N°›</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619081" y="6145213"/>
            <a:ext cx="2159001" cy="596900"/>
          </a:xfrm>
          <a:prstGeom prst="rect">
            <a:avLst/>
          </a:prstGeom>
          <a:noFill/>
          <a:ln w="9525">
            <a:noFill/>
            <a:miter lim="800000"/>
            <a:headEnd/>
            <a:tailEnd/>
          </a:ln>
        </p:spPr>
      </p:pic>
    </p:spTree>
    <p:extLst>
      <p:ext uri="{BB962C8B-B14F-4D97-AF65-F5344CB8AC3E}">
        <p14:creationId xmlns:p14="http://schemas.microsoft.com/office/powerpoint/2010/main" val="3734049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4410" b="1701"/>
          <a:stretch/>
        </p:blipFill>
        <p:spPr>
          <a:xfrm>
            <a:off x="0" y="1104900"/>
            <a:ext cx="9144000" cy="5753100"/>
          </a:xfrm>
          <a:prstGeom prst="rect">
            <a:avLst/>
          </a:prstGeom>
        </p:spPr>
      </p:pic>
      <p:pic>
        <p:nvPicPr>
          <p:cNvPr id="5"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906000" y="332781"/>
            <a:ext cx="1584325" cy="1099887"/>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13" name="Title 12"/>
          <p:cNvSpPr>
            <a:spLocks noGrp="1"/>
          </p:cNvSpPr>
          <p:nvPr>
            <p:ph type="title"/>
          </p:nvPr>
        </p:nvSpPr>
        <p:spPr>
          <a:xfrm>
            <a:off x="457306" y="2708920"/>
            <a:ext cx="3682646" cy="2880320"/>
          </a:xfrm>
          <a:prstGeom prst="rect">
            <a:avLst/>
          </a:prstGeom>
        </p:spPr>
        <p:txBody>
          <a:bodyPr anchor="t"/>
          <a:lstStyle>
            <a:lvl1pPr marL="0" indent="0">
              <a:defRPr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61389995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980728"/>
            <a:ext cx="82296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‹N°›</a:t>
            </a:fld>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77200" y="6145200"/>
            <a:ext cx="2166560" cy="597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‹N°›</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‹N°›</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‹N°›</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‹N°›</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‹N°›</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‹N°›</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‹N°›</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dolor 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‹N°›</a:t>
            </a:fld>
            <a:endParaRPr lang="en-GB" dirty="0"/>
          </a:p>
        </p:txBody>
      </p:sp>
    </p:spTree>
  </p:cSld>
  <p:clrMap bg1="lt1" tx1="dk1" bg2="lt2" tx2="dk2" accent1="accent1" accent2="accent2" accent3="accent3" accent4="accent4" accent5="accent5" accent6="accent6" hlink="hlink" folHlink="folHlink"/>
  <p:sldLayoutIdLst>
    <p:sldLayoutId id="2147483753" r:id="rId1"/>
    <p:sldLayoutId id="2147483752"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4" r:id="rId12"/>
    <p:sldLayoutId id="2147483755" r:id="rId13"/>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jrc/en/territorial-policies/strat-board"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6.xml"/><Relationship Id="rId4"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700808"/>
            <a:ext cx="6192688" cy="2016224"/>
          </a:xfrm>
        </p:spPr>
        <p:txBody>
          <a:bodyPr/>
          <a:lstStyle/>
          <a:p>
            <a:pPr algn="ctr"/>
            <a:r>
              <a:rPr lang="fr-FR" sz="3200" dirty="0"/>
              <a:t>Le logement social : perspectives 2021-2027</a:t>
            </a:r>
            <a:endParaRPr lang="en-GB" sz="3200" dirty="0"/>
          </a:p>
        </p:txBody>
      </p:sp>
      <p:sp>
        <p:nvSpPr>
          <p:cNvPr id="3" name="Content Placeholder 2"/>
          <p:cNvSpPr>
            <a:spLocks noGrp="1"/>
          </p:cNvSpPr>
          <p:nvPr>
            <p:ph idx="1"/>
          </p:nvPr>
        </p:nvSpPr>
        <p:spPr>
          <a:xfrm>
            <a:off x="467544" y="3933056"/>
            <a:ext cx="6264696" cy="1872208"/>
          </a:xfrm>
        </p:spPr>
        <p:txBody>
          <a:bodyPr/>
          <a:lstStyle/>
          <a:p>
            <a:endParaRPr lang="en-GB" dirty="0"/>
          </a:p>
          <a:p>
            <a:endParaRPr lang="en-GB" dirty="0"/>
          </a:p>
          <a:p>
            <a:r>
              <a:rPr lang="en-GB" dirty="0"/>
              <a:t>Marseille, le 9 </a:t>
            </a:r>
            <a:r>
              <a:rPr lang="fr-BE" dirty="0"/>
              <a:t>octobre</a:t>
            </a:r>
            <a:r>
              <a:rPr lang="en-GB" dirty="0"/>
              <a:t> 2017</a:t>
            </a:r>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5288" y="332656"/>
            <a:ext cx="8425184" cy="982335"/>
          </a:xfrm>
        </p:spPr>
        <p:txBody>
          <a:bodyPr/>
          <a:lstStyle/>
          <a:p>
            <a:pPr algn="ctr"/>
            <a:r>
              <a:rPr lang="fr-BE" sz="2800" dirty="0">
                <a:solidFill>
                  <a:srgbClr val="E65000"/>
                </a:solidFill>
              </a:rPr>
              <a:t>Prochaines</a:t>
            </a:r>
            <a:r>
              <a:rPr lang="en-GB" sz="2800" dirty="0">
                <a:solidFill>
                  <a:srgbClr val="E65000"/>
                </a:solidFill>
              </a:rPr>
              <a:t> </a:t>
            </a:r>
            <a:r>
              <a:rPr lang="fr-BE" sz="2800" dirty="0">
                <a:solidFill>
                  <a:srgbClr val="E65000"/>
                </a:solidFill>
              </a:rPr>
              <a:t>étapes</a:t>
            </a:r>
            <a:r>
              <a:rPr lang="en-GB" sz="2800" dirty="0">
                <a:solidFill>
                  <a:srgbClr val="E65000"/>
                </a:solidFill>
              </a:rPr>
              <a:t> - Urbanet</a:t>
            </a:r>
            <a:endParaRPr lang="en-GB" altLang="en-US" dirty="0">
              <a:solidFill>
                <a:srgbClr val="E65000"/>
              </a:solidFill>
            </a:endParaRPr>
          </a:p>
        </p:txBody>
      </p:sp>
      <p:sp>
        <p:nvSpPr>
          <p:cNvPr id="8195" name="Content Placeholder 2"/>
          <p:cNvSpPr>
            <a:spLocks noGrp="1"/>
          </p:cNvSpPr>
          <p:nvPr>
            <p:ph idx="1"/>
          </p:nvPr>
        </p:nvSpPr>
        <p:spPr>
          <a:xfrm>
            <a:off x="323528" y="1196752"/>
            <a:ext cx="7848872" cy="2016224"/>
          </a:xfrm>
        </p:spPr>
        <p:txBody>
          <a:bodyPr/>
          <a:lstStyle/>
          <a:p>
            <a:r>
              <a:rPr lang="fr-FR" sz="2000" b="1" dirty="0"/>
              <a:t>Analyse par pays</a:t>
            </a:r>
          </a:p>
          <a:p>
            <a:r>
              <a:rPr lang="en-GB" sz="2000" b="1" dirty="0"/>
              <a:t>Evaluation du </a:t>
            </a:r>
            <a:r>
              <a:rPr lang="fr-BE" sz="2000" b="1" dirty="0"/>
              <a:t>potentiel</a:t>
            </a:r>
            <a:r>
              <a:rPr lang="en-GB" sz="2000" b="1" dirty="0"/>
              <a:t> et des </a:t>
            </a:r>
            <a:r>
              <a:rPr lang="fr-BE" sz="2000" b="1" dirty="0"/>
              <a:t>risques</a:t>
            </a:r>
            <a:r>
              <a:rPr lang="en-GB" sz="2000" b="1" dirty="0"/>
              <a:t> </a:t>
            </a:r>
            <a:r>
              <a:rPr lang="fr-BE" sz="2000" b="1" dirty="0"/>
              <a:t>relatifs</a:t>
            </a:r>
            <a:r>
              <a:rPr lang="en-GB" sz="2000" b="1" dirty="0"/>
              <a:t> à </a:t>
            </a:r>
            <a:r>
              <a:rPr lang="fr-BE" sz="2000" b="1" dirty="0"/>
              <a:t>une</a:t>
            </a:r>
            <a:r>
              <a:rPr lang="en-GB" sz="2000" b="1" dirty="0"/>
              <a:t> </a:t>
            </a:r>
            <a:r>
              <a:rPr lang="fr-FR" sz="2000" b="1" dirty="0"/>
              <a:t>plus grande flexibilité thématique pour le PO5</a:t>
            </a:r>
          </a:p>
        </p:txBody>
      </p:sp>
      <p:pic>
        <p:nvPicPr>
          <p:cNvPr id="5" name="Picture 4"/>
          <p:cNvPicPr>
            <a:picLocks noChangeAspect="1"/>
          </p:cNvPicPr>
          <p:nvPr/>
        </p:nvPicPr>
        <p:blipFill rotWithShape="1">
          <a:blip r:embed="rId2"/>
          <a:srcRect t="5880" r="2222" b="4520"/>
          <a:stretch/>
        </p:blipFill>
        <p:spPr>
          <a:xfrm>
            <a:off x="539552" y="2420889"/>
            <a:ext cx="7272808" cy="3168351"/>
          </a:xfrm>
          <a:prstGeom prst="rect">
            <a:avLst/>
          </a:prstGeom>
        </p:spPr>
      </p:pic>
      <p:sp>
        <p:nvSpPr>
          <p:cNvPr id="4" name="Rectangle 3"/>
          <p:cNvSpPr/>
          <p:nvPr/>
        </p:nvSpPr>
        <p:spPr>
          <a:xfrm>
            <a:off x="2286000" y="-1880145"/>
            <a:ext cx="4572000" cy="415498"/>
          </a:xfrm>
          <a:prstGeom prst="rect">
            <a:avLst/>
          </a:prstGeom>
        </p:spPr>
        <p:txBody>
          <a:bodyPr>
            <a:spAutoFit/>
          </a:bodyPr>
          <a:lstStyle/>
          <a:p>
            <a:r>
              <a:rPr lang="hu-HU" sz="1050" dirty="0">
                <a:hlinkClick r:id="rId3"/>
              </a:rPr>
              <a:t>https://ec.europa.eu/jrc/en/territorial-policies/strat-board</a:t>
            </a:r>
            <a:r>
              <a:rPr lang="hu-HU" sz="1050" dirty="0"/>
              <a:t> </a:t>
            </a:r>
          </a:p>
        </p:txBody>
      </p:sp>
    </p:spTree>
    <p:extLst>
      <p:ext uri="{BB962C8B-B14F-4D97-AF65-F5344CB8AC3E}">
        <p14:creationId xmlns:p14="http://schemas.microsoft.com/office/powerpoint/2010/main" val="2703156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custDataLst>
              <p:tags r:id="rId1"/>
            </p:custDataLst>
          </p:nvPr>
        </p:nvSpPr>
        <p:spPr>
          <a:xfrm>
            <a:off x="107504" y="2060848"/>
            <a:ext cx="4320480" cy="3600400"/>
          </a:xfrm>
        </p:spPr>
        <p:txBody>
          <a:bodyPr anchor="t"/>
          <a:lstStyle>
            <a:lvl1pPr marL="0" indent="0">
              <a:defRPr baseline="0">
                <a:solidFill>
                  <a:schemeClr val="accent6"/>
                </a:solidFill>
                <a:latin typeface="Arial" panose="020B0604020202020204" pitchFamily="34" charset="0"/>
                <a:cs typeface="Arial" panose="020B0604020202020204" pitchFamily="34" charset="0"/>
              </a:defRPr>
            </a:lvl1pPr>
          </a:lstStyle>
          <a:p>
            <a:r>
              <a:rPr lang="en-US" sz="4800" dirty="0">
                <a:solidFill>
                  <a:schemeClr val="tx2"/>
                </a:solidFill>
              </a:rPr>
              <a:t>Merci pour votre attention.</a:t>
            </a:r>
            <a:br>
              <a:rPr dirty="0"/>
            </a:br>
            <a:br>
              <a:rPr dirty="0"/>
            </a:br>
            <a:endParaRPr lang="fr-FR" sz="4800" dirty="0">
              <a:solidFill>
                <a:schemeClr val="tx2"/>
              </a:solidFill>
            </a:endParaRPr>
          </a:p>
        </p:txBody>
      </p:sp>
      <p:sp>
        <p:nvSpPr>
          <p:cNvPr id="6" name="Rectangle 5"/>
          <p:cNvSpPr/>
          <p:nvPr>
            <p:custDataLst>
              <p:tags r:id="rId2"/>
            </p:custDataLst>
          </p:nvPr>
        </p:nvSpPr>
        <p:spPr>
          <a:xfrm>
            <a:off x="0" y="5589240"/>
            <a:ext cx="2411760" cy="86409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7600" b="1" kern="1200">
                <a:solidFill>
                  <a:schemeClr val="lt1"/>
                </a:solidFill>
                <a:latin typeface="+mn-lt"/>
                <a:ea typeface="+mn-ea"/>
                <a:cs typeface="+mn-cs"/>
              </a:defRPr>
            </a:lvl1pPr>
            <a:lvl2pPr marL="457200" algn="l" rtl="0" fontAlgn="base">
              <a:spcBef>
                <a:spcPct val="0"/>
              </a:spcBef>
              <a:spcAft>
                <a:spcPct val="0"/>
              </a:spcAft>
              <a:defRPr sz="7600" b="1" kern="1200">
                <a:solidFill>
                  <a:schemeClr val="lt1"/>
                </a:solidFill>
                <a:latin typeface="+mn-lt"/>
                <a:ea typeface="+mn-ea"/>
                <a:cs typeface="+mn-cs"/>
              </a:defRPr>
            </a:lvl2pPr>
            <a:lvl3pPr marL="914400" algn="l" rtl="0" fontAlgn="base">
              <a:spcBef>
                <a:spcPct val="0"/>
              </a:spcBef>
              <a:spcAft>
                <a:spcPct val="0"/>
              </a:spcAft>
              <a:defRPr sz="7600" b="1" kern="1200">
                <a:solidFill>
                  <a:schemeClr val="lt1"/>
                </a:solidFill>
                <a:latin typeface="+mn-lt"/>
                <a:ea typeface="+mn-ea"/>
                <a:cs typeface="+mn-cs"/>
              </a:defRPr>
            </a:lvl3pPr>
            <a:lvl4pPr marL="1371600" algn="l" rtl="0" fontAlgn="base">
              <a:spcBef>
                <a:spcPct val="0"/>
              </a:spcBef>
              <a:spcAft>
                <a:spcPct val="0"/>
              </a:spcAft>
              <a:defRPr sz="7600" b="1" kern="1200">
                <a:solidFill>
                  <a:schemeClr val="lt1"/>
                </a:solidFill>
                <a:latin typeface="+mn-lt"/>
                <a:ea typeface="+mn-ea"/>
                <a:cs typeface="+mn-cs"/>
              </a:defRPr>
            </a:lvl4pPr>
            <a:lvl5pPr marL="1828800" algn="l" rtl="0" fontAlgn="base">
              <a:spcBef>
                <a:spcPct val="0"/>
              </a:spcBef>
              <a:spcAft>
                <a:spcPct val="0"/>
              </a:spcAft>
              <a:defRPr sz="7600" b="1" kern="1200">
                <a:solidFill>
                  <a:schemeClr val="lt1"/>
                </a:solidFill>
                <a:latin typeface="+mn-lt"/>
                <a:ea typeface="+mn-ea"/>
                <a:cs typeface="+mn-cs"/>
              </a:defRPr>
            </a:lvl5pPr>
            <a:lvl6pPr marL="2286000" algn="l" defTabSz="914400" rtl="0" eaLnBrk="1" latinLnBrk="0" hangingPunct="1">
              <a:defRPr sz="7600" b="1" kern="1200">
                <a:solidFill>
                  <a:schemeClr val="lt1"/>
                </a:solidFill>
                <a:latin typeface="+mn-lt"/>
                <a:ea typeface="+mn-ea"/>
                <a:cs typeface="+mn-cs"/>
              </a:defRPr>
            </a:lvl6pPr>
            <a:lvl7pPr marL="2743200" algn="l" defTabSz="914400" rtl="0" eaLnBrk="1" latinLnBrk="0" hangingPunct="1">
              <a:defRPr sz="7600" b="1" kern="1200">
                <a:solidFill>
                  <a:schemeClr val="lt1"/>
                </a:solidFill>
                <a:latin typeface="+mn-lt"/>
                <a:ea typeface="+mn-ea"/>
                <a:cs typeface="+mn-cs"/>
              </a:defRPr>
            </a:lvl7pPr>
            <a:lvl8pPr marL="3200400" algn="l" defTabSz="914400" rtl="0" eaLnBrk="1" latinLnBrk="0" hangingPunct="1">
              <a:defRPr sz="7600" b="1" kern="1200">
                <a:solidFill>
                  <a:schemeClr val="lt1"/>
                </a:solidFill>
                <a:latin typeface="+mn-lt"/>
                <a:ea typeface="+mn-ea"/>
                <a:cs typeface="+mn-cs"/>
              </a:defRPr>
            </a:lvl8pPr>
            <a:lvl9pPr marL="3657600" algn="l" defTabSz="914400" rtl="0" eaLnBrk="1" latinLnBrk="0" hangingPunct="1">
              <a:defRPr sz="7600" b="1" kern="1200">
                <a:solidFill>
                  <a:schemeClr val="lt1"/>
                </a:solidFill>
                <a:latin typeface="+mn-lt"/>
                <a:ea typeface="+mn-ea"/>
                <a:cs typeface="+mn-cs"/>
              </a:defRPr>
            </a:lvl9pPr>
          </a:lstStyle>
          <a:p>
            <a:pPr algn="ctr" defTabSz="457200" fontAlgn="auto">
              <a:spcBef>
                <a:spcPts val="0"/>
              </a:spcBef>
              <a:spcAft>
                <a:spcPts val="0"/>
              </a:spcAft>
            </a:pPr>
            <a:endParaRPr lang="en-GB" sz="1800" b="0" dirty="0"/>
          </a:p>
        </p:txBody>
      </p:sp>
      <p:sp>
        <p:nvSpPr>
          <p:cNvPr id="7" name="TextBox 4"/>
          <p:cNvSpPr txBox="1"/>
          <p:nvPr>
            <p:custDataLst>
              <p:tags r:id="rId3"/>
            </p:custDataLst>
          </p:nvPr>
        </p:nvSpPr>
        <p:spPr>
          <a:xfrm>
            <a:off x="30336" y="5544234"/>
            <a:ext cx="2592288" cy="954107"/>
          </a:xfrm>
          <a:prstGeom prst="rect">
            <a:avLst/>
          </a:prstGeom>
          <a:noFill/>
        </p:spPr>
        <p:txBody>
          <a:bodyPr wrap="square" rtlCol="0">
            <a:spAutoFit/>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r>
              <a:rPr lang="en-GB" sz="1800" b="0" i="1" dirty="0">
                <a:solidFill>
                  <a:schemeClr val="bg1"/>
                </a:solidFill>
                <a:latin typeface="Arial" panose="020B0604020202020204" pitchFamily="34" charset="0"/>
              </a:rPr>
              <a:t>#Politiquede</a:t>
            </a:r>
            <a:r>
              <a:rPr lang="pl-PL" sz="1800" b="0" i="1" dirty="0">
                <a:solidFill>
                  <a:schemeClr val="bg1"/>
                </a:solidFill>
                <a:latin typeface="Arial" panose="020B0604020202020204" pitchFamily="34" charset="0"/>
              </a:rPr>
              <a:t>c</a:t>
            </a:r>
            <a:r>
              <a:rPr lang="en-GB" sz="1800" b="0" i="1" dirty="0">
                <a:solidFill>
                  <a:schemeClr val="bg1"/>
                </a:solidFill>
                <a:latin typeface="Arial" panose="020B0604020202020204" pitchFamily="34" charset="0"/>
              </a:rPr>
              <a:t>ohésion #UE</a:t>
            </a:r>
            <a:r>
              <a:rPr lang="pl-PL" sz="1800" b="0" i="1" dirty="0">
                <a:solidFill>
                  <a:schemeClr val="bg1"/>
                </a:solidFill>
                <a:latin typeface="Arial" panose="020B0604020202020204" pitchFamily="34" charset="0"/>
              </a:rPr>
              <a:t>en</a:t>
            </a:r>
            <a:r>
              <a:rPr lang="en-GB" sz="1800" b="0" i="1" dirty="0">
                <a:solidFill>
                  <a:schemeClr val="bg1"/>
                </a:solidFill>
                <a:latin typeface="Arial" panose="020B0604020202020204" pitchFamily="34" charset="0"/>
              </a:rPr>
              <a:t>Région</a:t>
            </a:r>
            <a:endParaRPr lang="fr-FR" sz="1800" b="0" i="1" dirty="0">
              <a:solidFill>
                <a:schemeClr val="bg1"/>
              </a:solidFill>
              <a:latin typeface="Arial" panose="020B0604020202020204" pitchFamily="34" charset="0"/>
              <a:cs typeface="Arial" panose="020B0604020202020204" pitchFamily="34" charset="0"/>
            </a:endParaRPr>
          </a:p>
          <a:p>
            <a:endParaRPr lang="fr-FR" sz="2000" b="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478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a:t>Quoi de neuf en 2014-2020 ?</a:t>
            </a:r>
          </a:p>
        </p:txBody>
      </p:sp>
      <p:sp>
        <p:nvSpPr>
          <p:cNvPr id="3" name="Content Placeholder 2"/>
          <p:cNvSpPr>
            <a:spLocks noGrp="1"/>
          </p:cNvSpPr>
          <p:nvPr>
            <p:ph idx="1"/>
          </p:nvPr>
        </p:nvSpPr>
        <p:spPr>
          <a:xfrm>
            <a:off x="457200" y="1917353"/>
            <a:ext cx="8229600" cy="3993307"/>
          </a:xfrm>
        </p:spPr>
        <p:txBody>
          <a:bodyPr/>
          <a:lstStyle/>
          <a:p>
            <a:pPr algn="just"/>
            <a:r>
              <a:rPr lang="fr-BE" sz="1800" b="1" dirty="0"/>
              <a:t>Une attention accrue aux résultats</a:t>
            </a:r>
            <a:r>
              <a:rPr lang="fr-BE" sz="1800" dirty="0"/>
              <a:t>: des objectifs plus clairs et mesurables pour une meilleure responsabilisation.</a:t>
            </a:r>
          </a:p>
          <a:p>
            <a:pPr algn="just"/>
            <a:r>
              <a:rPr lang="fr-BE" sz="1800" b="1" dirty="0"/>
              <a:t>Simplification</a:t>
            </a:r>
            <a:r>
              <a:rPr lang="fr-BE" sz="1800" dirty="0"/>
              <a:t>: un ensemble de règles applicable aux cinq fonds.</a:t>
            </a:r>
          </a:p>
          <a:p>
            <a:pPr algn="just"/>
            <a:r>
              <a:rPr lang="fr-BE" sz="1800" b="1" dirty="0"/>
              <a:t>Conditions</a:t>
            </a:r>
            <a:r>
              <a:rPr lang="fr-BE" sz="1800" dirty="0"/>
              <a:t>: introduction de conditions requises avant l’allocation des fonds.</a:t>
            </a:r>
          </a:p>
          <a:p>
            <a:pPr algn="just"/>
            <a:r>
              <a:rPr lang="fr-BE" sz="1800" b="1" dirty="0">
                <a:solidFill>
                  <a:srgbClr val="C00000"/>
                </a:solidFill>
              </a:rPr>
              <a:t>Renforcement de la dimension urbaine et lutte pour l’inclusion sociale</a:t>
            </a:r>
            <a:r>
              <a:rPr lang="fr-BE" sz="1800" dirty="0">
                <a:solidFill>
                  <a:srgbClr val="C00000"/>
                </a:solidFill>
              </a:rPr>
              <a:t>: montant minimum du FEDER consacré aux projets intégrés dans les villes et du FSE pour soutenir les communautés marginalisées</a:t>
            </a:r>
            <a:r>
              <a:rPr lang="fr-BE" sz="1800" dirty="0"/>
              <a:t>.</a:t>
            </a:r>
          </a:p>
          <a:p>
            <a:pPr algn="just"/>
            <a:r>
              <a:rPr lang="fr-BE" sz="1800" dirty="0"/>
              <a:t>Lien vers</a:t>
            </a:r>
            <a:r>
              <a:rPr lang="fr-BE" sz="1800" b="1" dirty="0"/>
              <a:t> une réforme économique</a:t>
            </a:r>
            <a:r>
              <a:rPr lang="fr-BE" sz="1800" dirty="0"/>
              <a:t>: la Commission peut suspendre le financement pour un État membre qui ne respecte pas les règles économiques de l'UE.</a:t>
            </a:r>
          </a:p>
          <a:p>
            <a:endParaRPr lang="fr-BE" dirty="0"/>
          </a:p>
        </p:txBody>
      </p:sp>
    </p:spTree>
    <p:extLst>
      <p:ext uri="{BB962C8B-B14F-4D97-AF65-F5344CB8AC3E}">
        <p14:creationId xmlns:p14="http://schemas.microsoft.com/office/powerpoint/2010/main" val="3378109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1"/>
            </p:custDataLst>
          </p:nvPr>
        </p:nvSpPr>
        <p:spPr>
          <a:xfrm>
            <a:off x="539552" y="548679"/>
            <a:ext cx="8147248" cy="720081"/>
          </a:xfrm>
          <a:prstGeom prst="rect">
            <a:avLst/>
          </a:prstGeom>
        </p:spPr>
        <p:txBody>
          <a:bodyPr/>
          <a:lstStyle/>
          <a:p>
            <a:pPr algn="ctr"/>
            <a:r>
              <a:rPr lang="fr-FR" dirty="0">
                <a:solidFill>
                  <a:schemeClr val="accent6">
                    <a:lumMod val="75000"/>
                  </a:schemeClr>
                </a:solidFill>
                <a:latin typeface="Arial" panose="020B0604020202020204" pitchFamily="34" charset="0"/>
              </a:rPr>
              <a:t>Et en pratique ?</a:t>
            </a:r>
            <a:endParaRPr lang="fr-FR"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custDataLst>
              <p:tags r:id="rId2"/>
            </p:custDataLst>
          </p:nvPr>
        </p:nvSpPr>
        <p:spPr>
          <a:xfrm>
            <a:off x="179512" y="1340768"/>
            <a:ext cx="5472608" cy="4608512"/>
          </a:xfrm>
          <a:prstGeom prst="rect">
            <a:avLst/>
          </a:prstGeom>
        </p:spPr>
        <p:txBody>
          <a:bodyPr/>
          <a:lstStyle/>
          <a:p>
            <a:pPr marL="0" indent="0">
              <a:spcAft>
                <a:spcPts val="1200"/>
              </a:spcAft>
              <a:buClr>
                <a:schemeClr val="tx1"/>
              </a:buClr>
              <a:buNone/>
            </a:pPr>
            <a:r>
              <a:rPr lang="fr-BE" sz="1800" i="0" dirty="0">
                <a:solidFill>
                  <a:schemeClr val="accent6">
                    <a:lumMod val="75000"/>
                  </a:schemeClr>
                </a:solidFill>
                <a:latin typeface="Arial" panose="020B0604020202020204" pitchFamily="34" charset="0"/>
              </a:rPr>
              <a:t>11 objectifs simplifiés</a:t>
            </a:r>
            <a:r>
              <a:rPr dirty="0">
                <a:solidFill>
                  <a:schemeClr val="accent6">
                    <a:lumMod val="75000"/>
                  </a:schemeClr>
                </a:solidFill>
              </a:rPr>
              <a:t> </a:t>
            </a:r>
            <a:r>
              <a:rPr lang="fr-BE" sz="1800" i="0" dirty="0">
                <a:solidFill>
                  <a:schemeClr val="accent6">
                    <a:lumMod val="75000"/>
                  </a:schemeClr>
                </a:solidFill>
                <a:latin typeface="Arial" panose="020B0604020202020204" pitchFamily="34" charset="0"/>
              </a:rPr>
              <a:t>et consolidés pour n’en former plus que 5:</a:t>
            </a:r>
            <a:endParaRPr lang="fr-FR" sz="1800" i="0" dirty="0">
              <a:solidFill>
                <a:schemeClr val="accent6">
                  <a:lumMod val="75000"/>
                </a:schemeClr>
              </a:solidFill>
              <a:latin typeface="Arial" panose="020B0604020202020204" pitchFamily="34" charset="0"/>
              <a:cs typeface="Arial" panose="020B0604020202020204" pitchFamily="34" charset="0"/>
            </a:endParaRPr>
          </a:p>
          <a:p>
            <a:pPr marL="457200" indent="-457200" algn="just">
              <a:spcAft>
                <a:spcPts val="1200"/>
              </a:spcAft>
              <a:buClr>
                <a:schemeClr val="tx1"/>
              </a:buClr>
              <a:buFont typeface="+mj-lt"/>
              <a:buAutoNum type="arabicPeriod"/>
            </a:pPr>
            <a:r>
              <a:rPr lang="en-GB" sz="1800" i="0" dirty="0">
                <a:solidFill>
                  <a:schemeClr val="accent6">
                    <a:lumMod val="75000"/>
                  </a:schemeClr>
                </a:solidFill>
                <a:latin typeface="Arial" panose="020B0604020202020204" pitchFamily="34" charset="0"/>
              </a:rPr>
              <a:t>Une Europe plus intelligente (transformation économique innovante et intelligente)</a:t>
            </a:r>
          </a:p>
          <a:p>
            <a:pPr marL="457200" indent="-457200" algn="just">
              <a:spcAft>
                <a:spcPts val="1200"/>
              </a:spcAft>
              <a:buClr>
                <a:schemeClr val="tx1"/>
              </a:buClr>
              <a:buFont typeface="+mj-lt"/>
              <a:buAutoNum type="arabicPeriod"/>
            </a:pPr>
            <a:r>
              <a:rPr lang="en-GB" sz="1800" i="0" dirty="0">
                <a:solidFill>
                  <a:schemeClr val="accent6">
                    <a:lumMod val="75000"/>
                  </a:schemeClr>
                </a:solidFill>
                <a:latin typeface="Arial" panose="020B0604020202020204" pitchFamily="34" charset="0"/>
              </a:rPr>
              <a:t>Une Europe plus verte, sobre en carbone (inclut la transition énergétique, l’économie circulaire, l’adaptation aux changements climatiques et la gestion du risque)</a:t>
            </a:r>
          </a:p>
          <a:p>
            <a:pPr marL="457200" indent="-457200" algn="just">
              <a:spcAft>
                <a:spcPts val="1200"/>
              </a:spcAft>
              <a:buClr>
                <a:schemeClr val="tx1"/>
              </a:buClr>
              <a:buFont typeface="+mj-lt"/>
              <a:buAutoNum type="arabicPeriod"/>
            </a:pPr>
            <a:r>
              <a:rPr lang="en-GB" sz="1800" i="0" dirty="0">
                <a:solidFill>
                  <a:schemeClr val="accent6">
                    <a:lumMod val="75000"/>
                  </a:schemeClr>
                </a:solidFill>
                <a:latin typeface="Arial" panose="020B0604020202020204" pitchFamily="34" charset="0"/>
              </a:rPr>
              <a:t>Une Europe plus connectée (mobilité et connectivité des TIC)</a:t>
            </a:r>
          </a:p>
          <a:p>
            <a:pPr marL="457200" indent="-457200" algn="just">
              <a:spcAft>
                <a:spcPts val="1200"/>
              </a:spcAft>
              <a:buClr>
                <a:schemeClr val="tx1"/>
              </a:buClr>
              <a:buFont typeface="+mj-lt"/>
              <a:buAutoNum type="arabicPeriod"/>
            </a:pPr>
            <a:r>
              <a:rPr lang="en-GB" sz="1800" i="0" dirty="0">
                <a:solidFill>
                  <a:schemeClr val="accent6">
                    <a:lumMod val="75000"/>
                  </a:schemeClr>
                </a:solidFill>
                <a:latin typeface="Arial" panose="020B0604020202020204" pitchFamily="34" charset="0"/>
              </a:rPr>
              <a:t>Une Europe plus sociale (socle européen des droits sociaux)</a:t>
            </a:r>
          </a:p>
          <a:p>
            <a:pPr marL="457200" indent="-457200" algn="just">
              <a:spcAft>
                <a:spcPts val="1200"/>
              </a:spcAft>
              <a:buClr>
                <a:schemeClr val="tx1"/>
              </a:buClr>
              <a:buFont typeface="+mj-lt"/>
              <a:buAutoNum type="arabicPeriod"/>
            </a:pPr>
            <a:r>
              <a:rPr lang="en-GB" sz="1800" i="0" dirty="0">
                <a:solidFill>
                  <a:schemeClr val="accent6">
                    <a:lumMod val="75000"/>
                  </a:schemeClr>
                </a:solidFill>
                <a:latin typeface="Arial" panose="020B0604020202020204" pitchFamily="34" charset="0"/>
              </a:rPr>
              <a:t>Une Europe plus proche des citoyens (développement durable des zones urbaines, rurales et côtières et initiatives locales)</a:t>
            </a:r>
            <a:endParaRPr lang="fr-FR" b="1" i="0" dirty="0">
              <a:solidFill>
                <a:schemeClr val="accent6">
                  <a:lumMod val="75000"/>
                </a:schemeClr>
              </a:solidFill>
              <a:latin typeface="Arial" panose="020B0604020202020204" pitchFamily="34" charset="0"/>
              <a:cs typeface="Arial" panose="020B0604020202020204" pitchFamily="34" charset="0"/>
            </a:endParaRPr>
          </a:p>
        </p:txBody>
      </p:sp>
      <p:pic>
        <p:nvPicPr>
          <p:cNvPr id="9218" name="Picture 2" descr="U:\12. Policy development Post 2020\Communication\visuals\ppt_visuals1_Open Data 2.jpg"/>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827584" y="116632"/>
            <a:ext cx="1612349" cy="12998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4"/>
            </p:custDataLst>
          </p:nvPr>
        </p:nvSpPr>
        <p:spPr>
          <a:xfrm>
            <a:off x="6084168" y="1416485"/>
            <a:ext cx="45719" cy="461665"/>
          </a:xfrm>
          <a:prstGeom prst="rect">
            <a:avLst/>
          </a:prstGeom>
          <a:noFill/>
        </p:spPr>
        <p:txBody>
          <a:bodyPr wrap="square" rtlCol="0">
            <a:spAutoFit/>
          </a:bodyPr>
          <a:lstStyle/>
          <a:p>
            <a:endParaRPr lang="en-GB" sz="2400" b="0" dirty="0">
              <a:solidFill>
                <a:srgbClr val="0F5494"/>
              </a:solidFill>
            </a:endParaRPr>
          </a:p>
        </p:txBody>
      </p:sp>
      <p:sp>
        <p:nvSpPr>
          <p:cNvPr id="5" name="TextBox 4"/>
          <p:cNvSpPr txBox="1"/>
          <p:nvPr>
            <p:custDataLst>
              <p:tags r:id="rId5"/>
            </p:custDataLst>
          </p:nvPr>
        </p:nvSpPr>
        <p:spPr>
          <a:xfrm>
            <a:off x="5878347" y="1412776"/>
            <a:ext cx="3096344" cy="3003899"/>
          </a:xfrm>
          <a:prstGeom prst="rect">
            <a:avLst/>
          </a:prstGeom>
          <a:noFill/>
        </p:spPr>
        <p:txBody>
          <a:bodyPr wrap="square" rtlCol="0">
            <a:spAutoFit/>
          </a:bodyPr>
          <a:lstStyle/>
          <a:p>
            <a:r>
              <a:rPr lang="en-GB" sz="1800" b="0" dirty="0">
                <a:solidFill>
                  <a:schemeClr val="bg2"/>
                </a:solidFill>
                <a:latin typeface="Arial" panose="020B0604020202020204" pitchFamily="34" charset="0"/>
              </a:rPr>
              <a:t>2 objectifs horizontaux: </a:t>
            </a:r>
          </a:p>
          <a:p>
            <a:endParaRPr lang="fr-FR" sz="1800" b="0" dirty="0">
              <a:solidFill>
                <a:schemeClr val="bg2"/>
              </a:solidFill>
              <a:latin typeface="Arial" panose="020B0604020202020204" pitchFamily="34" charset="0"/>
              <a:cs typeface="Arial" panose="020B0604020202020204" pitchFamily="34" charset="0"/>
            </a:endParaRPr>
          </a:p>
          <a:p>
            <a:pPr marL="342900" indent="-342900">
              <a:spcBef>
                <a:spcPct val="20000"/>
              </a:spcBef>
              <a:spcAft>
                <a:spcPts val="1200"/>
              </a:spcAft>
              <a:buClr>
                <a:schemeClr val="tx1"/>
              </a:buClr>
              <a:buFont typeface="Wingdings" panose="05000000000000000000" pitchFamily="2" charset="2"/>
              <a:buChar char="§"/>
            </a:pPr>
            <a:r>
              <a:rPr lang="en-GB" sz="1800" b="0" kern="0" dirty="0">
                <a:solidFill>
                  <a:schemeClr val="bg2"/>
                </a:solidFill>
                <a:latin typeface="Arial" panose="020B0604020202020204" pitchFamily="34" charset="0"/>
              </a:rPr>
              <a:t>Renforcement des capacités administratives</a:t>
            </a:r>
          </a:p>
          <a:p>
            <a:pPr marL="342900" indent="-342900">
              <a:spcBef>
                <a:spcPct val="20000"/>
              </a:spcBef>
              <a:spcAft>
                <a:spcPts val="1200"/>
              </a:spcAft>
              <a:buClr>
                <a:schemeClr val="tx1"/>
              </a:buClr>
              <a:buFont typeface="Wingdings" panose="05000000000000000000" pitchFamily="2" charset="2"/>
              <a:buChar char="§"/>
            </a:pPr>
            <a:r>
              <a:rPr lang="en-GB" sz="1800" b="0" kern="0" dirty="0">
                <a:solidFill>
                  <a:schemeClr val="bg2"/>
                </a:solidFill>
                <a:latin typeface="Arial" panose="020B0604020202020204" pitchFamily="34" charset="0"/>
              </a:rPr>
              <a:t>Coopération entre régions et transfrontalière (intègre la coopération dans les programmes principaux)</a:t>
            </a:r>
          </a:p>
          <a:p>
            <a:endParaRPr lang="fr-FR" sz="1800" b="0" dirty="0">
              <a:solidFill>
                <a:schemeClr val="bg2"/>
              </a:solidFill>
              <a:latin typeface="Arial" panose="020B0604020202020204" pitchFamily="34" charset="0"/>
              <a:cs typeface="Arial" panose="020B0604020202020204" pitchFamily="34" charset="0"/>
            </a:endParaRPr>
          </a:p>
        </p:txBody>
      </p:sp>
      <p:cxnSp>
        <p:nvCxnSpPr>
          <p:cNvPr id="7" name="Straight Connector 6"/>
          <p:cNvCxnSpPr/>
          <p:nvPr>
            <p:custDataLst>
              <p:tags r:id="rId6"/>
            </p:custDataLst>
          </p:nvPr>
        </p:nvCxnSpPr>
        <p:spPr bwMode="auto">
          <a:xfrm>
            <a:off x="5724128" y="1844824"/>
            <a:ext cx="0" cy="28803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0924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836712"/>
            <a:ext cx="8229600" cy="1080641"/>
          </a:xfrm>
        </p:spPr>
        <p:txBody>
          <a:bodyPr/>
          <a:lstStyle/>
          <a:p>
            <a:pPr algn="ctr"/>
            <a:r>
              <a:rPr lang="en-GB" sz="3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Le </a:t>
            </a:r>
            <a:r>
              <a:rPr lang="fr-BE" sz="3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Socle</a:t>
            </a:r>
            <a:r>
              <a:rPr lang="en-GB" sz="3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fr-BE" sz="3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européen</a:t>
            </a:r>
            <a:r>
              <a:rPr lang="en-GB" sz="3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des droits </a:t>
            </a:r>
            <a:r>
              <a:rPr lang="fr-BE" sz="3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sociaux</a:t>
            </a:r>
            <a:br>
              <a:rPr lang="en-GB" sz="3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r>
              <a:rPr lang="fr-BE" sz="3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Quels</a:t>
            </a:r>
            <a:r>
              <a:rPr lang="en-GB" sz="3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fr-BE" sz="3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sont</a:t>
            </a:r>
            <a:r>
              <a:rPr lang="en-GB" sz="3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les 20 </a:t>
            </a:r>
            <a:r>
              <a:rPr lang="fr-BE" sz="3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principes</a:t>
            </a:r>
            <a:r>
              <a:rPr lang="en-GB" sz="3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fr-BE" sz="3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clés</a:t>
            </a:r>
            <a:r>
              <a:rPr lang="en-GB" sz="3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t>
            </a:r>
            <a:br>
              <a:rPr lang="en-GB" sz="3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endParaRPr lang="en-GB" dirty="0">
              <a:solidFill>
                <a:schemeClr val="tx2">
                  <a:lumMod val="75000"/>
                </a:schemeClr>
              </a:solidFill>
            </a:endParaRP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928217550"/>
              </p:ext>
            </p:extLst>
          </p:nvPr>
        </p:nvGraphicFramePr>
        <p:xfrm>
          <a:off x="457200" y="2564903"/>
          <a:ext cx="8229600" cy="3345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815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1"/>
            </p:custDataLst>
          </p:nvPr>
        </p:nvSpPr>
        <p:spPr>
          <a:xfrm>
            <a:off x="539552" y="548679"/>
            <a:ext cx="8147248" cy="720081"/>
          </a:xfrm>
          <a:prstGeom prst="rect">
            <a:avLst/>
          </a:prstGeom>
        </p:spPr>
        <p:txBody>
          <a:bodyPr/>
          <a:lstStyle/>
          <a:p>
            <a:pPr algn="ctr"/>
            <a:r>
              <a:rPr lang="en-GB" dirty="0">
                <a:latin typeface="Arial" panose="020B0604020202020204" pitchFamily="34" charset="0"/>
              </a:rPr>
              <a:t>Impact sur le </a:t>
            </a:r>
            <a:r>
              <a:rPr lang="fr-BE" dirty="0">
                <a:latin typeface="Arial" panose="020B0604020202020204" pitchFamily="34" charset="0"/>
              </a:rPr>
              <a:t>Développement</a:t>
            </a:r>
            <a:r>
              <a:rPr lang="en-GB" dirty="0">
                <a:latin typeface="Arial" panose="020B0604020202020204" pitchFamily="34" charset="0"/>
              </a:rPr>
              <a:t> urbain durable</a:t>
            </a:r>
            <a:endParaRPr lang="fr-FR"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custDataLst>
              <p:tags r:id="rId2"/>
            </p:custDataLst>
          </p:nvPr>
        </p:nvSpPr>
        <p:spPr>
          <a:xfrm>
            <a:off x="611560" y="1324074"/>
            <a:ext cx="7920880" cy="4769222"/>
          </a:xfrm>
          <a:prstGeom prst="rect">
            <a:avLst/>
          </a:prstGeom>
        </p:spPr>
        <p:txBody>
          <a:bodyPr/>
          <a:lstStyle/>
          <a:p>
            <a:pPr algn="just">
              <a:spcAft>
                <a:spcPts val="1200"/>
              </a:spcAft>
              <a:buClr>
                <a:schemeClr val="tx1"/>
              </a:buClr>
            </a:pPr>
            <a:r>
              <a:rPr lang="en-GB" sz="2000" i="0" dirty="0">
                <a:solidFill>
                  <a:srgbClr val="002060"/>
                </a:solidFill>
                <a:latin typeface="Arial" panose="020B0604020202020204" pitchFamily="34" charset="0"/>
              </a:rPr>
              <a:t>Nouvel objectif spécifique de </a:t>
            </a:r>
            <a:r>
              <a:rPr lang="fr-FR" sz="2000" i="0" dirty="0">
                <a:solidFill>
                  <a:srgbClr val="002060"/>
                </a:solidFill>
                <a:latin typeface="Arial" panose="020B0604020202020204" pitchFamily="34" charset="0"/>
              </a:rPr>
              <a:t>développement intégré </a:t>
            </a:r>
            <a:br>
              <a:rPr lang="fr-FR" sz="2000" i="0" dirty="0">
                <a:solidFill>
                  <a:srgbClr val="002060"/>
                </a:solidFill>
                <a:latin typeface="Arial" panose="020B0604020202020204" pitchFamily="34" charset="0"/>
              </a:rPr>
            </a:br>
            <a:r>
              <a:rPr lang="en-GB" sz="2000" i="0" dirty="0">
                <a:solidFill>
                  <a:srgbClr val="002060"/>
                </a:solidFill>
                <a:latin typeface="Arial" panose="020B0604020202020204" pitchFamily="34" charset="0"/>
              </a:rPr>
              <a:t>des zones urbaines</a:t>
            </a:r>
            <a:endParaRPr lang="fr-FR" sz="2000" i="0" dirty="0">
              <a:solidFill>
                <a:srgbClr val="002060"/>
              </a:solidFill>
              <a:latin typeface="Arial" panose="020B0604020202020204" pitchFamily="34" charset="0"/>
              <a:cs typeface="Arial" panose="020B0604020202020204" pitchFamily="34" charset="0"/>
            </a:endParaRPr>
          </a:p>
          <a:p>
            <a:pPr algn="just">
              <a:spcAft>
                <a:spcPts val="1200"/>
              </a:spcAft>
              <a:buClr>
                <a:schemeClr val="tx1"/>
              </a:buClr>
            </a:pPr>
            <a:r>
              <a:rPr lang="fr-BE" sz="2000" i="0" dirty="0">
                <a:solidFill>
                  <a:srgbClr val="002060"/>
                </a:solidFill>
                <a:latin typeface="Arial" panose="020B0604020202020204" pitchFamily="34" charset="0"/>
              </a:rPr>
              <a:t>6 % du FEDER destinés au développement urbain, avec une mise en œuvre via des partenariats de développement locaux et faisant appel à différents outils</a:t>
            </a:r>
            <a:endParaRPr lang="fr-FR" sz="2000" i="0" dirty="0">
              <a:solidFill>
                <a:srgbClr val="002060"/>
              </a:solidFill>
              <a:latin typeface="Arial" panose="020B0604020202020204" pitchFamily="34" charset="0"/>
              <a:cs typeface="Arial" panose="020B0604020202020204" pitchFamily="34" charset="0"/>
            </a:endParaRPr>
          </a:p>
          <a:p>
            <a:pPr algn="just">
              <a:spcAft>
                <a:spcPts val="1200"/>
              </a:spcAft>
              <a:buClr>
                <a:schemeClr val="tx1"/>
              </a:buClr>
            </a:pPr>
            <a:r>
              <a:rPr lang="fr-BE" sz="2000" i="0" dirty="0">
                <a:solidFill>
                  <a:srgbClr val="002060"/>
                </a:solidFill>
                <a:latin typeface="Arial" panose="020B0604020202020204" pitchFamily="34" charset="0"/>
              </a:rPr>
              <a:t>Exigence de stratégies de développement locales – appropriation locale</a:t>
            </a:r>
            <a:endParaRPr lang="fr-FR" sz="2000" i="0" dirty="0">
              <a:solidFill>
                <a:srgbClr val="002060"/>
              </a:solidFill>
              <a:latin typeface="Arial" panose="020B0604020202020204" pitchFamily="34" charset="0"/>
              <a:cs typeface="Arial" panose="020B0604020202020204" pitchFamily="34" charset="0"/>
            </a:endParaRPr>
          </a:p>
          <a:p>
            <a:pPr algn="just">
              <a:spcAft>
                <a:spcPts val="1200"/>
              </a:spcAft>
              <a:buClr>
                <a:schemeClr val="tx1"/>
              </a:buClr>
            </a:pPr>
            <a:r>
              <a:rPr lang="fr-BE" sz="2000" i="0" dirty="0">
                <a:solidFill>
                  <a:srgbClr val="002060"/>
                </a:solidFill>
                <a:latin typeface="Arial" panose="020B0604020202020204" pitchFamily="34" charset="0"/>
              </a:rPr>
              <a:t>Initiative urbaine européenne: approche cohérente </a:t>
            </a:r>
            <a:br>
              <a:rPr lang="fr-BE" sz="2000" i="0" dirty="0">
                <a:solidFill>
                  <a:srgbClr val="002060"/>
                </a:solidFill>
                <a:latin typeface="Arial" panose="020B0604020202020204" pitchFamily="34" charset="0"/>
              </a:rPr>
            </a:br>
            <a:r>
              <a:rPr lang="fr-BE" sz="2000" i="0" dirty="0">
                <a:solidFill>
                  <a:srgbClr val="002060"/>
                </a:solidFill>
                <a:latin typeface="Arial" panose="020B0604020202020204" pitchFamily="34" charset="0"/>
              </a:rPr>
              <a:t>du renforcement des capacités, des actions innovantes, </a:t>
            </a:r>
            <a:br>
              <a:rPr lang="fr-BE" sz="2000" i="0" dirty="0">
                <a:solidFill>
                  <a:srgbClr val="002060"/>
                </a:solidFill>
                <a:latin typeface="Arial" panose="020B0604020202020204" pitchFamily="34" charset="0"/>
              </a:rPr>
            </a:br>
            <a:r>
              <a:rPr lang="fr-BE" sz="2000" i="0" dirty="0">
                <a:solidFill>
                  <a:srgbClr val="002060"/>
                </a:solidFill>
                <a:latin typeface="Arial" panose="020B0604020202020204" pitchFamily="34" charset="0"/>
              </a:rPr>
              <a:t>du développement des connaissances et politiques, </a:t>
            </a:r>
            <a:br>
              <a:rPr lang="fr-BE" sz="2000" i="0" dirty="0">
                <a:solidFill>
                  <a:srgbClr val="002060"/>
                </a:solidFill>
                <a:latin typeface="Arial" panose="020B0604020202020204" pitchFamily="34" charset="0"/>
              </a:rPr>
            </a:br>
            <a:r>
              <a:rPr lang="fr-BE" sz="2000" i="0" dirty="0">
                <a:solidFill>
                  <a:srgbClr val="002060"/>
                </a:solidFill>
                <a:latin typeface="Arial" panose="020B0604020202020204" pitchFamily="34" charset="0"/>
              </a:rPr>
              <a:t>et de la communication</a:t>
            </a:r>
            <a:endParaRPr lang="fr-FR" sz="2000" i="0" dirty="0">
              <a:solidFill>
                <a:srgbClr val="002060"/>
              </a:solidFill>
              <a:latin typeface="Arial" panose="020B0604020202020204" pitchFamily="34" charset="0"/>
              <a:cs typeface="Arial" panose="020B0604020202020204" pitchFamily="34" charset="0"/>
            </a:endParaRPr>
          </a:p>
          <a:p>
            <a:pPr marL="457200" indent="-457200">
              <a:spcAft>
                <a:spcPts val="1200"/>
              </a:spcAft>
              <a:buClr>
                <a:schemeClr val="tx1"/>
              </a:buClr>
              <a:buFont typeface="+mj-lt"/>
              <a:buAutoNum type="arabicPeriod"/>
            </a:pPr>
            <a:endParaRPr lang="fr-FR" sz="2000" i="0" dirty="0">
              <a:solidFill>
                <a:schemeClr val="bg2"/>
              </a:solidFill>
              <a:latin typeface="Arial" panose="020B0604020202020204" pitchFamily="34" charset="0"/>
              <a:cs typeface="Arial" panose="020B0604020202020204" pitchFamily="34" charset="0"/>
            </a:endParaRPr>
          </a:p>
          <a:p>
            <a:pPr marL="457200" indent="-457200">
              <a:spcAft>
                <a:spcPts val="1200"/>
              </a:spcAft>
              <a:buClr>
                <a:schemeClr val="tx1"/>
              </a:buClr>
              <a:buFont typeface="+mj-lt"/>
              <a:buAutoNum type="arabicPeriod"/>
            </a:pPr>
            <a:endParaRPr lang="fr-FR" sz="20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fr-FR" sz="2000" i="0" dirty="0">
              <a:solidFill>
                <a:schemeClr val="bg2"/>
              </a:solidFill>
              <a:latin typeface="Arial" panose="020B0604020202020204" pitchFamily="34" charset="0"/>
              <a:cs typeface="Arial" panose="020B0604020202020204" pitchFamily="34" charset="0"/>
            </a:endParaRPr>
          </a:p>
          <a:p>
            <a:pPr marL="0" indent="0">
              <a:spcAft>
                <a:spcPts val="600"/>
              </a:spcAft>
              <a:buNone/>
            </a:pPr>
            <a:endParaRPr lang="fr-FR" b="1" i="0" dirty="0">
              <a:solidFill>
                <a:schemeClr val="tx1"/>
              </a:solidFill>
              <a:latin typeface="Arial" panose="020B0604020202020204" pitchFamily="34" charset="0"/>
              <a:cs typeface="Arial" panose="020B0604020202020204" pitchFamily="34" charset="0"/>
            </a:endParaRPr>
          </a:p>
          <a:p>
            <a:pPr>
              <a:spcAft>
                <a:spcPts val="600"/>
              </a:spcAft>
            </a:pPr>
            <a:endParaRPr lang="fr-FR" b="1"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1185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a:t>PROGRAMMATION</a:t>
            </a:r>
          </a:p>
        </p:txBody>
      </p:sp>
      <p:sp>
        <p:nvSpPr>
          <p:cNvPr id="3" name="Content Placeholder 2"/>
          <p:cNvSpPr>
            <a:spLocks noGrp="1"/>
          </p:cNvSpPr>
          <p:nvPr>
            <p:ph idx="1"/>
          </p:nvPr>
        </p:nvSpPr>
        <p:spPr/>
        <p:txBody>
          <a:bodyPr/>
          <a:lstStyle/>
          <a:p>
            <a:pPr marL="0" lvl="0" indent="0">
              <a:buNone/>
            </a:pPr>
            <a:r>
              <a:rPr lang="fr-FR" sz="1800" b="1" dirty="0"/>
              <a:t>Ce qui change</a:t>
            </a:r>
            <a:r>
              <a:rPr lang="fr-FR" sz="1800" dirty="0"/>
              <a:t>: Pas de sections spécifiques décrivant les actions intégrées et les outils ad hoc</a:t>
            </a:r>
          </a:p>
          <a:p>
            <a:pPr marL="0" lvl="0" indent="0">
              <a:buNone/>
            </a:pPr>
            <a:endParaRPr lang="fr-FR" sz="1800" dirty="0"/>
          </a:p>
          <a:p>
            <a:pPr marL="0" lvl="0" indent="0">
              <a:buNone/>
            </a:pPr>
            <a:r>
              <a:rPr lang="fr-FR" sz="1800" b="1" dirty="0"/>
              <a:t>Ce qui est maintenu</a:t>
            </a:r>
            <a:r>
              <a:rPr lang="fr-FR" sz="1800" dirty="0"/>
              <a:t>:</a:t>
            </a:r>
          </a:p>
          <a:p>
            <a:pPr lvl="0"/>
            <a:r>
              <a:rPr lang="fr-FR" sz="1800" dirty="0"/>
              <a:t>Analyse des disparités territoriales et justification du choix d'objectifs spécifiques</a:t>
            </a:r>
          </a:p>
          <a:p>
            <a:pPr lvl="0"/>
            <a:r>
              <a:rPr lang="fr-FR" sz="1800" dirty="0"/>
              <a:t>Description des actions et des territoires spécifiques ciblés, y compris l'utilisation d'outils territoriaux</a:t>
            </a:r>
          </a:p>
          <a:p>
            <a:pPr lvl="0"/>
            <a:r>
              <a:rPr lang="fr-FR" sz="1800" dirty="0"/>
              <a:t>Indicateurs de réalisation et de résultat</a:t>
            </a:r>
          </a:p>
          <a:p>
            <a:pPr lvl="0"/>
            <a:r>
              <a:rPr lang="fr-FR" sz="1800" dirty="0"/>
              <a:t>Répartition indicative des ressources du programme par type d'intervention</a:t>
            </a:r>
            <a:endParaRPr lang="fr-BE" dirty="0"/>
          </a:p>
        </p:txBody>
      </p:sp>
    </p:spTree>
    <p:extLst>
      <p:ext uri="{BB962C8B-B14F-4D97-AF65-F5344CB8AC3E}">
        <p14:creationId xmlns:p14="http://schemas.microsoft.com/office/powerpoint/2010/main" val="1197231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10"/>
          <p:cNvSpPr>
            <a:spLocks noChangeArrowheads="1"/>
          </p:cNvSpPr>
          <p:nvPr/>
        </p:nvSpPr>
        <p:spPr bwMode="auto">
          <a:xfrm>
            <a:off x="2699470" y="2848313"/>
            <a:ext cx="360362" cy="8636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a:solidFill>
              <a:schemeClr val="tx1"/>
            </a:solidFill>
            <a:miter lim="800000"/>
            <a:headEnd/>
            <a:tailEnd/>
          </a:ln>
          <a:effectLst/>
          <a:extLst/>
        </p:spPr>
        <p:txBody>
          <a:bodyPr vert="vert270" wrap="none" anchor="ctr"/>
          <a:lstStyle/>
          <a:p>
            <a:pPr algn="ctr"/>
            <a:r>
              <a:rPr lang="en-GB" sz="1600" dirty="0">
                <a:solidFill>
                  <a:schemeClr val="tx1"/>
                </a:solidFill>
                <a:latin typeface="Verdana" charset="0"/>
                <a:ea typeface="ＭＳ Ｐゴシック" charset="0"/>
              </a:rPr>
              <a:t>OP2</a:t>
            </a:r>
          </a:p>
        </p:txBody>
      </p:sp>
      <p:sp>
        <p:nvSpPr>
          <p:cNvPr id="3" name="Slide Number Placeholder 2"/>
          <p:cNvSpPr>
            <a:spLocks noGrp="1"/>
          </p:cNvSpPr>
          <p:nvPr>
            <p:ph type="sldNum" sz="quarter" idx="12"/>
          </p:nvPr>
        </p:nvSpPr>
        <p:spPr/>
        <p:txBody>
          <a:bodyPr/>
          <a:lstStyle/>
          <a:p>
            <a:pPr>
              <a:defRPr/>
            </a:pPr>
            <a:endParaRPr lang="en-GB" altLang="en-US" dirty="0">
              <a:solidFill>
                <a:srgbClr val="000000"/>
              </a:solidFill>
            </a:endParaRPr>
          </a:p>
        </p:txBody>
      </p:sp>
      <p:sp>
        <p:nvSpPr>
          <p:cNvPr id="46" name="Title 1"/>
          <p:cNvSpPr txBox="1">
            <a:spLocks/>
          </p:cNvSpPr>
          <p:nvPr/>
        </p:nvSpPr>
        <p:spPr bwMode="auto">
          <a:xfrm>
            <a:off x="534666" y="1312716"/>
            <a:ext cx="8425184"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800" kern="0" dirty="0">
                <a:solidFill>
                  <a:srgbClr val="E65000"/>
                </a:solidFill>
              </a:rPr>
              <a:t>Scenario 1 </a:t>
            </a:r>
          </a:p>
        </p:txBody>
      </p:sp>
      <p:grpSp>
        <p:nvGrpSpPr>
          <p:cNvPr id="47" name="Group 46"/>
          <p:cNvGrpSpPr/>
          <p:nvPr/>
        </p:nvGrpSpPr>
        <p:grpSpPr>
          <a:xfrm>
            <a:off x="417203" y="2383759"/>
            <a:ext cx="8502650" cy="3615103"/>
            <a:chOff x="468313" y="1471664"/>
            <a:chExt cx="8502650" cy="3615103"/>
          </a:xfrm>
        </p:grpSpPr>
        <p:sp>
          <p:nvSpPr>
            <p:cNvPr id="48" name="Rectangle 101"/>
            <p:cNvSpPr>
              <a:spLocks noChangeArrowheads="1"/>
            </p:cNvSpPr>
            <p:nvPr/>
          </p:nvSpPr>
          <p:spPr bwMode="auto">
            <a:xfrm>
              <a:off x="1042988" y="3284538"/>
              <a:ext cx="2089150" cy="1800225"/>
            </a:xfrm>
            <a:prstGeom prst="rect">
              <a:avLst/>
            </a:prstGeom>
            <a:solidFill>
              <a:schemeClr val="accent1">
                <a:alpha val="0"/>
              </a:schemeClr>
            </a:solidFill>
            <a:ln w="508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endParaRPr lang="en-GB" sz="3600" dirty="0"/>
            </a:p>
          </p:txBody>
        </p:sp>
        <p:sp>
          <p:nvSpPr>
            <p:cNvPr id="49" name="Rectangle 7"/>
            <p:cNvSpPr>
              <a:spLocks noChangeArrowheads="1"/>
            </p:cNvSpPr>
            <p:nvPr/>
          </p:nvSpPr>
          <p:spPr bwMode="auto">
            <a:xfrm>
              <a:off x="468313" y="1484313"/>
              <a:ext cx="2735262"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GB" sz="1400" b="1" dirty="0">
                  <a:solidFill>
                    <a:schemeClr val="accent6">
                      <a:lumMod val="75000"/>
                    </a:schemeClr>
                  </a:solidFill>
                </a:rPr>
                <a:t>Programme FEDER</a:t>
              </a:r>
            </a:p>
          </p:txBody>
        </p:sp>
        <p:sp>
          <p:nvSpPr>
            <p:cNvPr id="50" name="Rectangle 9"/>
            <p:cNvSpPr>
              <a:spLocks noChangeArrowheads="1"/>
            </p:cNvSpPr>
            <p:nvPr/>
          </p:nvSpPr>
          <p:spPr bwMode="auto">
            <a:xfrm>
              <a:off x="1690688" y="1989138"/>
              <a:ext cx="360362" cy="86201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a:solidFill>
                <a:schemeClr val="tx1"/>
              </a:solidFill>
              <a:miter lim="800000"/>
              <a:headEnd/>
              <a:tailEnd/>
            </a:ln>
            <a:effectLst/>
            <a:extLst/>
          </p:spPr>
          <p:txBody>
            <a:bodyPr wrap="none" anchor="ctr"/>
            <a:lstStyle/>
            <a:p>
              <a:pPr algn="ctr"/>
              <a:endParaRPr lang="en-GB" dirty="0">
                <a:latin typeface="Verdana" charset="0"/>
                <a:ea typeface="ＭＳ Ｐゴシック" charset="0"/>
              </a:endParaRPr>
            </a:p>
          </p:txBody>
        </p:sp>
        <p:sp>
          <p:nvSpPr>
            <p:cNvPr id="51" name="Rectangle 10"/>
            <p:cNvSpPr>
              <a:spLocks noChangeArrowheads="1"/>
            </p:cNvSpPr>
            <p:nvPr/>
          </p:nvSpPr>
          <p:spPr bwMode="auto">
            <a:xfrm>
              <a:off x="2195513" y="1989138"/>
              <a:ext cx="360362" cy="8636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a:solidFill>
                <a:schemeClr val="tx1"/>
              </a:solidFill>
              <a:miter lim="800000"/>
              <a:headEnd/>
              <a:tailEnd/>
            </a:ln>
            <a:effectLst/>
            <a:extLst/>
          </p:spPr>
          <p:txBody>
            <a:bodyPr wrap="none" anchor="ctr"/>
            <a:lstStyle/>
            <a:p>
              <a:pPr algn="ctr"/>
              <a:endParaRPr lang="en-GB" dirty="0">
                <a:latin typeface="Verdana" charset="0"/>
                <a:ea typeface="ＭＳ Ｐゴシック" charset="0"/>
              </a:endParaRPr>
            </a:p>
          </p:txBody>
        </p:sp>
        <p:sp>
          <p:nvSpPr>
            <p:cNvPr id="52" name="Rectangle 11"/>
            <p:cNvSpPr>
              <a:spLocks noChangeArrowheads="1"/>
            </p:cNvSpPr>
            <p:nvPr/>
          </p:nvSpPr>
          <p:spPr bwMode="auto">
            <a:xfrm>
              <a:off x="3598862" y="1471664"/>
              <a:ext cx="2447925" cy="4333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GB" sz="1400" b="1" dirty="0">
                  <a:solidFill>
                    <a:schemeClr val="accent6">
                      <a:lumMod val="75000"/>
                    </a:schemeClr>
                  </a:solidFill>
                </a:rPr>
                <a:t>Programme FEDER</a:t>
              </a:r>
            </a:p>
          </p:txBody>
        </p:sp>
        <p:sp>
          <p:nvSpPr>
            <p:cNvPr id="53" name="Rectangle 19"/>
            <p:cNvSpPr>
              <a:spLocks noChangeArrowheads="1"/>
            </p:cNvSpPr>
            <p:nvPr/>
          </p:nvSpPr>
          <p:spPr bwMode="auto">
            <a:xfrm>
              <a:off x="5326857" y="3060412"/>
              <a:ext cx="1223962"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GB" sz="1400" dirty="0">
                  <a:solidFill>
                    <a:schemeClr val="accent6">
                      <a:lumMod val="75000"/>
                    </a:schemeClr>
                  </a:solidFill>
                </a:rPr>
                <a:t>Prog. FSE</a:t>
              </a:r>
            </a:p>
          </p:txBody>
        </p:sp>
        <p:sp>
          <p:nvSpPr>
            <p:cNvPr id="55" name="Rectangle 73"/>
            <p:cNvSpPr>
              <a:spLocks noChangeArrowheads="1"/>
            </p:cNvSpPr>
            <p:nvPr/>
          </p:nvSpPr>
          <p:spPr bwMode="auto">
            <a:xfrm>
              <a:off x="2134841" y="3429000"/>
              <a:ext cx="360362" cy="215900"/>
            </a:xfrm>
            <a:prstGeom prst="rect">
              <a:avLst/>
            </a:prstGeom>
            <a:pattFill prst="wdUpDiag">
              <a:fgClr>
                <a:schemeClr val="bg1">
                  <a:lumMod val="65000"/>
                </a:schemeClr>
              </a:fgClr>
              <a:bgClr>
                <a:schemeClr val="bg1">
                  <a:lumMod val="85000"/>
                </a:schemeClr>
              </a:bgClr>
            </a:pattFill>
            <a:ln w="9525">
              <a:solidFill>
                <a:schemeClr val="tx1"/>
              </a:solidFill>
              <a:miter lim="800000"/>
              <a:headEnd/>
              <a:tailEnd/>
            </a:ln>
            <a:extLst/>
          </p:spPr>
          <p:txBody>
            <a:bodyPr wrap="none" anchor="ctr"/>
            <a:lstStyle/>
            <a:p>
              <a:pPr algn="ctr"/>
              <a:endParaRPr lang="en-GB" dirty="0"/>
            </a:p>
          </p:txBody>
        </p:sp>
        <p:sp>
          <p:nvSpPr>
            <p:cNvPr id="56" name="Rectangle 75"/>
            <p:cNvSpPr>
              <a:spLocks noChangeArrowheads="1"/>
            </p:cNvSpPr>
            <p:nvPr/>
          </p:nvSpPr>
          <p:spPr bwMode="auto">
            <a:xfrm>
              <a:off x="4140200" y="1989138"/>
              <a:ext cx="360363" cy="86360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2700000" scaled="1"/>
              <a:tileRect/>
            </a:gradFill>
            <a:ln w="9525">
              <a:solidFill>
                <a:schemeClr val="tx1"/>
              </a:solidFill>
              <a:miter lim="800000"/>
              <a:headEnd/>
              <a:tailEnd/>
            </a:ln>
            <a:effectLst/>
            <a:extLst/>
          </p:spPr>
          <p:txBody>
            <a:bodyPr wrap="none" anchor="ctr"/>
            <a:lstStyle/>
            <a:p>
              <a:pPr algn="ctr"/>
              <a:endParaRPr lang="en-GB" dirty="0">
                <a:latin typeface="Verdana" charset="0"/>
                <a:ea typeface="ＭＳ Ｐゴシック" charset="0"/>
              </a:endParaRPr>
            </a:p>
          </p:txBody>
        </p:sp>
        <p:sp>
          <p:nvSpPr>
            <p:cNvPr id="57" name="Rectangle 81"/>
            <p:cNvSpPr>
              <a:spLocks noChangeArrowheads="1"/>
            </p:cNvSpPr>
            <p:nvPr/>
          </p:nvSpPr>
          <p:spPr bwMode="auto">
            <a:xfrm>
              <a:off x="5362575" y="3576299"/>
              <a:ext cx="361950" cy="86360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ln w="9525">
              <a:solidFill>
                <a:schemeClr val="tx1"/>
              </a:solidFill>
              <a:miter lim="800000"/>
              <a:headEnd/>
              <a:tailEnd/>
            </a:ln>
            <a:extLst/>
          </p:spPr>
          <p:txBody>
            <a:bodyPr wrap="none" anchor="ctr"/>
            <a:lstStyle/>
            <a:p>
              <a:pPr algn="ctr"/>
              <a:endParaRPr lang="en-GB" dirty="0"/>
            </a:p>
          </p:txBody>
        </p:sp>
        <p:sp>
          <p:nvSpPr>
            <p:cNvPr id="58" name="Rectangle 82"/>
            <p:cNvSpPr>
              <a:spLocks noChangeArrowheads="1"/>
            </p:cNvSpPr>
            <p:nvPr/>
          </p:nvSpPr>
          <p:spPr bwMode="auto">
            <a:xfrm>
              <a:off x="5794375" y="3576299"/>
              <a:ext cx="360363" cy="86360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ln w="9525">
              <a:solidFill>
                <a:schemeClr val="tx1"/>
              </a:solidFill>
              <a:miter lim="800000"/>
              <a:headEnd/>
              <a:tailEnd/>
            </a:ln>
            <a:extLst/>
          </p:spPr>
          <p:txBody>
            <a:bodyPr wrap="none" anchor="ctr"/>
            <a:lstStyle/>
            <a:p>
              <a:pPr algn="ctr"/>
              <a:endParaRPr lang="en-GB" dirty="0"/>
            </a:p>
          </p:txBody>
        </p:sp>
        <p:sp>
          <p:nvSpPr>
            <p:cNvPr id="59" name="Rectangle 84"/>
            <p:cNvSpPr>
              <a:spLocks noChangeArrowheads="1"/>
            </p:cNvSpPr>
            <p:nvPr/>
          </p:nvSpPr>
          <p:spPr bwMode="auto">
            <a:xfrm>
              <a:off x="6226175" y="3576299"/>
              <a:ext cx="360363" cy="86360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ln w="9525">
              <a:solidFill>
                <a:schemeClr val="tx1"/>
              </a:solidFill>
              <a:miter lim="800000"/>
              <a:headEnd/>
              <a:tailEnd/>
            </a:ln>
            <a:extLst/>
          </p:spPr>
          <p:txBody>
            <a:bodyPr wrap="none" anchor="ctr"/>
            <a:lstStyle/>
            <a:p>
              <a:pPr algn="ctr"/>
              <a:endParaRPr lang="en-GB" dirty="0"/>
            </a:p>
          </p:txBody>
        </p:sp>
        <p:sp>
          <p:nvSpPr>
            <p:cNvPr id="62" name="Rectangle 88"/>
            <p:cNvSpPr>
              <a:spLocks noChangeArrowheads="1"/>
            </p:cNvSpPr>
            <p:nvPr/>
          </p:nvSpPr>
          <p:spPr bwMode="auto">
            <a:xfrm>
              <a:off x="2051050" y="4005263"/>
              <a:ext cx="360363" cy="287337"/>
            </a:xfrm>
            <a:prstGeom prst="rect">
              <a:avLst/>
            </a:prstGeom>
            <a:pattFill prst="wdUpDiag">
              <a:fgClr>
                <a:schemeClr val="bg1">
                  <a:lumMod val="65000"/>
                </a:schemeClr>
              </a:fgClr>
              <a:bgClr>
                <a:schemeClr val="bg1">
                  <a:lumMod val="85000"/>
                </a:schemeClr>
              </a:bgClr>
            </a:pattFill>
            <a:ln w="9525">
              <a:solidFill>
                <a:schemeClr val="tx1"/>
              </a:solidFill>
              <a:miter lim="800000"/>
              <a:headEnd/>
              <a:tailEnd/>
            </a:ln>
            <a:extLst/>
          </p:spPr>
          <p:txBody>
            <a:bodyPr wrap="none" anchor="ctr"/>
            <a:lstStyle/>
            <a:p>
              <a:pPr algn="ctr"/>
              <a:endParaRPr lang="en-GB" dirty="0"/>
            </a:p>
          </p:txBody>
        </p:sp>
        <p:sp>
          <p:nvSpPr>
            <p:cNvPr id="64" name="Rectangle 90"/>
            <p:cNvSpPr>
              <a:spLocks noChangeArrowheads="1"/>
            </p:cNvSpPr>
            <p:nvPr/>
          </p:nvSpPr>
          <p:spPr bwMode="auto">
            <a:xfrm>
              <a:off x="2411413" y="3716338"/>
              <a:ext cx="360362" cy="215900"/>
            </a:xfrm>
            <a:prstGeom prst="rect">
              <a:avLst/>
            </a:prstGeom>
            <a:pattFill prst="wdUpDiag">
              <a:fgClr>
                <a:schemeClr val="bg1">
                  <a:lumMod val="65000"/>
                </a:schemeClr>
              </a:fgClr>
              <a:bgClr>
                <a:schemeClr val="bg1">
                  <a:lumMod val="85000"/>
                </a:schemeClr>
              </a:bgClr>
            </a:pattFill>
            <a:ln w="9525">
              <a:solidFill>
                <a:schemeClr val="tx1"/>
              </a:solidFill>
              <a:miter lim="800000"/>
              <a:headEnd/>
              <a:tailEnd/>
            </a:ln>
            <a:extLst/>
          </p:spPr>
          <p:txBody>
            <a:bodyPr wrap="none" anchor="ctr"/>
            <a:lstStyle/>
            <a:p>
              <a:pPr algn="ctr"/>
              <a:endParaRPr lang="en-GB" dirty="0"/>
            </a:p>
          </p:txBody>
        </p:sp>
        <p:sp>
          <p:nvSpPr>
            <p:cNvPr id="65" name="Rectangle 92"/>
            <p:cNvSpPr>
              <a:spLocks noChangeArrowheads="1"/>
            </p:cNvSpPr>
            <p:nvPr/>
          </p:nvSpPr>
          <p:spPr bwMode="auto">
            <a:xfrm>
              <a:off x="2339975" y="4437063"/>
              <a:ext cx="360363" cy="215900"/>
            </a:xfrm>
            <a:prstGeom prst="rect">
              <a:avLst/>
            </a:prstGeom>
            <a:pattFill prst="wdUpDiag">
              <a:fgClr>
                <a:schemeClr val="bg1">
                  <a:lumMod val="65000"/>
                </a:schemeClr>
              </a:fgClr>
              <a:bgClr>
                <a:schemeClr val="bg1">
                  <a:lumMod val="85000"/>
                </a:schemeClr>
              </a:bgClr>
            </a:pattFill>
            <a:ln w="9525">
              <a:solidFill>
                <a:schemeClr val="tx1"/>
              </a:solidFill>
              <a:miter lim="800000"/>
              <a:headEnd/>
              <a:tailEnd/>
            </a:ln>
            <a:extLst/>
          </p:spPr>
          <p:txBody>
            <a:bodyPr wrap="none" anchor="ctr"/>
            <a:lstStyle/>
            <a:p>
              <a:pPr algn="ctr"/>
              <a:endParaRPr lang="en-GB" dirty="0"/>
            </a:p>
          </p:txBody>
        </p:sp>
        <p:sp>
          <p:nvSpPr>
            <p:cNvPr id="66" name="Text Box 102"/>
            <p:cNvSpPr txBox="1">
              <a:spLocks noChangeArrowheads="1"/>
            </p:cNvSpPr>
            <p:nvPr/>
          </p:nvSpPr>
          <p:spPr bwMode="auto">
            <a:xfrm>
              <a:off x="1414761" y="4748213"/>
              <a:ext cx="15841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spcBef>
                  <a:spcPct val="50000"/>
                </a:spcBef>
                <a:defRPr/>
              </a:pPr>
              <a:r>
                <a:rPr lang="fr-BE" sz="1600" dirty="0"/>
                <a:t>Stratégie</a:t>
              </a:r>
              <a:r>
                <a:rPr lang="en-GB" sz="1600" dirty="0"/>
                <a:t> X</a:t>
              </a:r>
            </a:p>
          </p:txBody>
        </p:sp>
        <p:sp>
          <p:nvSpPr>
            <p:cNvPr id="71" name="Rectangle 75"/>
            <p:cNvSpPr>
              <a:spLocks noChangeArrowheads="1"/>
            </p:cNvSpPr>
            <p:nvPr/>
          </p:nvSpPr>
          <p:spPr bwMode="auto">
            <a:xfrm>
              <a:off x="4643438" y="1989138"/>
              <a:ext cx="360362" cy="86360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ln w="9525">
              <a:solidFill>
                <a:schemeClr val="tx1"/>
              </a:solidFill>
              <a:miter lim="800000"/>
              <a:headEnd/>
              <a:tailEnd/>
            </a:ln>
            <a:extLst/>
          </p:spPr>
          <p:txBody>
            <a:bodyPr wrap="none" anchor="ctr"/>
            <a:lstStyle/>
            <a:p>
              <a:pPr algn="ctr"/>
              <a:endParaRPr lang="en-GB" dirty="0"/>
            </a:p>
          </p:txBody>
        </p:sp>
        <p:sp>
          <p:nvSpPr>
            <p:cNvPr id="72" name="Rectangle 79"/>
            <p:cNvSpPr>
              <a:spLocks noChangeArrowheads="1"/>
            </p:cNvSpPr>
            <p:nvPr/>
          </p:nvSpPr>
          <p:spPr bwMode="auto">
            <a:xfrm>
              <a:off x="2484438" y="4076700"/>
              <a:ext cx="360362" cy="215900"/>
            </a:xfrm>
            <a:prstGeom prst="rect">
              <a:avLst/>
            </a:prstGeom>
            <a:pattFill prst="wdUpDiag">
              <a:fgClr>
                <a:schemeClr val="bg1">
                  <a:lumMod val="65000"/>
                </a:schemeClr>
              </a:fgClr>
              <a:bgClr>
                <a:schemeClr val="bg1">
                  <a:lumMod val="85000"/>
                </a:schemeClr>
              </a:bgClr>
            </a:pattFill>
            <a:ln w="9525">
              <a:solidFill>
                <a:schemeClr val="tx1"/>
              </a:solidFill>
              <a:miter lim="800000"/>
              <a:headEnd/>
              <a:tailEnd/>
            </a:ln>
          </p:spPr>
          <p:txBody>
            <a:bodyPr wrap="none" anchor="ctr"/>
            <a:lstStyle/>
            <a:p>
              <a:pPr algn="ctr"/>
              <a:endParaRPr lang="en-US" dirty="0"/>
            </a:p>
          </p:txBody>
        </p:sp>
        <p:sp>
          <p:nvSpPr>
            <p:cNvPr id="73" name="TextBox 9"/>
            <p:cNvSpPr txBox="1">
              <a:spLocks noChangeArrowheads="1"/>
            </p:cNvSpPr>
            <p:nvPr/>
          </p:nvSpPr>
          <p:spPr bwMode="auto">
            <a:xfrm>
              <a:off x="6875463" y="3648307"/>
              <a:ext cx="2095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r>
                <a:rPr lang="en-GB" sz="1600" dirty="0"/>
                <a:t>+ resources additionnelles (FSE, IEJ)</a:t>
              </a:r>
            </a:p>
          </p:txBody>
        </p:sp>
        <p:sp>
          <p:nvSpPr>
            <p:cNvPr id="74" name="Rectangle 75"/>
            <p:cNvSpPr>
              <a:spLocks noChangeArrowheads="1"/>
            </p:cNvSpPr>
            <p:nvPr/>
          </p:nvSpPr>
          <p:spPr bwMode="auto">
            <a:xfrm>
              <a:off x="5148263" y="1989138"/>
              <a:ext cx="360362" cy="8636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w="9525">
              <a:solidFill>
                <a:schemeClr val="tx1"/>
              </a:solidFill>
              <a:miter lim="800000"/>
              <a:headEnd/>
              <a:tailEnd/>
            </a:ln>
            <a:effectLst/>
            <a:extLst/>
          </p:spPr>
          <p:txBody>
            <a:bodyPr vert="vert270" wrap="none" anchor="ctr"/>
            <a:lstStyle/>
            <a:p>
              <a:pPr algn="ctr"/>
              <a:endParaRPr lang="en-GB" dirty="0">
                <a:latin typeface="Verdana" charset="0"/>
                <a:ea typeface="ＭＳ Ｐゴシック" charset="0"/>
              </a:endParaRPr>
            </a:p>
          </p:txBody>
        </p:sp>
        <p:sp>
          <p:nvSpPr>
            <p:cNvPr id="75" name="Rectangle 10"/>
            <p:cNvSpPr>
              <a:spLocks noChangeArrowheads="1"/>
            </p:cNvSpPr>
            <p:nvPr/>
          </p:nvSpPr>
          <p:spPr bwMode="auto">
            <a:xfrm>
              <a:off x="1196185" y="1998831"/>
              <a:ext cx="360363" cy="86360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w="9525">
              <a:noFill/>
              <a:miter lim="800000"/>
              <a:headEnd/>
              <a:tailEnd/>
            </a:ln>
            <a:effectLst/>
            <a:extLst/>
          </p:spPr>
          <p:txBody>
            <a:bodyPr vert="horz" wrap="none" anchor="ctr"/>
            <a:lstStyle/>
            <a:p>
              <a:pPr algn="ctr"/>
              <a:endParaRPr lang="en-GB" dirty="0">
                <a:latin typeface="Verdana" charset="0"/>
                <a:ea typeface="ＭＳ Ｐゴシック" charset="0"/>
              </a:endParaRPr>
            </a:p>
          </p:txBody>
        </p:sp>
        <p:sp>
          <p:nvSpPr>
            <p:cNvPr id="76" name="Rectangle 10"/>
            <p:cNvSpPr>
              <a:spLocks noChangeArrowheads="1"/>
            </p:cNvSpPr>
            <p:nvPr/>
          </p:nvSpPr>
          <p:spPr bwMode="auto">
            <a:xfrm>
              <a:off x="684213" y="1989138"/>
              <a:ext cx="360362" cy="86360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w="9525">
              <a:noFill/>
              <a:miter lim="800000"/>
              <a:headEnd/>
              <a:tailEnd/>
            </a:ln>
            <a:effectLst/>
            <a:extLst/>
          </p:spPr>
          <p:txBody>
            <a:bodyPr vert="horz" wrap="none" anchor="ctr"/>
            <a:lstStyle/>
            <a:p>
              <a:pPr algn="ctr"/>
              <a:endParaRPr lang="en-GB" dirty="0">
                <a:latin typeface="Verdana" charset="0"/>
                <a:ea typeface="ＭＳ Ｐゴシック" charset="0"/>
              </a:endParaRPr>
            </a:p>
          </p:txBody>
        </p:sp>
        <p:sp>
          <p:nvSpPr>
            <p:cNvPr id="78" name="Rectangle 10"/>
            <p:cNvSpPr>
              <a:spLocks noChangeArrowheads="1"/>
            </p:cNvSpPr>
            <p:nvPr/>
          </p:nvSpPr>
          <p:spPr bwMode="auto">
            <a:xfrm>
              <a:off x="1690688" y="3573463"/>
              <a:ext cx="360362" cy="360362"/>
            </a:xfrm>
            <a:prstGeom prst="rect">
              <a:avLst/>
            </a:prstGeom>
            <a:solidFill>
              <a:srgbClr val="C00000"/>
            </a:solidFill>
            <a:ln w="9525">
              <a:solidFill>
                <a:schemeClr val="tx1"/>
              </a:solidFill>
              <a:miter lim="800000"/>
              <a:headEnd/>
              <a:tailEnd/>
            </a:ln>
            <a:effectLst/>
            <a:extLst/>
          </p:spPr>
          <p:txBody>
            <a:bodyPr vert="vert270" wrap="none" anchor="ctr"/>
            <a:lstStyle/>
            <a:p>
              <a:pPr algn="ctr"/>
              <a:endParaRPr lang="en-US" dirty="0">
                <a:latin typeface="Verdana" charset="0"/>
                <a:ea typeface="ＭＳ Ｐゴシック" charset="0"/>
              </a:endParaRPr>
            </a:p>
          </p:txBody>
        </p:sp>
        <p:sp>
          <p:nvSpPr>
            <p:cNvPr id="81" name="Line 106"/>
            <p:cNvSpPr>
              <a:spLocks noChangeShapeType="1"/>
            </p:cNvSpPr>
            <p:nvPr/>
          </p:nvSpPr>
          <p:spPr bwMode="auto">
            <a:xfrm>
              <a:off x="910878" y="2862431"/>
              <a:ext cx="935930" cy="697075"/>
            </a:xfrm>
            <a:prstGeom prst="line">
              <a:avLst/>
            </a:prstGeom>
            <a:solidFill>
              <a:schemeClr val="accent2">
                <a:lumMod val="60000"/>
                <a:lumOff val="40000"/>
              </a:schemeClr>
            </a:solidFill>
            <a:ln w="9525">
              <a:solidFill>
                <a:schemeClr val="tx1"/>
              </a:solidFill>
              <a:miter lim="800000"/>
              <a:headEnd/>
              <a:tailEnd type="triangle"/>
            </a:ln>
            <a:effectLst/>
            <a:extLst/>
          </p:spPr>
          <p:txBody>
            <a:bodyPr vert="vert270" wrap="none" anchor="ctr"/>
            <a:lstStyle/>
            <a:p>
              <a:pPr algn="ctr"/>
              <a:endParaRPr lang="en-GB" dirty="0">
                <a:latin typeface="Verdana" charset="0"/>
                <a:ea typeface="ＭＳ Ｐゴシック" charset="0"/>
              </a:endParaRPr>
            </a:p>
          </p:txBody>
        </p:sp>
        <p:sp>
          <p:nvSpPr>
            <p:cNvPr id="85" name="TextBox 9"/>
            <p:cNvSpPr txBox="1">
              <a:spLocks noChangeArrowheads="1"/>
            </p:cNvSpPr>
            <p:nvPr/>
          </p:nvSpPr>
          <p:spPr bwMode="auto">
            <a:xfrm>
              <a:off x="6442074" y="1645801"/>
              <a:ext cx="25275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r>
                <a:rPr lang="en-GB" sz="1600" dirty="0"/>
                <a:t>OUTILS: </a:t>
              </a:r>
              <a:r>
                <a:rPr lang="en-GB" sz="1600" b="1" dirty="0"/>
                <a:t>ITI, CLLD</a:t>
              </a:r>
            </a:p>
          </p:txBody>
        </p:sp>
        <p:sp>
          <p:nvSpPr>
            <p:cNvPr id="42" name="Line 106"/>
            <p:cNvSpPr>
              <a:spLocks noChangeShapeType="1"/>
            </p:cNvSpPr>
            <p:nvPr/>
          </p:nvSpPr>
          <p:spPr bwMode="auto">
            <a:xfrm>
              <a:off x="1355725" y="2851099"/>
              <a:ext cx="574874" cy="708407"/>
            </a:xfrm>
            <a:prstGeom prst="line">
              <a:avLst/>
            </a:prstGeom>
            <a:solidFill>
              <a:schemeClr val="accent2">
                <a:lumMod val="60000"/>
                <a:lumOff val="40000"/>
              </a:schemeClr>
            </a:solidFill>
            <a:ln w="9525">
              <a:solidFill>
                <a:schemeClr val="tx1"/>
              </a:solidFill>
              <a:miter lim="800000"/>
              <a:headEnd/>
              <a:tailEnd type="triangle"/>
            </a:ln>
            <a:effectLst/>
            <a:extLst/>
          </p:spPr>
          <p:txBody>
            <a:bodyPr vert="vert270" wrap="none" anchor="ctr"/>
            <a:lstStyle/>
            <a:p>
              <a:pPr algn="ctr"/>
              <a:endParaRPr lang="en-GB" dirty="0">
                <a:latin typeface="Verdana" charset="0"/>
                <a:ea typeface="ＭＳ Ｐゴシック" charset="0"/>
              </a:endParaRPr>
            </a:p>
          </p:txBody>
        </p:sp>
      </p:grpSp>
      <p:sp>
        <p:nvSpPr>
          <p:cNvPr id="86" name="Rectangle 10"/>
          <p:cNvSpPr>
            <a:spLocks noChangeArrowheads="1"/>
          </p:cNvSpPr>
          <p:nvPr/>
        </p:nvSpPr>
        <p:spPr bwMode="auto">
          <a:xfrm>
            <a:off x="681042" y="2845526"/>
            <a:ext cx="360362" cy="863600"/>
          </a:xfrm>
          <a:prstGeom prst="rect">
            <a:avLst/>
          </a:prstGeom>
          <a:noFill/>
          <a:ln w="9525">
            <a:solidFill>
              <a:schemeClr val="tx1"/>
            </a:solid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OP1</a:t>
            </a:r>
          </a:p>
        </p:txBody>
      </p:sp>
      <p:sp>
        <p:nvSpPr>
          <p:cNvPr id="87" name="Rectangle 10"/>
          <p:cNvSpPr>
            <a:spLocks noChangeArrowheads="1"/>
          </p:cNvSpPr>
          <p:nvPr/>
        </p:nvSpPr>
        <p:spPr bwMode="auto">
          <a:xfrm>
            <a:off x="1187302" y="2859644"/>
            <a:ext cx="360362" cy="863600"/>
          </a:xfrm>
          <a:prstGeom prst="rect">
            <a:avLst/>
          </a:prstGeom>
          <a:noFill/>
          <a:ln w="9525">
            <a:solidFill>
              <a:schemeClr val="tx1"/>
            </a:solid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OP1</a:t>
            </a:r>
          </a:p>
        </p:txBody>
      </p:sp>
      <p:sp>
        <p:nvSpPr>
          <p:cNvPr id="88" name="Rectangle 10"/>
          <p:cNvSpPr>
            <a:spLocks noChangeArrowheads="1"/>
          </p:cNvSpPr>
          <p:nvPr/>
        </p:nvSpPr>
        <p:spPr bwMode="auto">
          <a:xfrm>
            <a:off x="1681163" y="2845526"/>
            <a:ext cx="360362" cy="863600"/>
          </a:xfrm>
          <a:prstGeom prst="rect">
            <a:avLst/>
          </a:prstGeom>
          <a:noFill/>
          <a:ln w="9525">
            <a:solidFill>
              <a:schemeClr val="tx1"/>
            </a:solid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OP2</a:t>
            </a:r>
          </a:p>
        </p:txBody>
      </p:sp>
      <p:sp>
        <p:nvSpPr>
          <p:cNvPr id="89" name="Rectangle 10"/>
          <p:cNvSpPr>
            <a:spLocks noChangeArrowheads="1"/>
          </p:cNvSpPr>
          <p:nvPr/>
        </p:nvSpPr>
        <p:spPr bwMode="auto">
          <a:xfrm>
            <a:off x="2192342" y="2840419"/>
            <a:ext cx="360362" cy="863600"/>
          </a:xfrm>
          <a:prstGeom prst="rect">
            <a:avLst/>
          </a:prstGeom>
          <a:noFill/>
          <a:ln w="9525">
            <a:no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OP2</a:t>
            </a:r>
          </a:p>
        </p:txBody>
      </p:sp>
      <p:sp>
        <p:nvSpPr>
          <p:cNvPr id="90" name="Rectangle 10"/>
          <p:cNvSpPr>
            <a:spLocks noChangeArrowheads="1"/>
          </p:cNvSpPr>
          <p:nvPr/>
        </p:nvSpPr>
        <p:spPr bwMode="auto">
          <a:xfrm>
            <a:off x="4121697" y="2818851"/>
            <a:ext cx="360362" cy="863600"/>
          </a:xfrm>
          <a:prstGeom prst="rect">
            <a:avLst/>
          </a:prstGeom>
          <a:noFill/>
          <a:ln w="9525">
            <a:no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OP4</a:t>
            </a:r>
          </a:p>
        </p:txBody>
      </p:sp>
      <p:sp>
        <p:nvSpPr>
          <p:cNvPr id="91" name="Rectangle 10"/>
          <p:cNvSpPr>
            <a:spLocks noChangeArrowheads="1"/>
          </p:cNvSpPr>
          <p:nvPr/>
        </p:nvSpPr>
        <p:spPr bwMode="auto">
          <a:xfrm>
            <a:off x="5141365" y="2859644"/>
            <a:ext cx="360362" cy="863600"/>
          </a:xfrm>
          <a:prstGeom prst="rect">
            <a:avLst/>
          </a:prstGeom>
          <a:noFill/>
          <a:ln w="9525">
            <a:no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OP3</a:t>
            </a:r>
          </a:p>
        </p:txBody>
      </p:sp>
      <p:sp>
        <p:nvSpPr>
          <p:cNvPr id="92" name="Rectangle 10"/>
          <p:cNvSpPr>
            <a:spLocks noChangeArrowheads="1"/>
          </p:cNvSpPr>
          <p:nvPr/>
        </p:nvSpPr>
        <p:spPr bwMode="auto">
          <a:xfrm>
            <a:off x="4631531" y="2840419"/>
            <a:ext cx="360362" cy="863600"/>
          </a:xfrm>
          <a:prstGeom prst="rect">
            <a:avLst/>
          </a:prstGeom>
          <a:noFill/>
          <a:ln w="9525">
            <a:no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OP4</a:t>
            </a:r>
          </a:p>
        </p:txBody>
      </p:sp>
      <p:sp>
        <p:nvSpPr>
          <p:cNvPr id="94" name="Rectangle 88"/>
          <p:cNvSpPr>
            <a:spLocks noChangeArrowheads="1"/>
          </p:cNvSpPr>
          <p:nvPr/>
        </p:nvSpPr>
        <p:spPr bwMode="auto">
          <a:xfrm>
            <a:off x="681041" y="3486712"/>
            <a:ext cx="360363" cy="230018"/>
          </a:xfrm>
          <a:prstGeom prst="rect">
            <a:avLst/>
          </a:prstGeom>
          <a:solidFill>
            <a:srgbClr val="C00000"/>
          </a:solidFill>
          <a:ln w="9525">
            <a:solidFill>
              <a:schemeClr val="tx1"/>
            </a:solidFill>
            <a:miter lim="800000"/>
            <a:headEnd/>
            <a:tailEnd/>
          </a:ln>
          <a:effectLst/>
          <a:extLst/>
        </p:spPr>
        <p:txBody>
          <a:bodyPr vert="vert270" wrap="none" anchor="ctr"/>
          <a:lstStyle/>
          <a:p>
            <a:pPr algn="ctr"/>
            <a:endParaRPr lang="en-GB" dirty="0">
              <a:latin typeface="Verdana" charset="0"/>
              <a:ea typeface="ＭＳ Ｐゴシック" charset="0"/>
            </a:endParaRPr>
          </a:p>
        </p:txBody>
      </p:sp>
      <p:sp>
        <p:nvSpPr>
          <p:cNvPr id="41" name="Rectangle 88"/>
          <p:cNvSpPr>
            <a:spLocks noChangeArrowheads="1"/>
          </p:cNvSpPr>
          <p:nvPr/>
        </p:nvSpPr>
        <p:spPr bwMode="auto">
          <a:xfrm>
            <a:off x="1185072" y="3591313"/>
            <a:ext cx="360363" cy="120599"/>
          </a:xfrm>
          <a:prstGeom prst="rect">
            <a:avLst/>
          </a:prstGeom>
          <a:solidFill>
            <a:srgbClr val="C00000"/>
          </a:solidFill>
          <a:ln w="9525">
            <a:solidFill>
              <a:schemeClr val="tx1"/>
            </a:solidFill>
            <a:miter lim="800000"/>
            <a:headEnd/>
            <a:tailEnd/>
          </a:ln>
          <a:effectLst/>
          <a:extLst/>
        </p:spPr>
        <p:txBody>
          <a:bodyPr vert="vert270" wrap="none" anchor="ctr"/>
          <a:lstStyle/>
          <a:p>
            <a:pPr algn="ctr"/>
            <a:endParaRPr lang="en-GB" dirty="0">
              <a:latin typeface="Verdana" charset="0"/>
              <a:ea typeface="ＭＳ Ｐゴシック" charset="0"/>
            </a:endParaRPr>
          </a:p>
        </p:txBody>
      </p:sp>
      <p:sp>
        <p:nvSpPr>
          <p:cNvPr id="43" name="Rectangle 10"/>
          <p:cNvSpPr>
            <a:spLocks noChangeArrowheads="1"/>
          </p:cNvSpPr>
          <p:nvPr/>
        </p:nvSpPr>
        <p:spPr bwMode="auto">
          <a:xfrm>
            <a:off x="5352256" y="4448943"/>
            <a:ext cx="360362" cy="863600"/>
          </a:xfrm>
          <a:prstGeom prst="rect">
            <a:avLst/>
          </a:prstGeom>
          <a:noFill/>
          <a:ln w="9525">
            <a:no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OP4</a:t>
            </a:r>
          </a:p>
        </p:txBody>
      </p:sp>
      <p:sp>
        <p:nvSpPr>
          <p:cNvPr id="44" name="Rectangle 10"/>
          <p:cNvSpPr>
            <a:spLocks noChangeArrowheads="1"/>
          </p:cNvSpPr>
          <p:nvPr/>
        </p:nvSpPr>
        <p:spPr bwMode="auto">
          <a:xfrm>
            <a:off x="5798526" y="4438646"/>
            <a:ext cx="360362" cy="863600"/>
          </a:xfrm>
          <a:prstGeom prst="rect">
            <a:avLst/>
          </a:prstGeom>
          <a:noFill/>
          <a:ln w="9525">
            <a:no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OP4</a:t>
            </a:r>
          </a:p>
        </p:txBody>
      </p:sp>
      <p:sp>
        <p:nvSpPr>
          <p:cNvPr id="45" name="Rectangle 10"/>
          <p:cNvSpPr>
            <a:spLocks noChangeArrowheads="1"/>
          </p:cNvSpPr>
          <p:nvPr/>
        </p:nvSpPr>
        <p:spPr bwMode="auto">
          <a:xfrm>
            <a:off x="6228184" y="4428349"/>
            <a:ext cx="360362" cy="863600"/>
          </a:xfrm>
          <a:prstGeom prst="rect">
            <a:avLst/>
          </a:prstGeom>
          <a:noFill/>
          <a:ln w="9525">
            <a:no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OP4</a:t>
            </a:r>
          </a:p>
        </p:txBody>
      </p:sp>
      <p:sp>
        <p:nvSpPr>
          <p:cNvPr id="63" name="Rectangle 10"/>
          <p:cNvSpPr>
            <a:spLocks noChangeArrowheads="1"/>
          </p:cNvSpPr>
          <p:nvPr/>
        </p:nvSpPr>
        <p:spPr bwMode="auto">
          <a:xfrm>
            <a:off x="5569570" y="5877272"/>
            <a:ext cx="360362" cy="863600"/>
          </a:xfrm>
          <a:prstGeom prst="rect">
            <a:avLst/>
          </a:prstGeom>
          <a:noFill/>
          <a:ln w="9525">
            <a:noFill/>
            <a:miter lim="800000"/>
            <a:headEnd/>
            <a:tailEnd/>
          </a:ln>
          <a:effectLst/>
          <a:extLst/>
        </p:spPr>
        <p:txBody>
          <a:bodyPr vert="vert270" wrap="none" anchor="ctr"/>
          <a:lstStyle/>
          <a:p>
            <a:pPr algn="ctr">
              <a:defRPr/>
            </a:pPr>
            <a:endParaRPr lang="en-GB" sz="1600" dirty="0">
              <a:solidFill>
                <a:schemeClr val="tx1"/>
              </a:solidFill>
              <a:latin typeface="Verdana" charset="0"/>
              <a:ea typeface="ＭＳ Ｐゴシック" charset="0"/>
            </a:endParaRPr>
          </a:p>
        </p:txBody>
      </p:sp>
      <p:sp>
        <p:nvSpPr>
          <p:cNvPr id="67" name="Rectangle 10"/>
          <p:cNvSpPr>
            <a:spLocks noChangeArrowheads="1"/>
          </p:cNvSpPr>
          <p:nvPr/>
        </p:nvSpPr>
        <p:spPr bwMode="auto">
          <a:xfrm>
            <a:off x="5996955" y="5889103"/>
            <a:ext cx="360362" cy="863600"/>
          </a:xfrm>
          <a:prstGeom prst="rect">
            <a:avLst/>
          </a:prstGeom>
          <a:noFill/>
          <a:ln w="9525">
            <a:noFill/>
            <a:miter lim="800000"/>
            <a:headEnd/>
            <a:tailEnd/>
          </a:ln>
          <a:effectLst/>
          <a:extLst/>
        </p:spPr>
        <p:txBody>
          <a:bodyPr vert="vert270" wrap="none" anchor="ctr"/>
          <a:lstStyle/>
          <a:p>
            <a:pPr algn="ctr">
              <a:defRPr/>
            </a:pPr>
            <a:endParaRPr lang="en-GB" sz="1600" dirty="0">
              <a:solidFill>
                <a:schemeClr val="tx1"/>
              </a:solidFill>
              <a:latin typeface="Verdana" charset="0"/>
              <a:ea typeface="ＭＳ Ｐゴシック" charset="0"/>
            </a:endParaRPr>
          </a:p>
        </p:txBody>
      </p:sp>
    </p:spTree>
    <p:extLst>
      <p:ext uri="{BB962C8B-B14F-4D97-AF65-F5344CB8AC3E}">
        <p14:creationId xmlns:p14="http://schemas.microsoft.com/office/powerpoint/2010/main" val="702502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2404057" y="4575147"/>
            <a:ext cx="362466" cy="209165"/>
            <a:chOff x="3249657" y="3193546"/>
            <a:chExt cx="362466" cy="209165"/>
          </a:xfrm>
        </p:grpSpPr>
        <p:sp>
          <p:nvSpPr>
            <p:cNvPr id="88" name="Rectangle 89"/>
            <p:cNvSpPr>
              <a:spLocks noChangeArrowheads="1"/>
            </p:cNvSpPr>
            <p:nvPr/>
          </p:nvSpPr>
          <p:spPr bwMode="auto">
            <a:xfrm flipV="1">
              <a:off x="3250173" y="3193546"/>
              <a:ext cx="361950" cy="45719"/>
            </a:xfrm>
            <a:prstGeom prst="rect">
              <a:avLst/>
            </a:prstGeom>
            <a:solidFill>
              <a:srgbClr val="C00000"/>
            </a:solidFill>
            <a:ln w="9525">
              <a:noFill/>
              <a:miter lim="800000"/>
              <a:headEnd/>
              <a:tailEnd/>
            </a:ln>
            <a:effectLst/>
            <a:extLst/>
          </p:spPr>
          <p:txBody>
            <a:bodyPr vert="horz" wrap="none" anchor="ctr"/>
            <a:lstStyle/>
            <a:p>
              <a:pPr algn="ctr"/>
              <a:endParaRPr lang="en-GB" dirty="0">
                <a:latin typeface="Verdana" charset="0"/>
                <a:ea typeface="ＭＳ Ｐゴシック" charset="0"/>
              </a:endParaRPr>
            </a:p>
          </p:txBody>
        </p:sp>
        <p:sp>
          <p:nvSpPr>
            <p:cNvPr id="89" name="Rectangle 10"/>
            <p:cNvSpPr>
              <a:spLocks noChangeArrowheads="1"/>
            </p:cNvSpPr>
            <p:nvPr/>
          </p:nvSpPr>
          <p:spPr bwMode="auto">
            <a:xfrm flipV="1">
              <a:off x="3249659" y="3239265"/>
              <a:ext cx="360363" cy="45719"/>
            </a:xfrm>
            <a:prstGeom prst="rect">
              <a:avLst/>
            </a:prstGeom>
            <a:solidFill>
              <a:srgbClr val="92D050"/>
            </a:solidFill>
            <a:ln w="9525">
              <a:noFill/>
              <a:miter lim="800000"/>
              <a:headEnd/>
              <a:tailEnd/>
            </a:ln>
            <a:effectLst/>
            <a:extLst/>
          </p:spPr>
          <p:txBody>
            <a:bodyPr wrap="none" anchor="ctr"/>
            <a:lstStyle/>
            <a:p>
              <a:pPr algn="ctr"/>
              <a:endParaRPr lang="en-US" dirty="0">
                <a:latin typeface="Verdana" charset="0"/>
                <a:ea typeface="ＭＳ Ｐゴシック" charset="0"/>
              </a:endParaRPr>
            </a:p>
          </p:txBody>
        </p:sp>
        <p:sp>
          <p:nvSpPr>
            <p:cNvPr id="94" name="Rectangle 88"/>
            <p:cNvSpPr>
              <a:spLocks noChangeArrowheads="1"/>
            </p:cNvSpPr>
            <p:nvPr/>
          </p:nvSpPr>
          <p:spPr bwMode="auto">
            <a:xfrm flipV="1">
              <a:off x="3249658" y="3311273"/>
              <a:ext cx="360363" cy="45719"/>
            </a:xfrm>
            <a:prstGeom prst="rect">
              <a:avLst/>
            </a:prstGeom>
            <a:solidFill>
              <a:srgbClr val="FFCC66"/>
            </a:solidFill>
            <a:ln w="9525">
              <a:noFill/>
              <a:miter lim="800000"/>
              <a:headEnd/>
              <a:tailEnd/>
            </a:ln>
            <a:effectLst/>
            <a:extLst/>
          </p:spPr>
          <p:txBody>
            <a:bodyPr wrap="none" anchor="ctr"/>
            <a:lstStyle/>
            <a:p>
              <a:pPr algn="ctr"/>
              <a:endParaRPr lang="en-GB" dirty="0">
                <a:latin typeface="Verdana" charset="0"/>
                <a:ea typeface="ＭＳ Ｐゴシック" charset="0"/>
              </a:endParaRPr>
            </a:p>
          </p:txBody>
        </p:sp>
        <p:sp>
          <p:nvSpPr>
            <p:cNvPr id="95" name="Rectangle 10"/>
            <p:cNvSpPr>
              <a:spLocks noChangeArrowheads="1"/>
            </p:cNvSpPr>
            <p:nvPr/>
          </p:nvSpPr>
          <p:spPr bwMode="auto">
            <a:xfrm flipV="1">
              <a:off x="3249658" y="3284984"/>
              <a:ext cx="360363" cy="45719"/>
            </a:xfrm>
            <a:prstGeom prst="rect">
              <a:avLst/>
            </a:prstGeom>
            <a:solidFill>
              <a:schemeClr val="accent2">
                <a:lumMod val="60000"/>
                <a:lumOff val="40000"/>
              </a:schemeClr>
            </a:solidFill>
            <a:ln w="9525">
              <a:noFill/>
              <a:miter lim="800000"/>
              <a:headEnd/>
              <a:tailEnd/>
            </a:ln>
            <a:effectLst/>
            <a:extLst/>
          </p:spPr>
          <p:txBody>
            <a:bodyPr vert="vert270" wrap="none" anchor="ctr"/>
            <a:lstStyle/>
            <a:p>
              <a:pPr algn="ctr"/>
              <a:endParaRPr lang="en-US" dirty="0">
                <a:latin typeface="Verdana" charset="0"/>
                <a:ea typeface="ＭＳ Ｐゴシック" charset="0"/>
              </a:endParaRPr>
            </a:p>
          </p:txBody>
        </p:sp>
        <p:sp>
          <p:nvSpPr>
            <p:cNvPr id="96" name="Rectangle 88"/>
            <p:cNvSpPr>
              <a:spLocks noChangeArrowheads="1"/>
            </p:cNvSpPr>
            <p:nvPr/>
          </p:nvSpPr>
          <p:spPr bwMode="auto">
            <a:xfrm flipV="1">
              <a:off x="3249657" y="3356992"/>
              <a:ext cx="360363" cy="45719"/>
            </a:xfrm>
            <a:prstGeom prst="rect">
              <a:avLst/>
            </a:prstGeom>
            <a:solidFill>
              <a:schemeClr val="accent1">
                <a:lumMod val="90000"/>
              </a:schemeClr>
            </a:solidFill>
            <a:ln w="9525">
              <a:noFill/>
              <a:miter lim="800000"/>
              <a:headEnd/>
              <a:tailEnd/>
            </a:ln>
            <a:effectLst/>
            <a:extLst/>
          </p:spPr>
          <p:txBody>
            <a:bodyPr wrap="none" anchor="ctr"/>
            <a:lstStyle/>
            <a:p>
              <a:pPr algn="ctr"/>
              <a:endParaRPr lang="en-GB" dirty="0">
                <a:latin typeface="Verdana" charset="0"/>
                <a:ea typeface="ＭＳ Ｐゴシック" charset="0"/>
              </a:endParaRPr>
            </a:p>
          </p:txBody>
        </p:sp>
      </p:grpSp>
      <p:sp>
        <p:nvSpPr>
          <p:cNvPr id="8194" name="Title 1"/>
          <p:cNvSpPr>
            <a:spLocks noGrp="1"/>
          </p:cNvSpPr>
          <p:nvPr>
            <p:ph type="title"/>
          </p:nvPr>
        </p:nvSpPr>
        <p:spPr>
          <a:xfrm>
            <a:off x="534666" y="1312716"/>
            <a:ext cx="8425184" cy="936625"/>
          </a:xfrm>
        </p:spPr>
        <p:txBody>
          <a:bodyPr/>
          <a:lstStyle/>
          <a:p>
            <a:pPr marL="0" algn="ctr"/>
            <a:r>
              <a:rPr lang="en-GB" sz="2800" dirty="0">
                <a:solidFill>
                  <a:srgbClr val="E65000"/>
                </a:solidFill>
              </a:rPr>
              <a:t>Scenario 2</a:t>
            </a:r>
            <a:endParaRPr lang="en-GB" altLang="en-US" i="1" dirty="0">
              <a:solidFill>
                <a:srgbClr val="E65000"/>
              </a:solidFill>
            </a:endParaRPr>
          </a:p>
        </p:txBody>
      </p:sp>
      <p:grpSp>
        <p:nvGrpSpPr>
          <p:cNvPr id="4" name="Group 3"/>
          <p:cNvGrpSpPr/>
          <p:nvPr/>
        </p:nvGrpSpPr>
        <p:grpSpPr>
          <a:xfrm>
            <a:off x="457200" y="2345126"/>
            <a:ext cx="8502650" cy="3602454"/>
            <a:chOff x="468313" y="1484313"/>
            <a:chExt cx="8502650" cy="3602454"/>
          </a:xfrm>
        </p:grpSpPr>
        <p:sp>
          <p:nvSpPr>
            <p:cNvPr id="43" name="Rectangle 101"/>
            <p:cNvSpPr>
              <a:spLocks noChangeArrowheads="1"/>
            </p:cNvSpPr>
            <p:nvPr/>
          </p:nvSpPr>
          <p:spPr bwMode="auto">
            <a:xfrm>
              <a:off x="1042988" y="3284538"/>
              <a:ext cx="2089150" cy="1800225"/>
            </a:xfrm>
            <a:prstGeom prst="rect">
              <a:avLst/>
            </a:prstGeom>
            <a:solidFill>
              <a:schemeClr val="accent1">
                <a:alpha val="0"/>
              </a:schemeClr>
            </a:solidFill>
            <a:ln w="508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endParaRPr lang="en-GB" sz="3600" dirty="0"/>
            </a:p>
          </p:txBody>
        </p:sp>
        <p:sp>
          <p:nvSpPr>
            <p:cNvPr id="44" name="Rectangle 7"/>
            <p:cNvSpPr>
              <a:spLocks noChangeArrowheads="1"/>
            </p:cNvSpPr>
            <p:nvPr/>
          </p:nvSpPr>
          <p:spPr bwMode="auto">
            <a:xfrm>
              <a:off x="468313" y="1484313"/>
              <a:ext cx="2735262"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GB" sz="1400" b="1" dirty="0">
                  <a:solidFill>
                    <a:srgbClr val="0F5494"/>
                  </a:solidFill>
                </a:rPr>
                <a:t>Programme FEDER</a:t>
              </a:r>
            </a:p>
          </p:txBody>
        </p:sp>
        <p:sp>
          <p:nvSpPr>
            <p:cNvPr id="45" name="Rectangle 9"/>
            <p:cNvSpPr>
              <a:spLocks noChangeArrowheads="1"/>
            </p:cNvSpPr>
            <p:nvPr/>
          </p:nvSpPr>
          <p:spPr bwMode="auto">
            <a:xfrm>
              <a:off x="1690688" y="1989138"/>
              <a:ext cx="360362" cy="86201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a:solidFill>
                <a:schemeClr val="tx1"/>
              </a:solidFill>
              <a:miter lim="800000"/>
              <a:headEnd/>
              <a:tailEnd/>
            </a:ln>
            <a:effectLst/>
            <a:extLst/>
          </p:spPr>
          <p:txBody>
            <a:bodyPr wrap="none" anchor="ctr"/>
            <a:lstStyle/>
            <a:p>
              <a:pPr algn="ctr"/>
              <a:endParaRPr lang="en-GB" dirty="0">
                <a:latin typeface="Verdana" charset="0"/>
                <a:ea typeface="ＭＳ Ｐゴシック" charset="0"/>
              </a:endParaRPr>
            </a:p>
          </p:txBody>
        </p:sp>
        <p:sp>
          <p:nvSpPr>
            <p:cNvPr id="46" name="Rectangle 10"/>
            <p:cNvSpPr>
              <a:spLocks noChangeArrowheads="1"/>
            </p:cNvSpPr>
            <p:nvPr/>
          </p:nvSpPr>
          <p:spPr bwMode="auto">
            <a:xfrm>
              <a:off x="2195513" y="1989138"/>
              <a:ext cx="360362" cy="8636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a:solidFill>
                <a:schemeClr val="tx1"/>
              </a:solidFill>
              <a:miter lim="800000"/>
              <a:headEnd/>
              <a:tailEnd/>
            </a:ln>
            <a:effectLst/>
            <a:extLst/>
          </p:spPr>
          <p:txBody>
            <a:bodyPr wrap="none" anchor="ctr"/>
            <a:lstStyle/>
            <a:p>
              <a:pPr algn="ctr"/>
              <a:endParaRPr lang="en-GB" dirty="0">
                <a:latin typeface="Verdana" charset="0"/>
                <a:ea typeface="ＭＳ Ｐゴシック" charset="0"/>
              </a:endParaRPr>
            </a:p>
          </p:txBody>
        </p:sp>
        <p:sp>
          <p:nvSpPr>
            <p:cNvPr id="47" name="Rectangle 11"/>
            <p:cNvSpPr>
              <a:spLocks noChangeArrowheads="1"/>
            </p:cNvSpPr>
            <p:nvPr/>
          </p:nvSpPr>
          <p:spPr bwMode="auto">
            <a:xfrm>
              <a:off x="3635375" y="1484313"/>
              <a:ext cx="2447925" cy="4333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GB" sz="1400" dirty="0">
                  <a:solidFill>
                    <a:srgbClr val="0F5494"/>
                  </a:solidFill>
                </a:rPr>
                <a:t>Programme FEDER</a:t>
              </a:r>
            </a:p>
          </p:txBody>
        </p:sp>
        <p:sp>
          <p:nvSpPr>
            <p:cNvPr id="48" name="Rectangle 19"/>
            <p:cNvSpPr>
              <a:spLocks noChangeArrowheads="1"/>
            </p:cNvSpPr>
            <p:nvPr/>
          </p:nvSpPr>
          <p:spPr bwMode="auto">
            <a:xfrm>
              <a:off x="5364163" y="3072243"/>
              <a:ext cx="1223962"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GB" sz="1400" dirty="0">
                  <a:solidFill>
                    <a:srgbClr val="0F5494"/>
                  </a:solidFill>
                </a:rPr>
                <a:t>Prog. FSE</a:t>
              </a:r>
            </a:p>
          </p:txBody>
        </p:sp>
        <p:sp>
          <p:nvSpPr>
            <p:cNvPr id="51" name="Rectangle 73"/>
            <p:cNvSpPr>
              <a:spLocks noChangeArrowheads="1"/>
            </p:cNvSpPr>
            <p:nvPr/>
          </p:nvSpPr>
          <p:spPr bwMode="auto">
            <a:xfrm>
              <a:off x="2134841" y="3429000"/>
              <a:ext cx="360362" cy="215900"/>
            </a:xfrm>
            <a:prstGeom prst="rect">
              <a:avLst/>
            </a:prstGeom>
            <a:solidFill>
              <a:srgbClr val="92D050"/>
            </a:solidFill>
            <a:ln w="9525">
              <a:solidFill>
                <a:schemeClr val="tx1"/>
              </a:solidFill>
              <a:miter lim="800000"/>
              <a:headEnd/>
              <a:tailEnd/>
            </a:ln>
            <a:effectLst/>
            <a:extLst/>
          </p:spPr>
          <p:txBody>
            <a:bodyPr wrap="none" anchor="ctr"/>
            <a:lstStyle/>
            <a:p>
              <a:pPr algn="ctr"/>
              <a:endParaRPr lang="en-GB" dirty="0">
                <a:latin typeface="Verdana" charset="0"/>
                <a:ea typeface="ＭＳ Ｐゴシック" charset="0"/>
              </a:endParaRPr>
            </a:p>
          </p:txBody>
        </p:sp>
        <p:sp>
          <p:nvSpPr>
            <p:cNvPr id="52" name="Rectangle 75"/>
            <p:cNvSpPr>
              <a:spLocks noChangeArrowheads="1"/>
            </p:cNvSpPr>
            <p:nvPr/>
          </p:nvSpPr>
          <p:spPr bwMode="auto">
            <a:xfrm>
              <a:off x="4140200" y="1989138"/>
              <a:ext cx="360363" cy="86360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18900000" scaled="1"/>
              <a:tileRect/>
            </a:gradFill>
            <a:ln w="9525">
              <a:solidFill>
                <a:schemeClr val="tx1"/>
              </a:solidFill>
              <a:miter lim="800000"/>
              <a:headEnd/>
              <a:tailEnd/>
            </a:ln>
            <a:effectLst/>
            <a:extLst/>
          </p:spPr>
          <p:txBody>
            <a:bodyPr wrap="none" anchor="ctr"/>
            <a:lstStyle/>
            <a:p>
              <a:pPr algn="ctr"/>
              <a:endParaRPr lang="en-GB" dirty="0">
                <a:latin typeface="Verdana" charset="0"/>
                <a:ea typeface="ＭＳ Ｐゴシック" charset="0"/>
              </a:endParaRPr>
            </a:p>
          </p:txBody>
        </p:sp>
        <p:sp>
          <p:nvSpPr>
            <p:cNvPr id="53" name="Rectangle 81"/>
            <p:cNvSpPr>
              <a:spLocks noChangeArrowheads="1"/>
            </p:cNvSpPr>
            <p:nvPr/>
          </p:nvSpPr>
          <p:spPr bwMode="auto">
            <a:xfrm>
              <a:off x="5362575" y="3576299"/>
              <a:ext cx="361950" cy="86360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18900000" scaled="1"/>
              <a:tileRect/>
            </a:gradFill>
            <a:ln w="9525">
              <a:solidFill>
                <a:schemeClr val="tx1"/>
              </a:solidFill>
              <a:miter lim="800000"/>
              <a:headEnd/>
              <a:tailEnd/>
            </a:ln>
            <a:effectLst/>
            <a:extLst/>
          </p:spPr>
          <p:txBody>
            <a:bodyPr wrap="none" anchor="ctr"/>
            <a:lstStyle/>
            <a:p>
              <a:pPr algn="ctr"/>
              <a:endParaRPr lang="en-GB" dirty="0">
                <a:latin typeface="Verdana" charset="0"/>
                <a:ea typeface="ＭＳ Ｐゴシック" charset="0"/>
              </a:endParaRPr>
            </a:p>
          </p:txBody>
        </p:sp>
        <p:sp>
          <p:nvSpPr>
            <p:cNvPr id="54" name="Rectangle 82"/>
            <p:cNvSpPr>
              <a:spLocks noChangeArrowheads="1"/>
            </p:cNvSpPr>
            <p:nvPr/>
          </p:nvSpPr>
          <p:spPr bwMode="auto">
            <a:xfrm>
              <a:off x="5794375" y="3576299"/>
              <a:ext cx="360363" cy="86360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18900000" scaled="1"/>
              <a:tileRect/>
            </a:gradFill>
            <a:ln w="9525">
              <a:solidFill>
                <a:schemeClr val="tx1"/>
              </a:solidFill>
              <a:miter lim="800000"/>
              <a:headEnd/>
              <a:tailEnd/>
            </a:ln>
            <a:effectLst/>
            <a:extLst/>
          </p:spPr>
          <p:txBody>
            <a:bodyPr wrap="none" anchor="ctr"/>
            <a:lstStyle/>
            <a:p>
              <a:pPr algn="ctr"/>
              <a:endParaRPr lang="en-GB" dirty="0">
                <a:latin typeface="Verdana" charset="0"/>
                <a:ea typeface="ＭＳ Ｐゴシック" charset="0"/>
              </a:endParaRPr>
            </a:p>
          </p:txBody>
        </p:sp>
        <p:sp>
          <p:nvSpPr>
            <p:cNvPr id="55" name="Rectangle 84"/>
            <p:cNvSpPr>
              <a:spLocks noChangeArrowheads="1"/>
            </p:cNvSpPr>
            <p:nvPr/>
          </p:nvSpPr>
          <p:spPr bwMode="auto">
            <a:xfrm>
              <a:off x="6226175" y="3576299"/>
              <a:ext cx="360363" cy="86360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18900000" scaled="1"/>
              <a:tileRect/>
            </a:gradFill>
            <a:ln w="9525">
              <a:solidFill>
                <a:schemeClr val="tx1"/>
              </a:solidFill>
              <a:miter lim="800000"/>
              <a:headEnd/>
              <a:tailEnd/>
            </a:ln>
            <a:effectLst/>
            <a:extLst/>
          </p:spPr>
          <p:txBody>
            <a:bodyPr wrap="none" anchor="ctr"/>
            <a:lstStyle/>
            <a:p>
              <a:pPr algn="ctr"/>
              <a:endParaRPr lang="en-GB" dirty="0">
                <a:latin typeface="Verdana" charset="0"/>
                <a:ea typeface="ＭＳ Ｐゴシック" charset="0"/>
              </a:endParaRPr>
            </a:p>
          </p:txBody>
        </p:sp>
        <p:sp>
          <p:nvSpPr>
            <p:cNvPr id="58" name="Rectangle 88"/>
            <p:cNvSpPr>
              <a:spLocks noChangeArrowheads="1"/>
            </p:cNvSpPr>
            <p:nvPr/>
          </p:nvSpPr>
          <p:spPr bwMode="auto">
            <a:xfrm>
              <a:off x="2051050" y="4005263"/>
              <a:ext cx="360363" cy="287337"/>
            </a:xfrm>
            <a:prstGeom prst="rect">
              <a:avLst/>
            </a:prstGeom>
            <a:pattFill prst="wdUpDiag">
              <a:fgClr>
                <a:schemeClr val="bg1">
                  <a:lumMod val="65000"/>
                </a:schemeClr>
              </a:fgClr>
              <a:bgClr>
                <a:schemeClr val="bg1">
                  <a:lumMod val="85000"/>
                </a:schemeClr>
              </a:bgClr>
            </a:pattFill>
            <a:ln w="9525">
              <a:solidFill>
                <a:schemeClr val="tx1"/>
              </a:solidFill>
              <a:miter lim="800000"/>
              <a:headEnd/>
              <a:tailEnd/>
            </a:ln>
            <a:extLst/>
          </p:spPr>
          <p:txBody>
            <a:bodyPr wrap="none" anchor="ctr"/>
            <a:lstStyle/>
            <a:p>
              <a:pPr algn="ctr"/>
              <a:endParaRPr lang="en-GB" dirty="0"/>
            </a:p>
          </p:txBody>
        </p:sp>
        <p:sp>
          <p:nvSpPr>
            <p:cNvPr id="59" name="Rectangle 89"/>
            <p:cNvSpPr>
              <a:spLocks noChangeArrowheads="1"/>
            </p:cNvSpPr>
            <p:nvPr/>
          </p:nvSpPr>
          <p:spPr bwMode="auto">
            <a:xfrm>
              <a:off x="2698750" y="1989138"/>
              <a:ext cx="361950" cy="215900"/>
            </a:xfrm>
            <a:prstGeom prst="rect">
              <a:avLst/>
            </a:prstGeom>
            <a:solidFill>
              <a:srgbClr val="C00000"/>
            </a:solidFill>
            <a:ln w="9525">
              <a:noFill/>
              <a:miter lim="800000"/>
              <a:headEnd/>
              <a:tailEnd/>
            </a:ln>
            <a:effectLst/>
            <a:extLst/>
          </p:spPr>
          <p:txBody>
            <a:bodyPr vert="horz" wrap="none" anchor="ctr"/>
            <a:lstStyle/>
            <a:p>
              <a:pPr algn="ctr"/>
              <a:endParaRPr lang="en-GB" dirty="0">
                <a:latin typeface="Verdana" charset="0"/>
                <a:ea typeface="ＭＳ Ｐゴシック" charset="0"/>
              </a:endParaRPr>
            </a:p>
          </p:txBody>
        </p:sp>
        <p:sp>
          <p:nvSpPr>
            <p:cNvPr id="61" name="Rectangle 92"/>
            <p:cNvSpPr>
              <a:spLocks noChangeArrowheads="1"/>
            </p:cNvSpPr>
            <p:nvPr/>
          </p:nvSpPr>
          <p:spPr bwMode="auto">
            <a:xfrm>
              <a:off x="2339975" y="4437063"/>
              <a:ext cx="360363" cy="215900"/>
            </a:xfrm>
            <a:prstGeom prst="rect">
              <a:avLst/>
            </a:prstGeom>
            <a:pattFill prst="wdUpDiag">
              <a:fgClr>
                <a:schemeClr val="bg1">
                  <a:lumMod val="65000"/>
                </a:schemeClr>
              </a:fgClr>
              <a:bgClr>
                <a:schemeClr val="bg1">
                  <a:lumMod val="85000"/>
                </a:schemeClr>
              </a:bgClr>
            </a:pattFill>
            <a:ln w="9525">
              <a:solidFill>
                <a:schemeClr val="tx1"/>
              </a:solidFill>
              <a:miter lim="800000"/>
              <a:headEnd/>
              <a:tailEnd/>
            </a:ln>
            <a:extLst/>
          </p:spPr>
          <p:txBody>
            <a:bodyPr wrap="none" anchor="ctr"/>
            <a:lstStyle/>
            <a:p>
              <a:pPr algn="ctr"/>
              <a:endParaRPr lang="en-GB" dirty="0"/>
            </a:p>
          </p:txBody>
        </p:sp>
        <p:sp>
          <p:nvSpPr>
            <p:cNvPr id="62" name="Text Box 102"/>
            <p:cNvSpPr txBox="1">
              <a:spLocks noChangeArrowheads="1"/>
            </p:cNvSpPr>
            <p:nvPr/>
          </p:nvSpPr>
          <p:spPr bwMode="auto">
            <a:xfrm>
              <a:off x="1196186" y="4748213"/>
              <a:ext cx="16708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spcBef>
                  <a:spcPct val="50000"/>
                </a:spcBef>
                <a:defRPr/>
              </a:pPr>
              <a:r>
                <a:rPr lang="fr-BE" sz="1600" dirty="0"/>
                <a:t>Stratégie</a:t>
              </a:r>
              <a:r>
                <a:rPr lang="en-GB" sz="1600" dirty="0"/>
                <a:t> X</a:t>
              </a:r>
            </a:p>
          </p:txBody>
        </p:sp>
        <p:sp>
          <p:nvSpPr>
            <p:cNvPr id="67" name="Rectangle 75"/>
            <p:cNvSpPr>
              <a:spLocks noChangeArrowheads="1"/>
            </p:cNvSpPr>
            <p:nvPr/>
          </p:nvSpPr>
          <p:spPr bwMode="auto">
            <a:xfrm>
              <a:off x="4643438" y="1989138"/>
              <a:ext cx="360362" cy="86360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ln w="9525">
              <a:solidFill>
                <a:schemeClr val="tx1"/>
              </a:solidFill>
              <a:miter lim="800000"/>
              <a:headEnd/>
              <a:tailEnd/>
            </a:ln>
            <a:extLst/>
          </p:spPr>
          <p:txBody>
            <a:bodyPr wrap="none" anchor="ctr"/>
            <a:lstStyle/>
            <a:p>
              <a:pPr algn="ctr"/>
              <a:endParaRPr lang="en-GB" dirty="0"/>
            </a:p>
          </p:txBody>
        </p:sp>
        <p:sp>
          <p:nvSpPr>
            <p:cNvPr id="68" name="Rectangle 79"/>
            <p:cNvSpPr>
              <a:spLocks noChangeArrowheads="1"/>
            </p:cNvSpPr>
            <p:nvPr/>
          </p:nvSpPr>
          <p:spPr bwMode="auto">
            <a:xfrm>
              <a:off x="2484438" y="4076700"/>
              <a:ext cx="360362" cy="215900"/>
            </a:xfrm>
            <a:prstGeom prst="rect">
              <a:avLst/>
            </a:prstGeom>
            <a:pattFill prst="wdUpDiag">
              <a:fgClr>
                <a:schemeClr val="bg1">
                  <a:lumMod val="65000"/>
                </a:schemeClr>
              </a:fgClr>
              <a:bgClr>
                <a:schemeClr val="bg1">
                  <a:lumMod val="85000"/>
                </a:schemeClr>
              </a:bgClr>
            </a:pattFill>
            <a:ln w="9525">
              <a:solidFill>
                <a:schemeClr val="tx1"/>
              </a:solidFill>
              <a:miter lim="800000"/>
              <a:headEnd/>
              <a:tailEnd/>
            </a:ln>
          </p:spPr>
          <p:txBody>
            <a:bodyPr wrap="none" anchor="ctr"/>
            <a:lstStyle/>
            <a:p>
              <a:pPr algn="ctr"/>
              <a:endParaRPr lang="en-US" dirty="0"/>
            </a:p>
          </p:txBody>
        </p:sp>
        <p:sp>
          <p:nvSpPr>
            <p:cNvPr id="69" name="TextBox 9"/>
            <p:cNvSpPr txBox="1">
              <a:spLocks noChangeArrowheads="1"/>
            </p:cNvSpPr>
            <p:nvPr/>
          </p:nvSpPr>
          <p:spPr bwMode="auto">
            <a:xfrm>
              <a:off x="6875463" y="3648307"/>
              <a:ext cx="2095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r>
                <a:rPr lang="en-GB" sz="1600" dirty="0"/>
                <a:t>+ </a:t>
              </a:r>
              <a:r>
                <a:rPr lang="fr-BE" sz="1600" dirty="0"/>
                <a:t>ressources</a:t>
              </a:r>
              <a:r>
                <a:rPr lang="en-GB" sz="1600" dirty="0"/>
                <a:t> additionnelles (FSE, IEJ)</a:t>
              </a:r>
            </a:p>
          </p:txBody>
        </p:sp>
        <p:sp>
          <p:nvSpPr>
            <p:cNvPr id="70" name="Rectangle 75"/>
            <p:cNvSpPr>
              <a:spLocks noChangeArrowheads="1"/>
            </p:cNvSpPr>
            <p:nvPr/>
          </p:nvSpPr>
          <p:spPr bwMode="auto">
            <a:xfrm>
              <a:off x="5148263" y="1989138"/>
              <a:ext cx="360362" cy="8636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w="9525">
              <a:solidFill>
                <a:schemeClr val="tx1"/>
              </a:solidFill>
              <a:miter lim="800000"/>
              <a:headEnd/>
              <a:tailEnd/>
            </a:ln>
            <a:effectLst/>
            <a:extLst/>
          </p:spPr>
          <p:txBody>
            <a:bodyPr vert="vert270" wrap="none" anchor="ctr"/>
            <a:lstStyle/>
            <a:p>
              <a:pPr algn="ctr"/>
              <a:endParaRPr lang="en-GB" dirty="0">
                <a:latin typeface="Verdana" charset="0"/>
                <a:ea typeface="ＭＳ Ｐゴシック" charset="0"/>
              </a:endParaRPr>
            </a:p>
          </p:txBody>
        </p:sp>
        <p:sp>
          <p:nvSpPr>
            <p:cNvPr id="71" name="Rectangle 10"/>
            <p:cNvSpPr>
              <a:spLocks noChangeArrowheads="1"/>
            </p:cNvSpPr>
            <p:nvPr/>
          </p:nvSpPr>
          <p:spPr bwMode="auto">
            <a:xfrm>
              <a:off x="1196185" y="1998831"/>
              <a:ext cx="360363" cy="86360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w="9525">
              <a:noFill/>
              <a:miter lim="800000"/>
              <a:headEnd/>
              <a:tailEnd/>
            </a:ln>
            <a:effectLst/>
            <a:extLst/>
          </p:spPr>
          <p:txBody>
            <a:bodyPr vert="horz" wrap="none" anchor="ctr"/>
            <a:lstStyle/>
            <a:p>
              <a:pPr algn="ctr"/>
              <a:endParaRPr lang="en-GB" dirty="0">
                <a:latin typeface="Verdana" charset="0"/>
                <a:ea typeface="ＭＳ Ｐゴシック" charset="0"/>
              </a:endParaRPr>
            </a:p>
          </p:txBody>
        </p:sp>
        <p:sp>
          <p:nvSpPr>
            <p:cNvPr id="72" name="Rectangle 10"/>
            <p:cNvSpPr>
              <a:spLocks noChangeArrowheads="1"/>
            </p:cNvSpPr>
            <p:nvPr/>
          </p:nvSpPr>
          <p:spPr bwMode="auto">
            <a:xfrm>
              <a:off x="684213" y="1989138"/>
              <a:ext cx="360362" cy="86360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w="9525">
              <a:noFill/>
              <a:miter lim="800000"/>
              <a:headEnd/>
              <a:tailEnd/>
            </a:ln>
            <a:effectLst/>
            <a:extLst/>
          </p:spPr>
          <p:txBody>
            <a:bodyPr vert="horz" wrap="none" anchor="ctr"/>
            <a:lstStyle/>
            <a:p>
              <a:pPr algn="ctr"/>
              <a:endParaRPr lang="en-GB" dirty="0">
                <a:latin typeface="Verdana" charset="0"/>
                <a:ea typeface="ＭＳ Ｐゴシック" charset="0"/>
              </a:endParaRPr>
            </a:p>
          </p:txBody>
        </p:sp>
        <p:sp>
          <p:nvSpPr>
            <p:cNvPr id="73" name="Rectangle 10"/>
            <p:cNvSpPr>
              <a:spLocks noChangeArrowheads="1"/>
            </p:cNvSpPr>
            <p:nvPr/>
          </p:nvSpPr>
          <p:spPr bwMode="auto">
            <a:xfrm>
              <a:off x="2698749" y="2205039"/>
              <a:ext cx="360363" cy="166688"/>
            </a:xfrm>
            <a:prstGeom prst="rect">
              <a:avLst/>
            </a:prstGeom>
            <a:solidFill>
              <a:srgbClr val="92D050"/>
            </a:solidFill>
            <a:ln w="9525">
              <a:solidFill>
                <a:schemeClr val="tx1"/>
              </a:solidFill>
              <a:miter lim="800000"/>
              <a:headEnd/>
              <a:tailEnd/>
            </a:ln>
            <a:effectLst/>
            <a:extLst/>
          </p:spPr>
          <p:txBody>
            <a:bodyPr wrap="none" anchor="ctr"/>
            <a:lstStyle/>
            <a:p>
              <a:pPr algn="ctr"/>
              <a:endParaRPr lang="en-US" dirty="0">
                <a:latin typeface="Verdana" charset="0"/>
                <a:ea typeface="ＭＳ Ｐゴシック" charset="0"/>
              </a:endParaRPr>
            </a:p>
          </p:txBody>
        </p:sp>
        <p:sp>
          <p:nvSpPr>
            <p:cNvPr id="74" name="Rectangle 10"/>
            <p:cNvSpPr>
              <a:spLocks noChangeArrowheads="1"/>
            </p:cNvSpPr>
            <p:nvPr/>
          </p:nvSpPr>
          <p:spPr bwMode="auto">
            <a:xfrm>
              <a:off x="1690688" y="3573463"/>
              <a:ext cx="360362" cy="360362"/>
            </a:xfrm>
            <a:prstGeom prst="rect">
              <a:avLst/>
            </a:prstGeom>
            <a:solidFill>
              <a:srgbClr val="C00000"/>
            </a:solidFill>
            <a:ln w="9525">
              <a:solidFill>
                <a:schemeClr val="tx1"/>
              </a:solidFill>
              <a:miter lim="800000"/>
              <a:headEnd/>
              <a:tailEnd/>
            </a:ln>
            <a:effectLst/>
            <a:extLst/>
          </p:spPr>
          <p:txBody>
            <a:bodyPr vert="horz" wrap="none" anchor="ctr"/>
            <a:lstStyle/>
            <a:p>
              <a:pPr algn="ctr"/>
              <a:endParaRPr lang="en-US" dirty="0">
                <a:latin typeface="Verdana" charset="0"/>
                <a:ea typeface="ＭＳ Ｐゴシック" charset="0"/>
              </a:endParaRPr>
            </a:p>
          </p:txBody>
        </p:sp>
        <p:sp>
          <p:nvSpPr>
            <p:cNvPr id="75" name="Rectangle 88"/>
            <p:cNvSpPr>
              <a:spLocks noChangeArrowheads="1"/>
            </p:cNvSpPr>
            <p:nvPr/>
          </p:nvSpPr>
          <p:spPr bwMode="auto">
            <a:xfrm>
              <a:off x="2698748" y="2562475"/>
              <a:ext cx="360363" cy="150174"/>
            </a:xfrm>
            <a:prstGeom prst="rect">
              <a:avLst/>
            </a:prstGeom>
            <a:solidFill>
              <a:srgbClr val="FFCC66"/>
            </a:solidFill>
            <a:ln w="9525">
              <a:noFill/>
              <a:miter lim="800000"/>
              <a:headEnd/>
              <a:tailEnd/>
            </a:ln>
            <a:effectLst/>
            <a:extLst/>
          </p:spPr>
          <p:txBody>
            <a:bodyPr wrap="none" anchor="ctr"/>
            <a:lstStyle/>
            <a:p>
              <a:pPr algn="ctr"/>
              <a:endParaRPr lang="en-GB" dirty="0">
                <a:latin typeface="Verdana" charset="0"/>
                <a:ea typeface="ＭＳ Ｐゴシック" charset="0"/>
              </a:endParaRPr>
            </a:p>
          </p:txBody>
        </p:sp>
        <p:sp>
          <p:nvSpPr>
            <p:cNvPr id="79" name="Rectangle 10"/>
            <p:cNvSpPr>
              <a:spLocks noChangeArrowheads="1"/>
            </p:cNvSpPr>
            <p:nvPr/>
          </p:nvSpPr>
          <p:spPr bwMode="auto">
            <a:xfrm>
              <a:off x="2698748" y="2375287"/>
              <a:ext cx="360363" cy="185688"/>
            </a:xfrm>
            <a:prstGeom prst="rect">
              <a:avLst/>
            </a:prstGeom>
            <a:solidFill>
              <a:schemeClr val="accent2">
                <a:lumMod val="60000"/>
                <a:lumOff val="40000"/>
              </a:schemeClr>
            </a:solidFill>
            <a:ln w="9525">
              <a:noFill/>
              <a:miter lim="800000"/>
              <a:headEnd/>
              <a:tailEnd/>
            </a:ln>
            <a:effectLst/>
            <a:extLst/>
          </p:spPr>
          <p:txBody>
            <a:bodyPr vert="vert270" wrap="none" anchor="ctr"/>
            <a:lstStyle/>
            <a:p>
              <a:pPr algn="ctr"/>
              <a:endParaRPr lang="en-US" dirty="0">
                <a:latin typeface="Verdana" charset="0"/>
                <a:ea typeface="ＭＳ Ｐゴシック" charset="0"/>
              </a:endParaRPr>
            </a:p>
          </p:txBody>
        </p:sp>
        <p:sp>
          <p:nvSpPr>
            <p:cNvPr id="76" name="Line 106"/>
            <p:cNvSpPr>
              <a:spLocks noChangeShapeType="1"/>
            </p:cNvSpPr>
            <p:nvPr/>
          </p:nvSpPr>
          <p:spPr bwMode="auto">
            <a:xfrm flipH="1">
              <a:off x="1846263" y="2134799"/>
              <a:ext cx="844545" cy="1435487"/>
            </a:xfrm>
            <a:prstGeom prst="line">
              <a:avLst/>
            </a:prstGeom>
            <a:solidFill>
              <a:schemeClr val="accent2">
                <a:lumMod val="60000"/>
                <a:lumOff val="40000"/>
              </a:schemeClr>
            </a:solidFill>
            <a:ln w="9525">
              <a:solidFill>
                <a:schemeClr val="tx1"/>
              </a:solidFill>
              <a:miter lim="800000"/>
              <a:headEnd/>
              <a:tailEnd type="triangle"/>
            </a:ln>
            <a:effectLst/>
            <a:extLst/>
          </p:spPr>
          <p:txBody>
            <a:bodyPr vert="vert270" wrap="none" anchor="ctr"/>
            <a:lstStyle/>
            <a:p>
              <a:pPr algn="ctr"/>
              <a:endParaRPr lang="en-GB" dirty="0">
                <a:latin typeface="Verdana" charset="0"/>
                <a:ea typeface="ＭＳ Ｐゴシック" charset="0"/>
              </a:endParaRPr>
            </a:p>
          </p:txBody>
        </p:sp>
        <p:sp>
          <p:nvSpPr>
            <p:cNvPr id="80" name="Rectangle 88"/>
            <p:cNvSpPr>
              <a:spLocks noChangeArrowheads="1"/>
            </p:cNvSpPr>
            <p:nvPr/>
          </p:nvSpPr>
          <p:spPr bwMode="auto">
            <a:xfrm>
              <a:off x="2698747" y="2706775"/>
              <a:ext cx="360363" cy="141538"/>
            </a:xfrm>
            <a:prstGeom prst="rect">
              <a:avLst/>
            </a:prstGeom>
            <a:solidFill>
              <a:schemeClr val="accent1">
                <a:lumMod val="90000"/>
              </a:schemeClr>
            </a:solidFill>
            <a:ln w="9525">
              <a:noFill/>
              <a:miter lim="800000"/>
              <a:headEnd/>
              <a:tailEnd/>
            </a:ln>
            <a:effectLst/>
            <a:extLst/>
          </p:spPr>
          <p:txBody>
            <a:bodyPr wrap="none" anchor="ctr"/>
            <a:lstStyle/>
            <a:p>
              <a:pPr algn="ctr"/>
              <a:endParaRPr lang="en-GB" dirty="0">
                <a:latin typeface="Verdana" charset="0"/>
                <a:ea typeface="ＭＳ Ｐゴシック" charset="0"/>
              </a:endParaRPr>
            </a:p>
          </p:txBody>
        </p:sp>
        <p:sp>
          <p:nvSpPr>
            <p:cNvPr id="77" name="Line 104"/>
            <p:cNvSpPr>
              <a:spLocks noChangeShapeType="1"/>
            </p:cNvSpPr>
            <p:nvPr/>
          </p:nvSpPr>
          <p:spPr bwMode="auto">
            <a:xfrm flipH="1">
              <a:off x="2265362" y="2300288"/>
              <a:ext cx="431797" cy="1124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dirty="0">
                <a:latin typeface="Verdana" charset="0"/>
                <a:ea typeface="ＭＳ Ｐゴシック" charset="0"/>
              </a:endParaRPr>
            </a:p>
          </p:txBody>
        </p:sp>
        <p:sp>
          <p:nvSpPr>
            <p:cNvPr id="81" name="Line 104"/>
            <p:cNvSpPr>
              <a:spLocks noChangeShapeType="1"/>
            </p:cNvSpPr>
            <p:nvPr/>
          </p:nvSpPr>
          <p:spPr bwMode="auto">
            <a:xfrm flipH="1">
              <a:off x="2601911" y="2856697"/>
              <a:ext cx="265113" cy="8540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dirty="0">
                <a:latin typeface="Verdana" charset="0"/>
                <a:ea typeface="ＭＳ Ｐゴシック" charset="0"/>
              </a:endParaRPr>
            </a:p>
          </p:txBody>
        </p:sp>
        <p:sp>
          <p:nvSpPr>
            <p:cNvPr id="93" name="TextBox 9"/>
            <p:cNvSpPr txBox="1">
              <a:spLocks noChangeArrowheads="1"/>
            </p:cNvSpPr>
            <p:nvPr/>
          </p:nvSpPr>
          <p:spPr bwMode="auto">
            <a:xfrm>
              <a:off x="6874120" y="1645801"/>
              <a:ext cx="2095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r>
                <a:rPr lang="fr-BE" sz="1600" dirty="0"/>
                <a:t>Outils</a:t>
              </a:r>
              <a:r>
                <a:rPr lang="en-GB" sz="1600" dirty="0"/>
                <a:t>: </a:t>
              </a:r>
              <a:r>
                <a:rPr lang="fr-BE" sz="1600" dirty="0"/>
                <a:t>Autres</a:t>
              </a:r>
              <a:r>
                <a:rPr lang="en-GB" sz="1600" b="1" dirty="0"/>
                <a:t>, CLLD</a:t>
              </a:r>
            </a:p>
          </p:txBody>
        </p:sp>
        <p:sp>
          <p:nvSpPr>
            <p:cNvPr id="60" name="Rectangle 90"/>
            <p:cNvSpPr>
              <a:spLocks noChangeArrowheads="1"/>
            </p:cNvSpPr>
            <p:nvPr/>
          </p:nvSpPr>
          <p:spPr bwMode="auto">
            <a:xfrm>
              <a:off x="2411413" y="3716338"/>
              <a:ext cx="360362" cy="215900"/>
            </a:xfrm>
            <a:prstGeom prst="rect">
              <a:avLst/>
            </a:prstGeom>
            <a:noFill/>
            <a:ln w="9525">
              <a:solidFill>
                <a:schemeClr val="tx1"/>
              </a:solidFill>
              <a:miter lim="800000"/>
              <a:headEnd/>
              <a:tailEnd/>
            </a:ln>
            <a:effectLst/>
            <a:extLst/>
          </p:spPr>
          <p:txBody>
            <a:bodyPr wrap="none" anchor="ctr"/>
            <a:lstStyle/>
            <a:p>
              <a:pPr algn="ctr"/>
              <a:endParaRPr lang="en-GB" dirty="0">
                <a:latin typeface="Verdana" charset="0"/>
                <a:ea typeface="ＭＳ Ｐゴシック" charset="0"/>
              </a:endParaRPr>
            </a:p>
          </p:txBody>
        </p:sp>
      </p:grpSp>
      <p:sp>
        <p:nvSpPr>
          <p:cNvPr id="82" name="Rectangle 10"/>
          <p:cNvSpPr>
            <a:spLocks noChangeArrowheads="1"/>
          </p:cNvSpPr>
          <p:nvPr/>
        </p:nvSpPr>
        <p:spPr bwMode="auto">
          <a:xfrm>
            <a:off x="681042" y="2845526"/>
            <a:ext cx="360362" cy="863600"/>
          </a:xfrm>
          <a:prstGeom prst="rect">
            <a:avLst/>
          </a:prstGeom>
          <a:noFill/>
          <a:ln w="9525">
            <a:solidFill>
              <a:schemeClr val="tx1"/>
            </a:solid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OP1</a:t>
            </a:r>
          </a:p>
        </p:txBody>
      </p:sp>
      <p:sp>
        <p:nvSpPr>
          <p:cNvPr id="83" name="Rectangle 10"/>
          <p:cNvSpPr>
            <a:spLocks noChangeArrowheads="1"/>
          </p:cNvSpPr>
          <p:nvPr/>
        </p:nvSpPr>
        <p:spPr bwMode="auto">
          <a:xfrm>
            <a:off x="1187302" y="2859644"/>
            <a:ext cx="360362" cy="863600"/>
          </a:xfrm>
          <a:prstGeom prst="rect">
            <a:avLst/>
          </a:prstGeom>
          <a:noFill/>
          <a:ln w="9525">
            <a:solidFill>
              <a:schemeClr val="tx1"/>
            </a:solid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OP1</a:t>
            </a:r>
          </a:p>
        </p:txBody>
      </p:sp>
      <p:sp>
        <p:nvSpPr>
          <p:cNvPr id="85" name="Rectangle 10"/>
          <p:cNvSpPr>
            <a:spLocks noChangeArrowheads="1"/>
          </p:cNvSpPr>
          <p:nvPr/>
        </p:nvSpPr>
        <p:spPr bwMode="auto">
          <a:xfrm>
            <a:off x="1681163" y="2845526"/>
            <a:ext cx="360362" cy="863600"/>
          </a:xfrm>
          <a:prstGeom prst="rect">
            <a:avLst/>
          </a:prstGeom>
          <a:noFill/>
          <a:ln w="9525">
            <a:solidFill>
              <a:schemeClr val="tx1"/>
            </a:solid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OP2</a:t>
            </a:r>
          </a:p>
        </p:txBody>
      </p:sp>
      <p:sp>
        <p:nvSpPr>
          <p:cNvPr id="86" name="Rectangle 10"/>
          <p:cNvSpPr>
            <a:spLocks noChangeArrowheads="1"/>
          </p:cNvSpPr>
          <p:nvPr/>
        </p:nvSpPr>
        <p:spPr bwMode="auto">
          <a:xfrm>
            <a:off x="2192342" y="2840419"/>
            <a:ext cx="360362" cy="863600"/>
          </a:xfrm>
          <a:prstGeom prst="rect">
            <a:avLst/>
          </a:prstGeom>
          <a:noFill/>
          <a:ln w="9525">
            <a:no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OP2</a:t>
            </a:r>
          </a:p>
        </p:txBody>
      </p:sp>
      <p:sp>
        <p:nvSpPr>
          <p:cNvPr id="87" name="Rectangle 10"/>
          <p:cNvSpPr>
            <a:spLocks noChangeArrowheads="1"/>
          </p:cNvSpPr>
          <p:nvPr/>
        </p:nvSpPr>
        <p:spPr bwMode="auto">
          <a:xfrm>
            <a:off x="4121697" y="2818851"/>
            <a:ext cx="360362" cy="863600"/>
          </a:xfrm>
          <a:prstGeom prst="rect">
            <a:avLst/>
          </a:prstGeom>
          <a:noFill/>
          <a:ln w="9525">
            <a:no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PO4</a:t>
            </a:r>
          </a:p>
        </p:txBody>
      </p:sp>
      <p:sp>
        <p:nvSpPr>
          <p:cNvPr id="90" name="Rectangle 10"/>
          <p:cNvSpPr>
            <a:spLocks noChangeArrowheads="1"/>
          </p:cNvSpPr>
          <p:nvPr/>
        </p:nvSpPr>
        <p:spPr bwMode="auto">
          <a:xfrm>
            <a:off x="5141365" y="2859644"/>
            <a:ext cx="360362" cy="863600"/>
          </a:xfrm>
          <a:prstGeom prst="rect">
            <a:avLst/>
          </a:prstGeom>
          <a:noFill/>
          <a:ln w="9525">
            <a:no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PO3</a:t>
            </a:r>
          </a:p>
        </p:txBody>
      </p:sp>
      <p:sp>
        <p:nvSpPr>
          <p:cNvPr id="91" name="Rectangle 10"/>
          <p:cNvSpPr>
            <a:spLocks noChangeArrowheads="1"/>
          </p:cNvSpPr>
          <p:nvPr/>
        </p:nvSpPr>
        <p:spPr bwMode="auto">
          <a:xfrm>
            <a:off x="4631531" y="2840419"/>
            <a:ext cx="360362" cy="863600"/>
          </a:xfrm>
          <a:prstGeom prst="rect">
            <a:avLst/>
          </a:prstGeom>
          <a:noFill/>
          <a:ln w="9525">
            <a:no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PO4</a:t>
            </a:r>
          </a:p>
        </p:txBody>
      </p:sp>
      <p:sp>
        <p:nvSpPr>
          <p:cNvPr id="92" name="Rectangle 10"/>
          <p:cNvSpPr>
            <a:spLocks noChangeArrowheads="1"/>
          </p:cNvSpPr>
          <p:nvPr/>
        </p:nvSpPr>
        <p:spPr bwMode="auto">
          <a:xfrm>
            <a:off x="2699470" y="2848313"/>
            <a:ext cx="360362" cy="863600"/>
          </a:xfrm>
          <a:prstGeom prst="rect">
            <a:avLst/>
          </a:prstGeom>
          <a:noFill/>
          <a:ln w="19050">
            <a:solidFill>
              <a:schemeClr val="tx1"/>
            </a:solid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OP5</a:t>
            </a:r>
          </a:p>
        </p:txBody>
      </p:sp>
      <p:sp>
        <p:nvSpPr>
          <p:cNvPr id="5" name="Slide Number Placeholder 4"/>
          <p:cNvSpPr>
            <a:spLocks noGrp="1"/>
          </p:cNvSpPr>
          <p:nvPr>
            <p:ph type="sldNum" sz="quarter" idx="12"/>
          </p:nvPr>
        </p:nvSpPr>
        <p:spPr>
          <a:xfrm>
            <a:off x="457198" y="6352844"/>
            <a:ext cx="2133600" cy="476250"/>
          </a:xfrm>
        </p:spPr>
        <p:txBody>
          <a:bodyPr/>
          <a:lstStyle/>
          <a:p>
            <a:pPr>
              <a:defRPr/>
            </a:pPr>
            <a:endParaRPr lang="en-GB" altLang="en-US" dirty="0">
              <a:solidFill>
                <a:srgbClr val="000000"/>
              </a:solidFill>
            </a:endParaRPr>
          </a:p>
        </p:txBody>
      </p:sp>
      <p:sp>
        <p:nvSpPr>
          <p:cNvPr id="50" name="Rectangle 10"/>
          <p:cNvSpPr>
            <a:spLocks noChangeArrowheads="1"/>
          </p:cNvSpPr>
          <p:nvPr/>
        </p:nvSpPr>
        <p:spPr bwMode="auto">
          <a:xfrm>
            <a:off x="5544345" y="5878041"/>
            <a:ext cx="360362" cy="863600"/>
          </a:xfrm>
          <a:prstGeom prst="rect">
            <a:avLst/>
          </a:prstGeom>
          <a:noFill/>
          <a:ln w="9525">
            <a:noFill/>
            <a:miter lim="800000"/>
            <a:headEnd/>
            <a:tailEnd/>
          </a:ln>
          <a:effectLst/>
          <a:extLst/>
        </p:spPr>
        <p:txBody>
          <a:bodyPr vert="vert270" wrap="none" anchor="ctr"/>
          <a:lstStyle/>
          <a:p>
            <a:pPr algn="ctr">
              <a:defRPr/>
            </a:pPr>
            <a:endParaRPr lang="en-GB" sz="1600" dirty="0">
              <a:solidFill>
                <a:schemeClr val="tx1"/>
              </a:solidFill>
              <a:latin typeface="Verdana" charset="0"/>
              <a:ea typeface="ＭＳ Ｐゴシック" charset="0"/>
            </a:endParaRPr>
          </a:p>
        </p:txBody>
      </p:sp>
      <p:sp>
        <p:nvSpPr>
          <p:cNvPr id="64" name="Rectangle 10"/>
          <p:cNvSpPr>
            <a:spLocks noChangeArrowheads="1"/>
          </p:cNvSpPr>
          <p:nvPr/>
        </p:nvSpPr>
        <p:spPr bwMode="auto">
          <a:xfrm>
            <a:off x="6013451" y="5865141"/>
            <a:ext cx="360362" cy="863600"/>
          </a:xfrm>
          <a:prstGeom prst="rect">
            <a:avLst/>
          </a:prstGeom>
          <a:noFill/>
          <a:ln w="9525">
            <a:noFill/>
            <a:miter lim="800000"/>
            <a:headEnd/>
            <a:tailEnd/>
          </a:ln>
          <a:effectLst/>
          <a:extLst/>
        </p:spPr>
        <p:txBody>
          <a:bodyPr vert="vert270" wrap="none" anchor="ctr"/>
          <a:lstStyle/>
          <a:p>
            <a:pPr algn="ctr">
              <a:defRPr/>
            </a:pPr>
            <a:endParaRPr lang="en-GB" sz="1600" dirty="0">
              <a:solidFill>
                <a:schemeClr val="tx1"/>
              </a:solidFill>
              <a:latin typeface="Verdana" charset="0"/>
              <a:ea typeface="ＭＳ Ｐゴシック" charset="0"/>
            </a:endParaRPr>
          </a:p>
        </p:txBody>
      </p:sp>
      <p:sp>
        <p:nvSpPr>
          <p:cNvPr id="65" name="Rectangle 10"/>
          <p:cNvSpPr>
            <a:spLocks noChangeArrowheads="1"/>
          </p:cNvSpPr>
          <p:nvPr/>
        </p:nvSpPr>
        <p:spPr bwMode="auto">
          <a:xfrm>
            <a:off x="5355187" y="4443373"/>
            <a:ext cx="360362" cy="863600"/>
          </a:xfrm>
          <a:prstGeom prst="rect">
            <a:avLst/>
          </a:prstGeom>
          <a:noFill/>
          <a:ln w="9525">
            <a:no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OP4</a:t>
            </a:r>
          </a:p>
        </p:txBody>
      </p:sp>
      <p:sp>
        <p:nvSpPr>
          <p:cNvPr id="66" name="Rectangle 10"/>
          <p:cNvSpPr>
            <a:spLocks noChangeArrowheads="1"/>
          </p:cNvSpPr>
          <p:nvPr/>
        </p:nvSpPr>
        <p:spPr bwMode="auto">
          <a:xfrm>
            <a:off x="5781430" y="4431099"/>
            <a:ext cx="360362" cy="863600"/>
          </a:xfrm>
          <a:prstGeom prst="rect">
            <a:avLst/>
          </a:prstGeom>
          <a:noFill/>
          <a:ln w="9525">
            <a:no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OP4</a:t>
            </a:r>
          </a:p>
        </p:txBody>
      </p:sp>
      <p:sp>
        <p:nvSpPr>
          <p:cNvPr id="78" name="Rectangle 10"/>
          <p:cNvSpPr>
            <a:spLocks noChangeArrowheads="1"/>
          </p:cNvSpPr>
          <p:nvPr/>
        </p:nvSpPr>
        <p:spPr bwMode="auto">
          <a:xfrm>
            <a:off x="6209201" y="4437881"/>
            <a:ext cx="360362" cy="863600"/>
          </a:xfrm>
          <a:prstGeom prst="rect">
            <a:avLst/>
          </a:prstGeom>
          <a:noFill/>
          <a:ln w="9525">
            <a:no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OP4</a:t>
            </a:r>
          </a:p>
        </p:txBody>
      </p:sp>
    </p:spTree>
    <p:extLst>
      <p:ext uri="{BB962C8B-B14F-4D97-AF65-F5344CB8AC3E}">
        <p14:creationId xmlns:p14="http://schemas.microsoft.com/office/powerpoint/2010/main" val="1868155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11760" y="4581128"/>
            <a:ext cx="362466" cy="209165"/>
            <a:chOff x="3249657" y="3193546"/>
            <a:chExt cx="362466" cy="209165"/>
          </a:xfrm>
        </p:grpSpPr>
        <p:sp>
          <p:nvSpPr>
            <p:cNvPr id="99" name="Rectangle 89"/>
            <p:cNvSpPr>
              <a:spLocks noChangeArrowheads="1"/>
            </p:cNvSpPr>
            <p:nvPr/>
          </p:nvSpPr>
          <p:spPr bwMode="auto">
            <a:xfrm flipV="1">
              <a:off x="3250173" y="3193546"/>
              <a:ext cx="361950" cy="45719"/>
            </a:xfrm>
            <a:prstGeom prst="rect">
              <a:avLst/>
            </a:prstGeom>
            <a:solidFill>
              <a:srgbClr val="C00000"/>
            </a:solidFill>
            <a:ln w="9525">
              <a:noFill/>
              <a:miter lim="800000"/>
              <a:headEnd/>
              <a:tailEnd/>
            </a:ln>
            <a:effectLst/>
            <a:extLst/>
          </p:spPr>
          <p:txBody>
            <a:bodyPr vert="horz" wrap="none" anchor="ctr"/>
            <a:lstStyle/>
            <a:p>
              <a:pPr algn="ctr"/>
              <a:endParaRPr lang="en-GB" dirty="0">
                <a:latin typeface="Verdana" charset="0"/>
                <a:ea typeface="ＭＳ Ｐゴシック" charset="0"/>
              </a:endParaRPr>
            </a:p>
          </p:txBody>
        </p:sp>
        <p:sp>
          <p:nvSpPr>
            <p:cNvPr id="100" name="Rectangle 10"/>
            <p:cNvSpPr>
              <a:spLocks noChangeArrowheads="1"/>
            </p:cNvSpPr>
            <p:nvPr/>
          </p:nvSpPr>
          <p:spPr bwMode="auto">
            <a:xfrm flipV="1">
              <a:off x="3249659" y="3239265"/>
              <a:ext cx="360363" cy="45719"/>
            </a:xfrm>
            <a:prstGeom prst="rect">
              <a:avLst/>
            </a:prstGeom>
            <a:solidFill>
              <a:srgbClr val="92D050"/>
            </a:solidFill>
            <a:ln w="9525">
              <a:noFill/>
              <a:miter lim="800000"/>
              <a:headEnd/>
              <a:tailEnd/>
            </a:ln>
            <a:effectLst/>
            <a:extLst/>
          </p:spPr>
          <p:txBody>
            <a:bodyPr wrap="none" anchor="ctr"/>
            <a:lstStyle/>
            <a:p>
              <a:pPr algn="ctr"/>
              <a:endParaRPr lang="en-US" dirty="0">
                <a:latin typeface="Verdana" charset="0"/>
                <a:ea typeface="ＭＳ Ｐゴシック" charset="0"/>
              </a:endParaRPr>
            </a:p>
          </p:txBody>
        </p:sp>
        <p:sp>
          <p:nvSpPr>
            <p:cNvPr id="101" name="Rectangle 88"/>
            <p:cNvSpPr>
              <a:spLocks noChangeArrowheads="1"/>
            </p:cNvSpPr>
            <p:nvPr/>
          </p:nvSpPr>
          <p:spPr bwMode="auto">
            <a:xfrm flipV="1">
              <a:off x="3249658" y="3311273"/>
              <a:ext cx="360363" cy="45719"/>
            </a:xfrm>
            <a:prstGeom prst="rect">
              <a:avLst/>
            </a:prstGeom>
            <a:solidFill>
              <a:srgbClr val="FFCC66"/>
            </a:solidFill>
            <a:ln w="9525">
              <a:noFill/>
              <a:miter lim="800000"/>
              <a:headEnd/>
              <a:tailEnd/>
            </a:ln>
            <a:effectLst/>
            <a:extLst/>
          </p:spPr>
          <p:txBody>
            <a:bodyPr wrap="none" anchor="ctr"/>
            <a:lstStyle/>
            <a:p>
              <a:pPr algn="ctr"/>
              <a:endParaRPr lang="en-GB" dirty="0">
                <a:latin typeface="Verdana" charset="0"/>
                <a:ea typeface="ＭＳ Ｐゴシック" charset="0"/>
              </a:endParaRPr>
            </a:p>
          </p:txBody>
        </p:sp>
        <p:sp>
          <p:nvSpPr>
            <p:cNvPr id="102" name="Rectangle 10"/>
            <p:cNvSpPr>
              <a:spLocks noChangeArrowheads="1"/>
            </p:cNvSpPr>
            <p:nvPr/>
          </p:nvSpPr>
          <p:spPr bwMode="auto">
            <a:xfrm flipV="1">
              <a:off x="3249658" y="3284984"/>
              <a:ext cx="360363" cy="45719"/>
            </a:xfrm>
            <a:prstGeom prst="rect">
              <a:avLst/>
            </a:prstGeom>
            <a:solidFill>
              <a:schemeClr val="accent2">
                <a:lumMod val="60000"/>
                <a:lumOff val="40000"/>
              </a:schemeClr>
            </a:solidFill>
            <a:ln w="9525">
              <a:noFill/>
              <a:miter lim="800000"/>
              <a:headEnd/>
              <a:tailEnd/>
            </a:ln>
            <a:effectLst/>
            <a:extLst/>
          </p:spPr>
          <p:txBody>
            <a:bodyPr vert="vert270" wrap="none" anchor="ctr"/>
            <a:lstStyle/>
            <a:p>
              <a:pPr algn="ctr"/>
              <a:endParaRPr lang="en-US" dirty="0">
                <a:latin typeface="Verdana" charset="0"/>
                <a:ea typeface="ＭＳ Ｐゴシック" charset="0"/>
              </a:endParaRPr>
            </a:p>
          </p:txBody>
        </p:sp>
        <p:sp>
          <p:nvSpPr>
            <p:cNvPr id="103" name="Rectangle 88"/>
            <p:cNvSpPr>
              <a:spLocks noChangeArrowheads="1"/>
            </p:cNvSpPr>
            <p:nvPr/>
          </p:nvSpPr>
          <p:spPr bwMode="auto">
            <a:xfrm flipV="1">
              <a:off x="3249657" y="3356992"/>
              <a:ext cx="360363" cy="45719"/>
            </a:xfrm>
            <a:prstGeom prst="rect">
              <a:avLst/>
            </a:prstGeom>
            <a:solidFill>
              <a:schemeClr val="accent1">
                <a:lumMod val="90000"/>
              </a:schemeClr>
            </a:solidFill>
            <a:ln w="9525">
              <a:noFill/>
              <a:miter lim="800000"/>
              <a:headEnd/>
              <a:tailEnd/>
            </a:ln>
            <a:effectLst/>
            <a:extLst/>
          </p:spPr>
          <p:txBody>
            <a:bodyPr wrap="none" anchor="ctr"/>
            <a:lstStyle/>
            <a:p>
              <a:pPr algn="ctr"/>
              <a:endParaRPr lang="en-GB" dirty="0">
                <a:latin typeface="Verdana" charset="0"/>
                <a:ea typeface="ＭＳ Ｐゴシック" charset="0"/>
              </a:endParaRPr>
            </a:p>
          </p:txBody>
        </p:sp>
      </p:grpSp>
      <p:sp>
        <p:nvSpPr>
          <p:cNvPr id="3" name="Slide Number Placeholder 2"/>
          <p:cNvSpPr>
            <a:spLocks noGrp="1"/>
          </p:cNvSpPr>
          <p:nvPr>
            <p:ph type="sldNum" sz="quarter" idx="12"/>
          </p:nvPr>
        </p:nvSpPr>
        <p:spPr/>
        <p:txBody>
          <a:bodyPr/>
          <a:lstStyle/>
          <a:p>
            <a:pPr>
              <a:defRPr/>
            </a:pPr>
            <a:endParaRPr lang="en-GB" altLang="en-US" dirty="0">
              <a:solidFill>
                <a:srgbClr val="000000"/>
              </a:solidFill>
            </a:endParaRPr>
          </a:p>
        </p:txBody>
      </p:sp>
      <p:sp>
        <p:nvSpPr>
          <p:cNvPr id="46" name="Title 1"/>
          <p:cNvSpPr txBox="1">
            <a:spLocks/>
          </p:cNvSpPr>
          <p:nvPr/>
        </p:nvSpPr>
        <p:spPr bwMode="auto">
          <a:xfrm>
            <a:off x="534666" y="1312716"/>
            <a:ext cx="8425184"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800" kern="0" dirty="0">
                <a:solidFill>
                  <a:srgbClr val="E65000"/>
                </a:solidFill>
              </a:rPr>
              <a:t>Scenario 3 </a:t>
            </a:r>
          </a:p>
        </p:txBody>
      </p:sp>
      <p:grpSp>
        <p:nvGrpSpPr>
          <p:cNvPr id="47" name="Group 46"/>
          <p:cNvGrpSpPr/>
          <p:nvPr/>
        </p:nvGrpSpPr>
        <p:grpSpPr>
          <a:xfrm>
            <a:off x="635019" y="2298415"/>
            <a:ext cx="8324831" cy="3649165"/>
            <a:chOff x="646132" y="1437602"/>
            <a:chExt cx="8324831" cy="3649165"/>
          </a:xfrm>
        </p:grpSpPr>
        <p:sp>
          <p:nvSpPr>
            <p:cNvPr id="48" name="Rectangle 101"/>
            <p:cNvSpPr>
              <a:spLocks noChangeArrowheads="1"/>
            </p:cNvSpPr>
            <p:nvPr/>
          </p:nvSpPr>
          <p:spPr bwMode="auto">
            <a:xfrm>
              <a:off x="1042988" y="3284538"/>
              <a:ext cx="2089150" cy="1800225"/>
            </a:xfrm>
            <a:prstGeom prst="rect">
              <a:avLst/>
            </a:prstGeom>
            <a:solidFill>
              <a:schemeClr val="accent1">
                <a:alpha val="0"/>
              </a:schemeClr>
            </a:solidFill>
            <a:ln w="508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endParaRPr lang="en-GB" sz="3600" dirty="0"/>
            </a:p>
          </p:txBody>
        </p:sp>
        <p:sp>
          <p:nvSpPr>
            <p:cNvPr id="49" name="Rectangle 7"/>
            <p:cNvSpPr>
              <a:spLocks noChangeArrowheads="1"/>
            </p:cNvSpPr>
            <p:nvPr/>
          </p:nvSpPr>
          <p:spPr bwMode="auto">
            <a:xfrm>
              <a:off x="646132" y="1437602"/>
              <a:ext cx="2735262"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GB" sz="1400" b="1" dirty="0">
                  <a:solidFill>
                    <a:srgbClr val="0F5494"/>
                  </a:solidFill>
                </a:rPr>
                <a:t>Programme FEDER</a:t>
              </a:r>
            </a:p>
          </p:txBody>
        </p:sp>
        <p:sp>
          <p:nvSpPr>
            <p:cNvPr id="50" name="Rectangle 9"/>
            <p:cNvSpPr>
              <a:spLocks noChangeArrowheads="1"/>
            </p:cNvSpPr>
            <p:nvPr/>
          </p:nvSpPr>
          <p:spPr bwMode="auto">
            <a:xfrm>
              <a:off x="1690688" y="1989138"/>
              <a:ext cx="360362" cy="86201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a:solidFill>
                <a:schemeClr val="tx1"/>
              </a:solidFill>
              <a:miter lim="800000"/>
              <a:headEnd/>
              <a:tailEnd/>
            </a:ln>
            <a:effectLst/>
            <a:extLst/>
          </p:spPr>
          <p:txBody>
            <a:bodyPr wrap="none" anchor="ctr"/>
            <a:lstStyle/>
            <a:p>
              <a:pPr algn="ctr"/>
              <a:endParaRPr lang="en-GB" dirty="0">
                <a:latin typeface="Verdana" charset="0"/>
                <a:ea typeface="ＭＳ Ｐゴシック" charset="0"/>
              </a:endParaRPr>
            </a:p>
          </p:txBody>
        </p:sp>
        <p:sp>
          <p:nvSpPr>
            <p:cNvPr id="51" name="Rectangle 10"/>
            <p:cNvSpPr>
              <a:spLocks noChangeArrowheads="1"/>
            </p:cNvSpPr>
            <p:nvPr/>
          </p:nvSpPr>
          <p:spPr bwMode="auto">
            <a:xfrm>
              <a:off x="2195513" y="1989138"/>
              <a:ext cx="360362" cy="8636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a:solidFill>
                <a:schemeClr val="tx1"/>
              </a:solidFill>
              <a:miter lim="800000"/>
              <a:headEnd/>
              <a:tailEnd/>
            </a:ln>
            <a:effectLst/>
            <a:extLst/>
          </p:spPr>
          <p:txBody>
            <a:bodyPr wrap="none" anchor="ctr"/>
            <a:lstStyle/>
            <a:p>
              <a:pPr algn="ctr"/>
              <a:endParaRPr lang="en-GB" dirty="0">
                <a:latin typeface="Verdana" charset="0"/>
                <a:ea typeface="ＭＳ Ｐゴシック" charset="0"/>
              </a:endParaRPr>
            </a:p>
          </p:txBody>
        </p:sp>
        <p:sp>
          <p:nvSpPr>
            <p:cNvPr id="52" name="Rectangle 11"/>
            <p:cNvSpPr>
              <a:spLocks noChangeArrowheads="1"/>
            </p:cNvSpPr>
            <p:nvPr/>
          </p:nvSpPr>
          <p:spPr bwMode="auto">
            <a:xfrm>
              <a:off x="3857521" y="1472628"/>
              <a:ext cx="2447925" cy="4333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GB" sz="1400" b="1" dirty="0">
                  <a:solidFill>
                    <a:srgbClr val="0F5494"/>
                  </a:solidFill>
                </a:rPr>
                <a:t>Programme FEDER</a:t>
              </a:r>
            </a:p>
          </p:txBody>
        </p:sp>
        <p:sp>
          <p:nvSpPr>
            <p:cNvPr id="53" name="Rectangle 19"/>
            <p:cNvSpPr>
              <a:spLocks noChangeArrowheads="1"/>
            </p:cNvSpPr>
            <p:nvPr/>
          </p:nvSpPr>
          <p:spPr bwMode="auto">
            <a:xfrm>
              <a:off x="5364163" y="3072243"/>
              <a:ext cx="1223962"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GB" sz="1400" dirty="0">
                  <a:solidFill>
                    <a:srgbClr val="0F5494"/>
                  </a:solidFill>
                </a:rPr>
                <a:t>Prog. FSE</a:t>
              </a:r>
            </a:p>
          </p:txBody>
        </p:sp>
        <p:sp>
          <p:nvSpPr>
            <p:cNvPr id="55" name="Rectangle 73"/>
            <p:cNvSpPr>
              <a:spLocks noChangeArrowheads="1"/>
            </p:cNvSpPr>
            <p:nvPr/>
          </p:nvSpPr>
          <p:spPr bwMode="auto">
            <a:xfrm>
              <a:off x="2134841" y="3429000"/>
              <a:ext cx="360362" cy="215900"/>
            </a:xfrm>
            <a:prstGeom prst="rect">
              <a:avLst/>
            </a:prstGeom>
            <a:solidFill>
              <a:srgbClr val="92D050"/>
            </a:solidFill>
            <a:ln w="9525">
              <a:solidFill>
                <a:schemeClr val="tx1"/>
              </a:solidFill>
              <a:miter lim="800000"/>
              <a:headEnd/>
              <a:tailEnd/>
            </a:ln>
            <a:extLst/>
          </p:spPr>
          <p:txBody>
            <a:bodyPr wrap="none" anchor="ctr"/>
            <a:lstStyle/>
            <a:p>
              <a:pPr algn="ctr"/>
              <a:endParaRPr lang="en-GB" dirty="0"/>
            </a:p>
          </p:txBody>
        </p:sp>
        <p:sp>
          <p:nvSpPr>
            <p:cNvPr id="56" name="Rectangle 75"/>
            <p:cNvSpPr>
              <a:spLocks noChangeArrowheads="1"/>
            </p:cNvSpPr>
            <p:nvPr/>
          </p:nvSpPr>
          <p:spPr bwMode="auto">
            <a:xfrm>
              <a:off x="4140200" y="1989138"/>
              <a:ext cx="360363" cy="86360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ln w="9525">
              <a:solidFill>
                <a:schemeClr val="tx1"/>
              </a:solidFill>
              <a:miter lim="800000"/>
              <a:headEnd/>
              <a:tailEnd/>
            </a:ln>
            <a:extLst/>
          </p:spPr>
          <p:txBody>
            <a:bodyPr wrap="none" anchor="ctr"/>
            <a:lstStyle/>
            <a:p>
              <a:pPr algn="ctr"/>
              <a:endParaRPr lang="en-GB" dirty="0"/>
            </a:p>
          </p:txBody>
        </p:sp>
        <p:sp>
          <p:nvSpPr>
            <p:cNvPr id="57" name="Rectangle 81"/>
            <p:cNvSpPr>
              <a:spLocks noChangeArrowheads="1"/>
            </p:cNvSpPr>
            <p:nvPr/>
          </p:nvSpPr>
          <p:spPr bwMode="auto">
            <a:xfrm>
              <a:off x="5362575" y="3576299"/>
              <a:ext cx="361950" cy="86360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ln w="9525">
              <a:solidFill>
                <a:schemeClr val="tx1"/>
              </a:solidFill>
              <a:miter lim="800000"/>
              <a:headEnd/>
              <a:tailEnd/>
            </a:ln>
            <a:extLst/>
          </p:spPr>
          <p:txBody>
            <a:bodyPr wrap="none" anchor="ctr"/>
            <a:lstStyle/>
            <a:p>
              <a:pPr algn="ctr"/>
              <a:endParaRPr lang="en-GB" dirty="0"/>
            </a:p>
          </p:txBody>
        </p:sp>
        <p:sp>
          <p:nvSpPr>
            <p:cNvPr id="58" name="Rectangle 82"/>
            <p:cNvSpPr>
              <a:spLocks noChangeArrowheads="1"/>
            </p:cNvSpPr>
            <p:nvPr/>
          </p:nvSpPr>
          <p:spPr bwMode="auto">
            <a:xfrm>
              <a:off x="5794375" y="3576299"/>
              <a:ext cx="360363" cy="86360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ln w="9525">
              <a:solidFill>
                <a:schemeClr val="tx1"/>
              </a:solidFill>
              <a:miter lim="800000"/>
              <a:headEnd/>
              <a:tailEnd/>
            </a:ln>
            <a:extLst/>
          </p:spPr>
          <p:txBody>
            <a:bodyPr wrap="none" anchor="ctr"/>
            <a:lstStyle/>
            <a:p>
              <a:pPr algn="ctr"/>
              <a:endParaRPr lang="en-GB" dirty="0"/>
            </a:p>
          </p:txBody>
        </p:sp>
        <p:sp>
          <p:nvSpPr>
            <p:cNvPr id="59" name="Rectangle 84"/>
            <p:cNvSpPr>
              <a:spLocks noChangeArrowheads="1"/>
            </p:cNvSpPr>
            <p:nvPr/>
          </p:nvSpPr>
          <p:spPr bwMode="auto">
            <a:xfrm>
              <a:off x="6226175" y="3576299"/>
              <a:ext cx="360363" cy="86360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ln w="9525">
              <a:solidFill>
                <a:schemeClr val="tx1"/>
              </a:solidFill>
              <a:miter lim="800000"/>
              <a:headEnd/>
              <a:tailEnd/>
            </a:ln>
            <a:extLst/>
          </p:spPr>
          <p:txBody>
            <a:bodyPr wrap="none" anchor="ctr"/>
            <a:lstStyle/>
            <a:p>
              <a:pPr algn="ctr"/>
              <a:endParaRPr lang="en-GB" dirty="0"/>
            </a:p>
          </p:txBody>
        </p:sp>
        <p:sp>
          <p:nvSpPr>
            <p:cNvPr id="62" name="Rectangle 88"/>
            <p:cNvSpPr>
              <a:spLocks noChangeArrowheads="1"/>
            </p:cNvSpPr>
            <p:nvPr/>
          </p:nvSpPr>
          <p:spPr bwMode="auto">
            <a:xfrm>
              <a:off x="2051050" y="4005263"/>
              <a:ext cx="360363" cy="287337"/>
            </a:xfrm>
            <a:prstGeom prst="rect">
              <a:avLst/>
            </a:prstGeom>
            <a:solidFill>
              <a:schemeClr val="accent6">
                <a:lumMod val="60000"/>
                <a:lumOff val="40000"/>
              </a:schemeClr>
            </a:solidFill>
            <a:ln w="9525">
              <a:solidFill>
                <a:schemeClr val="tx1"/>
              </a:solidFill>
              <a:miter lim="800000"/>
              <a:headEnd/>
              <a:tailEnd/>
            </a:ln>
            <a:extLst/>
          </p:spPr>
          <p:txBody>
            <a:bodyPr wrap="none" anchor="ctr"/>
            <a:lstStyle/>
            <a:p>
              <a:pPr algn="ctr"/>
              <a:endParaRPr lang="en-GB" dirty="0"/>
            </a:p>
          </p:txBody>
        </p:sp>
        <p:sp>
          <p:nvSpPr>
            <p:cNvPr id="65" name="Rectangle 92"/>
            <p:cNvSpPr>
              <a:spLocks noChangeArrowheads="1"/>
            </p:cNvSpPr>
            <p:nvPr/>
          </p:nvSpPr>
          <p:spPr bwMode="auto">
            <a:xfrm>
              <a:off x="2339975" y="4437063"/>
              <a:ext cx="360363" cy="215900"/>
            </a:xfrm>
            <a:prstGeom prst="rect">
              <a:avLst/>
            </a:prstGeom>
            <a:pattFill prst="wdUpDiag">
              <a:fgClr>
                <a:schemeClr val="bg1">
                  <a:lumMod val="65000"/>
                </a:schemeClr>
              </a:fgClr>
              <a:bgClr>
                <a:schemeClr val="bg1">
                  <a:lumMod val="85000"/>
                </a:schemeClr>
              </a:bgClr>
            </a:pattFill>
            <a:ln w="9525">
              <a:solidFill>
                <a:schemeClr val="tx1"/>
              </a:solidFill>
              <a:miter lim="800000"/>
              <a:headEnd/>
              <a:tailEnd/>
            </a:ln>
            <a:extLst/>
          </p:spPr>
          <p:txBody>
            <a:bodyPr wrap="none" anchor="ctr"/>
            <a:lstStyle/>
            <a:p>
              <a:pPr algn="ctr"/>
              <a:endParaRPr lang="en-GB" dirty="0"/>
            </a:p>
          </p:txBody>
        </p:sp>
        <p:sp>
          <p:nvSpPr>
            <p:cNvPr id="66" name="Text Box 102"/>
            <p:cNvSpPr txBox="1">
              <a:spLocks noChangeArrowheads="1"/>
            </p:cNvSpPr>
            <p:nvPr/>
          </p:nvSpPr>
          <p:spPr bwMode="auto">
            <a:xfrm>
              <a:off x="1414761" y="4748213"/>
              <a:ext cx="16674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spcBef>
                  <a:spcPct val="50000"/>
                </a:spcBef>
                <a:defRPr/>
              </a:pPr>
              <a:r>
                <a:rPr lang="fr-BE" sz="1600" dirty="0"/>
                <a:t>Stratégie</a:t>
              </a:r>
              <a:r>
                <a:rPr lang="en-GB" sz="1600" dirty="0"/>
                <a:t> X</a:t>
              </a:r>
            </a:p>
          </p:txBody>
        </p:sp>
        <p:sp>
          <p:nvSpPr>
            <p:cNvPr id="68" name="Line 107"/>
            <p:cNvSpPr>
              <a:spLocks noChangeShapeType="1"/>
            </p:cNvSpPr>
            <p:nvPr/>
          </p:nvSpPr>
          <p:spPr bwMode="auto">
            <a:xfrm flipH="1">
              <a:off x="2841624" y="2708274"/>
              <a:ext cx="1298575" cy="1431757"/>
            </a:xfrm>
            <a:prstGeom prst="line">
              <a:avLst/>
            </a:prstGeom>
            <a:noFill/>
            <a:ln w="9525">
              <a:solidFill>
                <a:schemeClr val="tx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GB" dirty="0"/>
            </a:p>
          </p:txBody>
        </p:sp>
        <p:sp>
          <p:nvSpPr>
            <p:cNvPr id="69" name="Line 108"/>
            <p:cNvSpPr>
              <a:spLocks noChangeShapeType="1"/>
            </p:cNvSpPr>
            <p:nvPr/>
          </p:nvSpPr>
          <p:spPr bwMode="auto">
            <a:xfrm flipH="1" flipV="1">
              <a:off x="2843213" y="4149725"/>
              <a:ext cx="2519362" cy="142875"/>
            </a:xfrm>
            <a:prstGeom prst="line">
              <a:avLst/>
            </a:prstGeom>
            <a:noFill/>
            <a:ln w="9525">
              <a:solidFill>
                <a:schemeClr val="tx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GB" dirty="0"/>
            </a:p>
          </p:txBody>
        </p:sp>
        <p:sp>
          <p:nvSpPr>
            <p:cNvPr id="71" name="Rectangle 75"/>
            <p:cNvSpPr>
              <a:spLocks noChangeArrowheads="1"/>
            </p:cNvSpPr>
            <p:nvPr/>
          </p:nvSpPr>
          <p:spPr bwMode="auto">
            <a:xfrm>
              <a:off x="4643438" y="1989138"/>
              <a:ext cx="360362" cy="863600"/>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ln w="9525">
              <a:solidFill>
                <a:schemeClr val="tx1"/>
              </a:solidFill>
              <a:miter lim="800000"/>
              <a:headEnd/>
              <a:tailEnd/>
            </a:ln>
            <a:extLst/>
          </p:spPr>
          <p:txBody>
            <a:bodyPr wrap="none" anchor="ctr"/>
            <a:lstStyle/>
            <a:p>
              <a:pPr algn="ctr"/>
              <a:endParaRPr lang="en-GB" dirty="0"/>
            </a:p>
          </p:txBody>
        </p:sp>
        <p:sp>
          <p:nvSpPr>
            <p:cNvPr id="72" name="Rectangle 79"/>
            <p:cNvSpPr>
              <a:spLocks noChangeArrowheads="1"/>
            </p:cNvSpPr>
            <p:nvPr/>
          </p:nvSpPr>
          <p:spPr bwMode="auto">
            <a:xfrm>
              <a:off x="2484438" y="4076700"/>
              <a:ext cx="360362" cy="215900"/>
            </a:xfrm>
            <a:prstGeom prst="rect">
              <a:avLst/>
            </a:prstGeom>
            <a:pattFill prst="wdUpDiag">
              <a:fgClr>
                <a:schemeClr val="bg1">
                  <a:lumMod val="65000"/>
                </a:schemeClr>
              </a:fgClr>
              <a:bgClr>
                <a:schemeClr val="bg1">
                  <a:lumMod val="85000"/>
                </a:schemeClr>
              </a:bgClr>
            </a:pattFill>
            <a:ln w="9525">
              <a:solidFill>
                <a:schemeClr val="tx1"/>
              </a:solidFill>
              <a:miter lim="800000"/>
              <a:headEnd/>
              <a:tailEnd/>
            </a:ln>
          </p:spPr>
          <p:txBody>
            <a:bodyPr wrap="none" anchor="ctr"/>
            <a:lstStyle/>
            <a:p>
              <a:pPr algn="ctr"/>
              <a:endParaRPr lang="en-US" dirty="0"/>
            </a:p>
          </p:txBody>
        </p:sp>
        <p:sp>
          <p:nvSpPr>
            <p:cNvPr id="73" name="TextBox 9"/>
            <p:cNvSpPr txBox="1">
              <a:spLocks noChangeArrowheads="1"/>
            </p:cNvSpPr>
            <p:nvPr/>
          </p:nvSpPr>
          <p:spPr bwMode="auto">
            <a:xfrm>
              <a:off x="6875463" y="3648307"/>
              <a:ext cx="2095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r>
                <a:rPr lang="en-GB" sz="1600" dirty="0"/>
                <a:t>+ resources </a:t>
              </a:r>
              <a:r>
                <a:rPr lang="fr-BE" sz="1600" dirty="0"/>
                <a:t>additionnelles</a:t>
              </a:r>
            </a:p>
          </p:txBody>
        </p:sp>
        <p:sp>
          <p:nvSpPr>
            <p:cNvPr id="75" name="Rectangle 10"/>
            <p:cNvSpPr>
              <a:spLocks noChangeArrowheads="1"/>
            </p:cNvSpPr>
            <p:nvPr/>
          </p:nvSpPr>
          <p:spPr bwMode="auto">
            <a:xfrm>
              <a:off x="1196185" y="1998831"/>
              <a:ext cx="360363" cy="86360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w="9525">
              <a:noFill/>
              <a:miter lim="800000"/>
              <a:headEnd/>
              <a:tailEnd/>
            </a:ln>
            <a:effectLst/>
            <a:extLst/>
          </p:spPr>
          <p:txBody>
            <a:bodyPr vert="horz" wrap="none" anchor="ctr"/>
            <a:lstStyle/>
            <a:p>
              <a:pPr algn="ctr"/>
              <a:endParaRPr lang="en-GB" dirty="0">
                <a:latin typeface="Verdana" charset="0"/>
                <a:ea typeface="ＭＳ Ｐゴシック" charset="0"/>
              </a:endParaRPr>
            </a:p>
          </p:txBody>
        </p:sp>
        <p:sp>
          <p:nvSpPr>
            <p:cNvPr id="76" name="Rectangle 10"/>
            <p:cNvSpPr>
              <a:spLocks noChangeArrowheads="1"/>
            </p:cNvSpPr>
            <p:nvPr/>
          </p:nvSpPr>
          <p:spPr bwMode="auto">
            <a:xfrm>
              <a:off x="684213" y="1989138"/>
              <a:ext cx="360362" cy="86360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w="9525">
              <a:noFill/>
              <a:miter lim="800000"/>
              <a:headEnd/>
              <a:tailEnd/>
            </a:ln>
            <a:effectLst/>
            <a:extLst/>
          </p:spPr>
          <p:txBody>
            <a:bodyPr vert="horz" wrap="none" anchor="ctr"/>
            <a:lstStyle/>
            <a:p>
              <a:pPr algn="ctr"/>
              <a:endParaRPr lang="en-GB" dirty="0">
                <a:latin typeface="Verdana" charset="0"/>
                <a:ea typeface="ＭＳ Ｐゴシック" charset="0"/>
              </a:endParaRPr>
            </a:p>
          </p:txBody>
        </p:sp>
        <p:sp>
          <p:nvSpPr>
            <p:cNvPr id="78" name="Rectangle 10"/>
            <p:cNvSpPr>
              <a:spLocks noChangeArrowheads="1"/>
            </p:cNvSpPr>
            <p:nvPr/>
          </p:nvSpPr>
          <p:spPr bwMode="auto">
            <a:xfrm>
              <a:off x="1690688" y="3573463"/>
              <a:ext cx="360362" cy="360362"/>
            </a:xfrm>
            <a:prstGeom prst="rect">
              <a:avLst/>
            </a:prstGeom>
            <a:solidFill>
              <a:srgbClr val="C00000"/>
            </a:solidFill>
            <a:ln w="9525">
              <a:solidFill>
                <a:schemeClr val="tx1"/>
              </a:solidFill>
              <a:miter lim="800000"/>
              <a:headEnd/>
              <a:tailEnd/>
            </a:ln>
            <a:effectLst/>
            <a:extLst/>
          </p:spPr>
          <p:txBody>
            <a:bodyPr vert="vert270" wrap="none" anchor="ctr"/>
            <a:lstStyle/>
            <a:p>
              <a:pPr algn="ctr"/>
              <a:endParaRPr lang="en-US" dirty="0">
                <a:latin typeface="Verdana" charset="0"/>
                <a:ea typeface="ＭＳ Ｐゴシック" charset="0"/>
              </a:endParaRPr>
            </a:p>
          </p:txBody>
        </p:sp>
        <p:sp>
          <p:nvSpPr>
            <p:cNvPr id="81" name="Line 106"/>
            <p:cNvSpPr>
              <a:spLocks noChangeShapeType="1"/>
            </p:cNvSpPr>
            <p:nvPr/>
          </p:nvSpPr>
          <p:spPr bwMode="auto">
            <a:xfrm>
              <a:off x="910878" y="2862431"/>
              <a:ext cx="935930" cy="697075"/>
            </a:xfrm>
            <a:prstGeom prst="line">
              <a:avLst/>
            </a:prstGeom>
            <a:solidFill>
              <a:schemeClr val="accent2">
                <a:lumMod val="60000"/>
                <a:lumOff val="40000"/>
              </a:schemeClr>
            </a:solidFill>
            <a:ln w="9525">
              <a:solidFill>
                <a:schemeClr val="tx1"/>
              </a:solidFill>
              <a:miter lim="800000"/>
              <a:headEnd/>
              <a:tailEnd type="triangle"/>
            </a:ln>
            <a:effectLst/>
            <a:extLst/>
          </p:spPr>
          <p:txBody>
            <a:bodyPr vert="vert270" wrap="none" anchor="ctr"/>
            <a:lstStyle/>
            <a:p>
              <a:pPr algn="ctr"/>
              <a:endParaRPr lang="en-GB" dirty="0">
                <a:latin typeface="Verdana" charset="0"/>
                <a:ea typeface="ＭＳ Ｐゴシック" charset="0"/>
              </a:endParaRPr>
            </a:p>
          </p:txBody>
        </p:sp>
        <p:sp>
          <p:nvSpPr>
            <p:cNvPr id="85" name="TextBox 9"/>
            <p:cNvSpPr txBox="1">
              <a:spLocks noChangeArrowheads="1"/>
            </p:cNvSpPr>
            <p:nvPr/>
          </p:nvSpPr>
          <p:spPr bwMode="auto">
            <a:xfrm>
              <a:off x="6874120" y="1645801"/>
              <a:ext cx="2095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r>
                <a:rPr lang="fr-BE" sz="1600" dirty="0"/>
                <a:t>Outils</a:t>
              </a:r>
              <a:r>
                <a:rPr lang="en-GB" sz="1600" dirty="0"/>
                <a:t>: </a:t>
              </a:r>
              <a:r>
                <a:rPr lang="en-GB" sz="1600" b="1" dirty="0"/>
                <a:t>ITI, CLLD</a:t>
              </a:r>
            </a:p>
          </p:txBody>
        </p:sp>
        <p:sp>
          <p:nvSpPr>
            <p:cNvPr id="45" name="Rectangle 90"/>
            <p:cNvSpPr>
              <a:spLocks noChangeArrowheads="1"/>
            </p:cNvSpPr>
            <p:nvPr/>
          </p:nvSpPr>
          <p:spPr bwMode="auto">
            <a:xfrm>
              <a:off x="4147590" y="2640319"/>
              <a:ext cx="360362" cy="215900"/>
            </a:xfrm>
            <a:prstGeom prst="rect">
              <a:avLst/>
            </a:prstGeom>
            <a:solidFill>
              <a:srgbClr val="FFCC66"/>
            </a:solidFill>
            <a:ln w="9525">
              <a:solidFill>
                <a:schemeClr val="tx1"/>
              </a:solidFill>
              <a:miter lim="800000"/>
              <a:headEnd/>
              <a:tailEnd/>
            </a:ln>
            <a:extLst/>
          </p:spPr>
          <p:txBody>
            <a:bodyPr wrap="none" anchor="ctr"/>
            <a:lstStyle/>
            <a:p>
              <a:pPr algn="ctr"/>
              <a:endParaRPr lang="en-GB" dirty="0"/>
            </a:p>
          </p:txBody>
        </p:sp>
        <p:sp>
          <p:nvSpPr>
            <p:cNvPr id="74" name="Rectangle 75"/>
            <p:cNvSpPr>
              <a:spLocks noChangeArrowheads="1"/>
            </p:cNvSpPr>
            <p:nvPr/>
          </p:nvSpPr>
          <p:spPr bwMode="auto">
            <a:xfrm>
              <a:off x="5148263" y="1989138"/>
              <a:ext cx="360362" cy="8636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w="9525">
              <a:solidFill>
                <a:schemeClr val="tx1"/>
              </a:solidFill>
              <a:miter lim="800000"/>
              <a:headEnd/>
              <a:tailEnd/>
            </a:ln>
            <a:effectLst/>
            <a:extLst/>
          </p:spPr>
          <p:txBody>
            <a:bodyPr vert="vert270" wrap="none" anchor="ctr"/>
            <a:lstStyle/>
            <a:p>
              <a:pPr algn="ctr"/>
              <a:endParaRPr lang="en-GB" dirty="0">
                <a:latin typeface="Verdana" charset="0"/>
                <a:ea typeface="ＭＳ Ｐゴシック" charset="0"/>
              </a:endParaRPr>
            </a:p>
          </p:txBody>
        </p:sp>
        <p:sp>
          <p:nvSpPr>
            <p:cNvPr id="82" name="Rectangle 90"/>
            <p:cNvSpPr>
              <a:spLocks noChangeArrowheads="1"/>
            </p:cNvSpPr>
            <p:nvPr/>
          </p:nvSpPr>
          <p:spPr bwMode="auto">
            <a:xfrm>
              <a:off x="5363369" y="4228327"/>
              <a:ext cx="360362" cy="215900"/>
            </a:xfrm>
            <a:prstGeom prst="rect">
              <a:avLst/>
            </a:prstGeom>
            <a:solidFill>
              <a:srgbClr val="FFCC66"/>
            </a:solidFill>
            <a:ln w="9525">
              <a:solidFill>
                <a:schemeClr val="tx1"/>
              </a:solidFill>
              <a:miter lim="800000"/>
              <a:headEnd/>
              <a:tailEnd/>
            </a:ln>
            <a:extLst/>
          </p:spPr>
          <p:txBody>
            <a:bodyPr wrap="none" anchor="ctr"/>
            <a:lstStyle/>
            <a:p>
              <a:pPr algn="ctr"/>
              <a:endParaRPr lang="en-GB" dirty="0"/>
            </a:p>
          </p:txBody>
        </p:sp>
        <p:sp>
          <p:nvSpPr>
            <p:cNvPr id="83" name="Rectangle 90"/>
            <p:cNvSpPr>
              <a:spLocks noChangeArrowheads="1"/>
            </p:cNvSpPr>
            <p:nvPr/>
          </p:nvSpPr>
          <p:spPr bwMode="auto">
            <a:xfrm>
              <a:off x="2482851" y="4081012"/>
              <a:ext cx="360362" cy="215900"/>
            </a:xfrm>
            <a:prstGeom prst="rect">
              <a:avLst/>
            </a:prstGeom>
            <a:solidFill>
              <a:srgbClr val="FFCC66"/>
            </a:solidFill>
            <a:ln w="9525">
              <a:solidFill>
                <a:schemeClr val="tx1"/>
              </a:solidFill>
              <a:miter lim="800000"/>
              <a:headEnd/>
              <a:tailEnd/>
            </a:ln>
            <a:extLst/>
          </p:spPr>
          <p:txBody>
            <a:bodyPr wrap="none" anchor="ctr"/>
            <a:lstStyle/>
            <a:p>
              <a:pPr algn="ctr"/>
              <a:endParaRPr lang="en-GB" dirty="0"/>
            </a:p>
          </p:txBody>
        </p:sp>
        <p:sp>
          <p:nvSpPr>
            <p:cNvPr id="64" name="Rectangle 90"/>
            <p:cNvSpPr>
              <a:spLocks noChangeArrowheads="1"/>
            </p:cNvSpPr>
            <p:nvPr/>
          </p:nvSpPr>
          <p:spPr bwMode="auto">
            <a:xfrm>
              <a:off x="2415207" y="3718548"/>
              <a:ext cx="360362" cy="215900"/>
            </a:xfrm>
            <a:prstGeom prst="rect">
              <a:avLst/>
            </a:prstGeom>
            <a:noFill/>
            <a:ln w="9525">
              <a:solidFill>
                <a:schemeClr val="tx1"/>
              </a:solidFill>
              <a:miter lim="800000"/>
              <a:headEnd/>
              <a:tailEnd/>
            </a:ln>
            <a:extLst/>
          </p:spPr>
          <p:txBody>
            <a:bodyPr wrap="none" anchor="ctr"/>
            <a:lstStyle/>
            <a:p>
              <a:pPr algn="ctr"/>
              <a:endParaRPr lang="en-GB" dirty="0"/>
            </a:p>
          </p:txBody>
        </p:sp>
      </p:grpSp>
      <p:sp>
        <p:nvSpPr>
          <p:cNvPr id="86" name="Rectangle 10"/>
          <p:cNvSpPr>
            <a:spLocks noChangeArrowheads="1"/>
          </p:cNvSpPr>
          <p:nvPr/>
        </p:nvSpPr>
        <p:spPr bwMode="auto">
          <a:xfrm>
            <a:off x="681042" y="2845526"/>
            <a:ext cx="360362" cy="863600"/>
          </a:xfrm>
          <a:prstGeom prst="rect">
            <a:avLst/>
          </a:prstGeom>
          <a:noFill/>
          <a:ln w="9525">
            <a:solidFill>
              <a:schemeClr val="tx1"/>
            </a:solid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OP1</a:t>
            </a:r>
          </a:p>
        </p:txBody>
      </p:sp>
      <p:sp>
        <p:nvSpPr>
          <p:cNvPr id="87" name="Rectangle 10"/>
          <p:cNvSpPr>
            <a:spLocks noChangeArrowheads="1"/>
          </p:cNvSpPr>
          <p:nvPr/>
        </p:nvSpPr>
        <p:spPr bwMode="auto">
          <a:xfrm>
            <a:off x="1187302" y="2859644"/>
            <a:ext cx="360362" cy="863600"/>
          </a:xfrm>
          <a:prstGeom prst="rect">
            <a:avLst/>
          </a:prstGeom>
          <a:noFill/>
          <a:ln w="9525">
            <a:solidFill>
              <a:schemeClr val="tx1"/>
            </a:solid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OP1</a:t>
            </a:r>
          </a:p>
        </p:txBody>
      </p:sp>
      <p:sp>
        <p:nvSpPr>
          <p:cNvPr id="88" name="Rectangle 10"/>
          <p:cNvSpPr>
            <a:spLocks noChangeArrowheads="1"/>
          </p:cNvSpPr>
          <p:nvPr/>
        </p:nvSpPr>
        <p:spPr bwMode="auto">
          <a:xfrm>
            <a:off x="1681163" y="2845526"/>
            <a:ext cx="360362" cy="863600"/>
          </a:xfrm>
          <a:prstGeom prst="rect">
            <a:avLst/>
          </a:prstGeom>
          <a:noFill/>
          <a:ln w="9525">
            <a:solidFill>
              <a:schemeClr val="tx1"/>
            </a:solid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OP2</a:t>
            </a:r>
          </a:p>
        </p:txBody>
      </p:sp>
      <p:sp>
        <p:nvSpPr>
          <p:cNvPr id="89" name="Rectangle 10"/>
          <p:cNvSpPr>
            <a:spLocks noChangeArrowheads="1"/>
          </p:cNvSpPr>
          <p:nvPr/>
        </p:nvSpPr>
        <p:spPr bwMode="auto">
          <a:xfrm>
            <a:off x="2192342" y="2840419"/>
            <a:ext cx="360362" cy="863600"/>
          </a:xfrm>
          <a:prstGeom prst="rect">
            <a:avLst/>
          </a:prstGeom>
          <a:noFill/>
          <a:ln w="9525">
            <a:no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OP2</a:t>
            </a:r>
          </a:p>
        </p:txBody>
      </p:sp>
      <p:sp>
        <p:nvSpPr>
          <p:cNvPr id="90" name="Rectangle 10"/>
          <p:cNvSpPr>
            <a:spLocks noChangeArrowheads="1"/>
          </p:cNvSpPr>
          <p:nvPr/>
        </p:nvSpPr>
        <p:spPr bwMode="auto">
          <a:xfrm>
            <a:off x="4121697" y="2818851"/>
            <a:ext cx="360362" cy="863600"/>
          </a:xfrm>
          <a:prstGeom prst="rect">
            <a:avLst/>
          </a:prstGeom>
          <a:noFill/>
          <a:ln w="9525">
            <a:no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OP4</a:t>
            </a:r>
          </a:p>
        </p:txBody>
      </p:sp>
      <p:sp>
        <p:nvSpPr>
          <p:cNvPr id="91" name="Rectangle 10"/>
          <p:cNvSpPr>
            <a:spLocks noChangeArrowheads="1"/>
          </p:cNvSpPr>
          <p:nvPr/>
        </p:nvSpPr>
        <p:spPr bwMode="auto">
          <a:xfrm>
            <a:off x="5141365" y="2859644"/>
            <a:ext cx="360362" cy="863600"/>
          </a:xfrm>
          <a:prstGeom prst="rect">
            <a:avLst/>
          </a:prstGeom>
          <a:noFill/>
          <a:ln w="9525">
            <a:no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OP3</a:t>
            </a:r>
          </a:p>
        </p:txBody>
      </p:sp>
      <p:sp>
        <p:nvSpPr>
          <p:cNvPr id="92" name="Rectangle 10"/>
          <p:cNvSpPr>
            <a:spLocks noChangeArrowheads="1"/>
          </p:cNvSpPr>
          <p:nvPr/>
        </p:nvSpPr>
        <p:spPr bwMode="auto">
          <a:xfrm>
            <a:off x="4631531" y="2840419"/>
            <a:ext cx="360362" cy="863600"/>
          </a:xfrm>
          <a:prstGeom prst="rect">
            <a:avLst/>
          </a:prstGeom>
          <a:noFill/>
          <a:ln w="9525">
            <a:no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OP4</a:t>
            </a:r>
          </a:p>
        </p:txBody>
      </p:sp>
      <p:sp>
        <p:nvSpPr>
          <p:cNvPr id="94" name="Rectangle 88"/>
          <p:cNvSpPr>
            <a:spLocks noChangeArrowheads="1"/>
          </p:cNvSpPr>
          <p:nvPr/>
        </p:nvSpPr>
        <p:spPr bwMode="auto">
          <a:xfrm>
            <a:off x="681041" y="3486712"/>
            <a:ext cx="360363" cy="230018"/>
          </a:xfrm>
          <a:prstGeom prst="rect">
            <a:avLst/>
          </a:prstGeom>
          <a:solidFill>
            <a:srgbClr val="C00000"/>
          </a:solidFill>
          <a:ln w="9525">
            <a:solidFill>
              <a:schemeClr val="tx1"/>
            </a:solidFill>
            <a:miter lim="800000"/>
            <a:headEnd/>
            <a:tailEnd/>
          </a:ln>
          <a:effectLst/>
          <a:extLst/>
        </p:spPr>
        <p:txBody>
          <a:bodyPr vert="vert270" wrap="none" anchor="ctr"/>
          <a:lstStyle/>
          <a:p>
            <a:pPr algn="ctr"/>
            <a:endParaRPr lang="en-GB" dirty="0">
              <a:latin typeface="Verdana" charset="0"/>
              <a:ea typeface="ＭＳ Ｐゴシック" charset="0"/>
            </a:endParaRPr>
          </a:p>
        </p:txBody>
      </p:sp>
      <p:sp>
        <p:nvSpPr>
          <p:cNvPr id="63" name="Rectangle 73"/>
          <p:cNvSpPr>
            <a:spLocks noChangeArrowheads="1"/>
          </p:cNvSpPr>
          <p:nvPr/>
        </p:nvSpPr>
        <p:spPr bwMode="auto">
          <a:xfrm>
            <a:off x="1678417" y="3492171"/>
            <a:ext cx="360362" cy="215900"/>
          </a:xfrm>
          <a:prstGeom prst="rect">
            <a:avLst/>
          </a:prstGeom>
          <a:solidFill>
            <a:srgbClr val="92D050"/>
          </a:solidFill>
          <a:ln w="9525">
            <a:solidFill>
              <a:schemeClr val="tx1"/>
            </a:solidFill>
            <a:miter lim="800000"/>
            <a:headEnd/>
            <a:tailEnd/>
          </a:ln>
          <a:effectLst/>
          <a:extLst/>
        </p:spPr>
        <p:txBody>
          <a:bodyPr wrap="none" anchor="ctr"/>
          <a:lstStyle/>
          <a:p>
            <a:pPr algn="ctr"/>
            <a:endParaRPr lang="en-GB" dirty="0">
              <a:latin typeface="Verdana" charset="0"/>
              <a:ea typeface="ＭＳ Ｐゴシック" charset="0"/>
            </a:endParaRPr>
          </a:p>
        </p:txBody>
      </p:sp>
      <p:sp>
        <p:nvSpPr>
          <p:cNvPr id="77" name="Line 106"/>
          <p:cNvSpPr>
            <a:spLocks noChangeShapeType="1"/>
          </p:cNvSpPr>
          <p:nvPr/>
        </p:nvSpPr>
        <p:spPr bwMode="auto">
          <a:xfrm>
            <a:off x="1841719" y="3710533"/>
            <a:ext cx="423648" cy="565323"/>
          </a:xfrm>
          <a:prstGeom prst="line">
            <a:avLst/>
          </a:prstGeom>
          <a:solidFill>
            <a:schemeClr val="accent2">
              <a:lumMod val="60000"/>
              <a:lumOff val="40000"/>
            </a:schemeClr>
          </a:solidFill>
          <a:ln w="9525">
            <a:solidFill>
              <a:schemeClr val="tx1"/>
            </a:solidFill>
            <a:miter lim="800000"/>
            <a:headEnd/>
            <a:tailEnd type="triangle"/>
          </a:ln>
          <a:effectLst/>
          <a:extLst/>
        </p:spPr>
        <p:txBody>
          <a:bodyPr vert="vert270" wrap="none" anchor="ctr"/>
          <a:lstStyle/>
          <a:p>
            <a:pPr algn="ctr"/>
            <a:endParaRPr lang="en-GB" dirty="0">
              <a:latin typeface="Verdana" charset="0"/>
              <a:ea typeface="ＭＳ Ｐゴシック" charset="0"/>
            </a:endParaRPr>
          </a:p>
        </p:txBody>
      </p:sp>
      <p:sp>
        <p:nvSpPr>
          <p:cNvPr id="79" name="Rectangle 88"/>
          <p:cNvSpPr>
            <a:spLocks noChangeArrowheads="1"/>
          </p:cNvSpPr>
          <p:nvPr/>
        </p:nvSpPr>
        <p:spPr bwMode="auto">
          <a:xfrm>
            <a:off x="5137149" y="3536635"/>
            <a:ext cx="360363" cy="176121"/>
          </a:xfrm>
          <a:prstGeom prst="rect">
            <a:avLst/>
          </a:prstGeom>
          <a:solidFill>
            <a:schemeClr val="accent2">
              <a:lumMod val="60000"/>
              <a:lumOff val="40000"/>
            </a:schemeClr>
          </a:solidFill>
          <a:ln w="9525">
            <a:solidFill>
              <a:schemeClr val="tx1"/>
            </a:solidFill>
            <a:miter lim="800000"/>
            <a:headEnd/>
            <a:tailEnd/>
          </a:ln>
          <a:effectLst/>
          <a:extLst/>
        </p:spPr>
        <p:txBody>
          <a:bodyPr vert="vert270" wrap="none" anchor="ctr"/>
          <a:lstStyle/>
          <a:p>
            <a:pPr algn="ctr"/>
            <a:endParaRPr lang="en-GB" dirty="0">
              <a:latin typeface="Verdana" charset="0"/>
              <a:ea typeface="ＭＳ Ｐゴシック" charset="0"/>
            </a:endParaRPr>
          </a:p>
        </p:txBody>
      </p:sp>
      <p:sp>
        <p:nvSpPr>
          <p:cNvPr id="80" name="Line 106"/>
          <p:cNvSpPr>
            <a:spLocks noChangeShapeType="1"/>
          </p:cNvSpPr>
          <p:nvPr/>
        </p:nvSpPr>
        <p:spPr bwMode="auto">
          <a:xfrm flipH="1">
            <a:off x="2200492" y="3704020"/>
            <a:ext cx="3088267" cy="1174368"/>
          </a:xfrm>
          <a:prstGeom prst="line">
            <a:avLst/>
          </a:prstGeom>
          <a:solidFill>
            <a:schemeClr val="accent2">
              <a:lumMod val="60000"/>
              <a:lumOff val="40000"/>
            </a:schemeClr>
          </a:solidFill>
          <a:ln w="9525">
            <a:solidFill>
              <a:schemeClr val="tx1"/>
            </a:solidFill>
            <a:miter lim="800000"/>
            <a:headEnd/>
            <a:tailEnd type="triangle"/>
          </a:ln>
          <a:effectLst/>
          <a:extLst/>
        </p:spPr>
        <p:txBody>
          <a:bodyPr vert="vert270" wrap="none" anchor="ctr"/>
          <a:lstStyle/>
          <a:p>
            <a:pPr algn="ctr"/>
            <a:endParaRPr lang="en-GB" dirty="0">
              <a:latin typeface="Verdana" charset="0"/>
              <a:ea typeface="ＭＳ Ｐゴシック" charset="0"/>
            </a:endParaRPr>
          </a:p>
        </p:txBody>
      </p:sp>
      <p:sp>
        <p:nvSpPr>
          <p:cNvPr id="84" name="Rectangle 89"/>
          <p:cNvSpPr>
            <a:spLocks noChangeArrowheads="1"/>
          </p:cNvSpPr>
          <p:nvPr/>
        </p:nvSpPr>
        <p:spPr bwMode="auto">
          <a:xfrm>
            <a:off x="2710706" y="2859892"/>
            <a:ext cx="361950" cy="215900"/>
          </a:xfrm>
          <a:prstGeom prst="rect">
            <a:avLst/>
          </a:prstGeom>
          <a:solidFill>
            <a:srgbClr val="C00000"/>
          </a:solidFill>
          <a:ln w="9525">
            <a:noFill/>
            <a:miter lim="800000"/>
            <a:headEnd/>
            <a:tailEnd/>
          </a:ln>
          <a:effectLst/>
          <a:extLst/>
        </p:spPr>
        <p:txBody>
          <a:bodyPr vert="horz" wrap="none" anchor="ctr"/>
          <a:lstStyle/>
          <a:p>
            <a:pPr algn="ctr"/>
            <a:endParaRPr lang="en-GB" dirty="0">
              <a:latin typeface="Verdana" charset="0"/>
              <a:ea typeface="ＭＳ Ｐゴシック" charset="0"/>
            </a:endParaRPr>
          </a:p>
        </p:txBody>
      </p:sp>
      <p:sp>
        <p:nvSpPr>
          <p:cNvPr id="95" name="Rectangle 10"/>
          <p:cNvSpPr>
            <a:spLocks noChangeArrowheads="1"/>
          </p:cNvSpPr>
          <p:nvPr/>
        </p:nvSpPr>
        <p:spPr bwMode="auto">
          <a:xfrm>
            <a:off x="2710705" y="3075793"/>
            <a:ext cx="360363" cy="166688"/>
          </a:xfrm>
          <a:prstGeom prst="rect">
            <a:avLst/>
          </a:prstGeom>
          <a:solidFill>
            <a:srgbClr val="92D050"/>
          </a:solidFill>
          <a:ln w="9525">
            <a:solidFill>
              <a:schemeClr val="tx1"/>
            </a:solidFill>
            <a:miter lim="800000"/>
            <a:headEnd/>
            <a:tailEnd/>
          </a:ln>
          <a:effectLst/>
          <a:extLst/>
        </p:spPr>
        <p:txBody>
          <a:bodyPr wrap="none" anchor="ctr"/>
          <a:lstStyle/>
          <a:p>
            <a:pPr algn="ctr"/>
            <a:endParaRPr lang="en-US" dirty="0">
              <a:latin typeface="Verdana" charset="0"/>
              <a:ea typeface="ＭＳ Ｐゴシック" charset="0"/>
            </a:endParaRPr>
          </a:p>
        </p:txBody>
      </p:sp>
      <p:sp>
        <p:nvSpPr>
          <p:cNvPr id="96" name="Rectangle 88"/>
          <p:cNvSpPr>
            <a:spLocks noChangeArrowheads="1"/>
          </p:cNvSpPr>
          <p:nvPr/>
        </p:nvSpPr>
        <p:spPr bwMode="auto">
          <a:xfrm>
            <a:off x="2710704" y="3433229"/>
            <a:ext cx="360363" cy="150174"/>
          </a:xfrm>
          <a:prstGeom prst="rect">
            <a:avLst/>
          </a:prstGeom>
          <a:solidFill>
            <a:srgbClr val="FFCC66"/>
          </a:solidFill>
          <a:ln w="9525">
            <a:noFill/>
            <a:miter lim="800000"/>
            <a:headEnd/>
            <a:tailEnd/>
          </a:ln>
          <a:effectLst/>
          <a:extLst/>
        </p:spPr>
        <p:txBody>
          <a:bodyPr wrap="none" anchor="ctr"/>
          <a:lstStyle/>
          <a:p>
            <a:pPr algn="ctr"/>
            <a:endParaRPr lang="en-GB" dirty="0">
              <a:latin typeface="Verdana" charset="0"/>
              <a:ea typeface="ＭＳ Ｐゴシック" charset="0"/>
            </a:endParaRPr>
          </a:p>
        </p:txBody>
      </p:sp>
      <p:sp>
        <p:nvSpPr>
          <p:cNvPr id="97" name="Rectangle 10"/>
          <p:cNvSpPr>
            <a:spLocks noChangeArrowheads="1"/>
          </p:cNvSpPr>
          <p:nvPr/>
        </p:nvSpPr>
        <p:spPr bwMode="auto">
          <a:xfrm>
            <a:off x="2710704" y="3246041"/>
            <a:ext cx="360363" cy="185688"/>
          </a:xfrm>
          <a:prstGeom prst="rect">
            <a:avLst/>
          </a:prstGeom>
          <a:solidFill>
            <a:schemeClr val="accent2">
              <a:lumMod val="60000"/>
              <a:lumOff val="40000"/>
            </a:schemeClr>
          </a:solidFill>
          <a:ln w="9525">
            <a:noFill/>
            <a:miter lim="800000"/>
            <a:headEnd/>
            <a:tailEnd/>
          </a:ln>
          <a:effectLst/>
          <a:extLst/>
        </p:spPr>
        <p:txBody>
          <a:bodyPr vert="vert270" wrap="none" anchor="ctr"/>
          <a:lstStyle/>
          <a:p>
            <a:pPr algn="ctr"/>
            <a:endParaRPr lang="en-US" dirty="0">
              <a:latin typeface="Verdana" charset="0"/>
              <a:ea typeface="ＭＳ Ｐゴシック" charset="0"/>
            </a:endParaRPr>
          </a:p>
        </p:txBody>
      </p:sp>
      <p:sp>
        <p:nvSpPr>
          <p:cNvPr id="98" name="Rectangle 88"/>
          <p:cNvSpPr>
            <a:spLocks noChangeArrowheads="1"/>
          </p:cNvSpPr>
          <p:nvPr/>
        </p:nvSpPr>
        <p:spPr bwMode="auto">
          <a:xfrm>
            <a:off x="2710703" y="3577529"/>
            <a:ext cx="360363" cy="141538"/>
          </a:xfrm>
          <a:prstGeom prst="rect">
            <a:avLst/>
          </a:prstGeom>
          <a:solidFill>
            <a:schemeClr val="accent1">
              <a:lumMod val="90000"/>
            </a:schemeClr>
          </a:solidFill>
          <a:ln w="9525">
            <a:noFill/>
            <a:miter lim="800000"/>
            <a:headEnd/>
            <a:tailEnd/>
          </a:ln>
          <a:effectLst/>
          <a:extLst/>
        </p:spPr>
        <p:txBody>
          <a:bodyPr wrap="none" anchor="ctr"/>
          <a:lstStyle/>
          <a:p>
            <a:pPr algn="ctr"/>
            <a:endParaRPr lang="en-GB" dirty="0">
              <a:latin typeface="Verdana" charset="0"/>
              <a:ea typeface="ＭＳ Ｐゴシック" charset="0"/>
            </a:endParaRPr>
          </a:p>
        </p:txBody>
      </p:sp>
      <p:sp>
        <p:nvSpPr>
          <p:cNvPr id="67" name="Rectangle 10"/>
          <p:cNvSpPr>
            <a:spLocks noChangeArrowheads="1"/>
          </p:cNvSpPr>
          <p:nvPr/>
        </p:nvSpPr>
        <p:spPr bwMode="auto">
          <a:xfrm>
            <a:off x="2711101" y="2855430"/>
            <a:ext cx="360362" cy="863600"/>
          </a:xfrm>
          <a:prstGeom prst="rect">
            <a:avLst/>
          </a:prstGeom>
          <a:noFill/>
          <a:ln w="19050">
            <a:solidFill>
              <a:schemeClr val="tx1"/>
            </a:solid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OP5</a:t>
            </a:r>
          </a:p>
        </p:txBody>
      </p:sp>
      <p:sp>
        <p:nvSpPr>
          <p:cNvPr id="104" name="Line 106"/>
          <p:cNvSpPr>
            <a:spLocks noChangeShapeType="1"/>
          </p:cNvSpPr>
          <p:nvPr/>
        </p:nvSpPr>
        <p:spPr bwMode="auto">
          <a:xfrm flipH="1">
            <a:off x="2601047" y="3704286"/>
            <a:ext cx="264950" cy="857941"/>
          </a:xfrm>
          <a:prstGeom prst="line">
            <a:avLst/>
          </a:prstGeom>
          <a:solidFill>
            <a:schemeClr val="accent2">
              <a:lumMod val="60000"/>
              <a:lumOff val="40000"/>
            </a:schemeClr>
          </a:solidFill>
          <a:ln w="9525">
            <a:solidFill>
              <a:schemeClr val="tx1"/>
            </a:solidFill>
            <a:miter lim="800000"/>
            <a:headEnd/>
            <a:tailEnd type="triangle"/>
          </a:ln>
          <a:effectLst/>
          <a:extLst/>
        </p:spPr>
        <p:txBody>
          <a:bodyPr vert="vert270" wrap="none" anchor="ctr"/>
          <a:lstStyle/>
          <a:p>
            <a:pPr algn="ctr"/>
            <a:endParaRPr lang="en-GB" dirty="0">
              <a:latin typeface="Verdana" charset="0"/>
              <a:ea typeface="ＭＳ Ｐゴシック" charset="0"/>
            </a:endParaRPr>
          </a:p>
        </p:txBody>
      </p:sp>
      <p:sp>
        <p:nvSpPr>
          <p:cNvPr id="93" name="Rectangle 10"/>
          <p:cNvSpPr>
            <a:spLocks noChangeArrowheads="1"/>
          </p:cNvSpPr>
          <p:nvPr/>
        </p:nvSpPr>
        <p:spPr bwMode="auto">
          <a:xfrm>
            <a:off x="5354955" y="4441440"/>
            <a:ext cx="360362" cy="863600"/>
          </a:xfrm>
          <a:prstGeom prst="rect">
            <a:avLst/>
          </a:prstGeom>
          <a:noFill/>
          <a:ln w="9525">
            <a:no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PO4</a:t>
            </a:r>
          </a:p>
        </p:txBody>
      </p:sp>
      <p:sp>
        <p:nvSpPr>
          <p:cNvPr id="105" name="Rectangle 10"/>
          <p:cNvSpPr>
            <a:spLocks noChangeArrowheads="1"/>
          </p:cNvSpPr>
          <p:nvPr/>
        </p:nvSpPr>
        <p:spPr bwMode="auto">
          <a:xfrm>
            <a:off x="5773924" y="4441440"/>
            <a:ext cx="360362" cy="863600"/>
          </a:xfrm>
          <a:prstGeom prst="rect">
            <a:avLst/>
          </a:prstGeom>
          <a:noFill/>
          <a:ln w="9525">
            <a:no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PO4</a:t>
            </a:r>
          </a:p>
        </p:txBody>
      </p:sp>
      <p:sp>
        <p:nvSpPr>
          <p:cNvPr id="106" name="Rectangle 10"/>
          <p:cNvSpPr>
            <a:spLocks noChangeArrowheads="1"/>
          </p:cNvSpPr>
          <p:nvPr/>
        </p:nvSpPr>
        <p:spPr bwMode="auto">
          <a:xfrm>
            <a:off x="6211570" y="4441440"/>
            <a:ext cx="360362" cy="863600"/>
          </a:xfrm>
          <a:prstGeom prst="rect">
            <a:avLst/>
          </a:prstGeom>
          <a:noFill/>
          <a:ln w="9525">
            <a:noFill/>
            <a:miter lim="800000"/>
            <a:headEnd/>
            <a:tailEnd/>
          </a:ln>
          <a:effectLst/>
          <a:extLst/>
        </p:spPr>
        <p:txBody>
          <a:bodyPr vert="vert270" wrap="none" anchor="ctr"/>
          <a:lstStyle/>
          <a:p>
            <a:pPr algn="ctr">
              <a:defRPr/>
            </a:pPr>
            <a:r>
              <a:rPr lang="en-GB" sz="1600" dirty="0">
                <a:solidFill>
                  <a:schemeClr val="tx1"/>
                </a:solidFill>
                <a:latin typeface="Verdana" charset="0"/>
                <a:ea typeface="ＭＳ Ｐゴシック" charset="0"/>
              </a:rPr>
              <a:t>PO4</a:t>
            </a:r>
          </a:p>
        </p:txBody>
      </p:sp>
      <p:sp>
        <p:nvSpPr>
          <p:cNvPr id="107" name="Rectangle 10"/>
          <p:cNvSpPr>
            <a:spLocks noChangeArrowheads="1"/>
          </p:cNvSpPr>
          <p:nvPr/>
        </p:nvSpPr>
        <p:spPr bwMode="auto">
          <a:xfrm>
            <a:off x="6007987" y="5873192"/>
            <a:ext cx="360362" cy="863600"/>
          </a:xfrm>
          <a:prstGeom prst="rect">
            <a:avLst/>
          </a:prstGeom>
          <a:noFill/>
          <a:ln w="9525">
            <a:noFill/>
            <a:miter lim="800000"/>
            <a:headEnd/>
            <a:tailEnd/>
          </a:ln>
          <a:effectLst/>
          <a:extLst/>
        </p:spPr>
        <p:txBody>
          <a:bodyPr vert="vert270" wrap="none" anchor="ctr"/>
          <a:lstStyle/>
          <a:p>
            <a:pPr algn="ctr">
              <a:defRPr/>
            </a:pPr>
            <a:endParaRPr lang="en-GB" sz="1600" dirty="0">
              <a:solidFill>
                <a:schemeClr val="tx1"/>
              </a:solidFill>
              <a:latin typeface="Verdana" charset="0"/>
              <a:ea typeface="ＭＳ Ｐゴシック" charset="0"/>
            </a:endParaRPr>
          </a:p>
        </p:txBody>
      </p:sp>
      <p:sp>
        <p:nvSpPr>
          <p:cNvPr id="109" name="Rectangle 10"/>
          <p:cNvSpPr>
            <a:spLocks noChangeArrowheads="1"/>
          </p:cNvSpPr>
          <p:nvPr/>
        </p:nvSpPr>
        <p:spPr bwMode="auto">
          <a:xfrm>
            <a:off x="5554756" y="5873192"/>
            <a:ext cx="360362" cy="863600"/>
          </a:xfrm>
          <a:prstGeom prst="rect">
            <a:avLst/>
          </a:prstGeom>
          <a:noFill/>
          <a:ln w="9525">
            <a:noFill/>
            <a:miter lim="800000"/>
            <a:headEnd/>
            <a:tailEnd/>
          </a:ln>
          <a:effectLst/>
          <a:extLst/>
        </p:spPr>
        <p:txBody>
          <a:bodyPr vert="vert270" wrap="none" anchor="ctr"/>
          <a:lstStyle/>
          <a:p>
            <a:pPr algn="ctr">
              <a:defRPr/>
            </a:pPr>
            <a:endParaRPr lang="en-GB" sz="1600" dirty="0">
              <a:solidFill>
                <a:schemeClr val="tx1"/>
              </a:solidFill>
              <a:latin typeface="Verdana" charset="0"/>
              <a:ea typeface="ＭＳ Ｐゴシック" charset="0"/>
            </a:endParaRPr>
          </a:p>
        </p:txBody>
      </p:sp>
      <p:sp>
        <p:nvSpPr>
          <p:cNvPr id="143" name="Rectangle 88"/>
          <p:cNvSpPr>
            <a:spLocks noChangeArrowheads="1"/>
          </p:cNvSpPr>
          <p:nvPr/>
        </p:nvSpPr>
        <p:spPr bwMode="auto">
          <a:xfrm>
            <a:off x="1185071" y="3591313"/>
            <a:ext cx="360363" cy="119219"/>
          </a:xfrm>
          <a:prstGeom prst="rect">
            <a:avLst/>
          </a:prstGeom>
          <a:solidFill>
            <a:srgbClr val="C00000"/>
          </a:solidFill>
          <a:ln w="9525">
            <a:solidFill>
              <a:schemeClr val="tx1"/>
            </a:solidFill>
            <a:miter lim="800000"/>
            <a:headEnd/>
            <a:tailEnd/>
          </a:ln>
          <a:effectLst/>
          <a:extLst/>
        </p:spPr>
        <p:txBody>
          <a:bodyPr vert="vert270" wrap="none" anchor="ctr"/>
          <a:lstStyle/>
          <a:p>
            <a:pPr algn="ctr"/>
            <a:endParaRPr lang="en-GB" dirty="0">
              <a:latin typeface="Verdana" charset="0"/>
              <a:ea typeface="ＭＳ Ｐゴシック" charset="0"/>
            </a:endParaRPr>
          </a:p>
        </p:txBody>
      </p:sp>
      <p:sp>
        <p:nvSpPr>
          <p:cNvPr id="144" name="Line 106"/>
          <p:cNvSpPr>
            <a:spLocks noChangeShapeType="1"/>
          </p:cNvSpPr>
          <p:nvPr/>
        </p:nvSpPr>
        <p:spPr bwMode="auto">
          <a:xfrm>
            <a:off x="1344612" y="3711912"/>
            <a:ext cx="574874" cy="708407"/>
          </a:xfrm>
          <a:prstGeom prst="line">
            <a:avLst/>
          </a:prstGeom>
          <a:solidFill>
            <a:schemeClr val="accent2">
              <a:lumMod val="60000"/>
              <a:lumOff val="40000"/>
            </a:schemeClr>
          </a:solidFill>
          <a:ln w="9525">
            <a:solidFill>
              <a:schemeClr val="tx1"/>
            </a:solidFill>
            <a:miter lim="800000"/>
            <a:headEnd/>
            <a:tailEnd type="triangle"/>
          </a:ln>
          <a:effectLst/>
          <a:extLst/>
        </p:spPr>
        <p:txBody>
          <a:bodyPr vert="vert270" wrap="none" anchor="ctr"/>
          <a:lstStyle/>
          <a:p>
            <a:pPr algn="ctr"/>
            <a:endParaRPr lang="en-GB" dirty="0">
              <a:latin typeface="Verdana" charset="0"/>
              <a:ea typeface="ＭＳ Ｐゴシック" charset="0"/>
            </a:endParaRPr>
          </a:p>
        </p:txBody>
      </p:sp>
    </p:spTree>
    <p:extLst>
      <p:ext uri="{BB962C8B-B14F-4D97-AF65-F5344CB8AC3E}">
        <p14:creationId xmlns:p14="http://schemas.microsoft.com/office/powerpoint/2010/main" val="40411783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FR_PPT_template_whiteslide</Template>
  <TotalTime>294</TotalTime>
  <Words>740</Words>
  <Application>Microsoft Office PowerPoint</Application>
  <PresentationFormat>Affichage à l'écran (4:3)</PresentationFormat>
  <Paragraphs>133</Paragraphs>
  <Slides>11</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ＭＳ Ｐゴシック</vt:lpstr>
      <vt:lpstr>Arial</vt:lpstr>
      <vt:lpstr>Verdana</vt:lpstr>
      <vt:lpstr>Wingdings</vt:lpstr>
      <vt:lpstr>Default Design</vt:lpstr>
      <vt:lpstr>Le logement social : perspectives 2021-2027</vt:lpstr>
      <vt:lpstr>Quoi de neuf en 2014-2020 ?</vt:lpstr>
      <vt:lpstr>Et en pratique ?</vt:lpstr>
      <vt:lpstr>Le Socle européen des droits sociaux Quels sont les 20 principes clés? </vt:lpstr>
      <vt:lpstr>Impact sur le Développement urbain durable</vt:lpstr>
      <vt:lpstr>PROGRAMMATION</vt:lpstr>
      <vt:lpstr>Présentation PowerPoint</vt:lpstr>
      <vt:lpstr>Scenario 2</vt:lpstr>
      <vt:lpstr>Présentation PowerPoint</vt:lpstr>
      <vt:lpstr>Prochaines étapes - Urbanet</vt:lpstr>
      <vt:lpstr>Merci pour votre attention.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logement social : perspectives 2021-2027</dc:title>
  <dc:creator>TSIACALACIS Cris (REGIO)</dc:creator>
  <cp:lastModifiedBy>Laurent GHEKIERE</cp:lastModifiedBy>
  <cp:revision>12</cp:revision>
  <dcterms:created xsi:type="dcterms:W3CDTF">2018-10-04T09:12:06Z</dcterms:created>
  <dcterms:modified xsi:type="dcterms:W3CDTF">2018-10-13T07:48:59Z</dcterms:modified>
</cp:coreProperties>
</file>