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9" r:id="rId2"/>
  </p:sldMasterIdLst>
  <p:notesMasterIdLst>
    <p:notesMasterId r:id="rId22"/>
  </p:notesMasterIdLst>
  <p:handoutMasterIdLst>
    <p:handoutMasterId r:id="rId23"/>
  </p:handoutMasterIdLst>
  <p:sldIdLst>
    <p:sldId id="256" r:id="rId3"/>
    <p:sldId id="267" r:id="rId4"/>
    <p:sldId id="415" r:id="rId5"/>
    <p:sldId id="373" r:id="rId6"/>
    <p:sldId id="292" r:id="rId7"/>
    <p:sldId id="296" r:id="rId8"/>
    <p:sldId id="289" r:id="rId9"/>
    <p:sldId id="406" r:id="rId10"/>
    <p:sldId id="407" r:id="rId11"/>
    <p:sldId id="408" r:id="rId12"/>
    <p:sldId id="409" r:id="rId13"/>
    <p:sldId id="282" r:id="rId14"/>
    <p:sldId id="410" r:id="rId15"/>
    <p:sldId id="411" r:id="rId16"/>
    <p:sldId id="412" r:id="rId17"/>
    <p:sldId id="413" r:id="rId18"/>
    <p:sldId id="414" r:id="rId19"/>
    <p:sldId id="388" r:id="rId20"/>
    <p:sldId id="386" r:id="rId21"/>
  </p:sldIdLst>
  <p:sldSz cx="9144000" cy="5143500" type="screen16x9"/>
  <p:notesSz cx="6858000" cy="9525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B67"/>
    <a:srgbClr val="D9E1E2"/>
    <a:srgbClr val="C42330"/>
    <a:srgbClr val="001532"/>
    <a:srgbClr val="D32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5052" autoAdjust="0"/>
  </p:normalViewPr>
  <p:slideViewPr>
    <p:cSldViewPr snapToGrid="0" snapToObjects="1">
      <p:cViewPr varScale="1">
        <p:scale>
          <a:sx n="110" d="100"/>
          <a:sy n="110" d="100"/>
        </p:scale>
        <p:origin x="78" y="141"/>
      </p:cViewPr>
      <p:guideLst/>
    </p:cSldViewPr>
  </p:slideViewPr>
  <p:notesTextViewPr>
    <p:cViewPr>
      <p:scale>
        <a:sx n="1" d="1"/>
        <a:sy n="1" d="1"/>
      </p:scale>
      <p:origin x="0" y="0"/>
    </p:cViewPr>
  </p:notesTextViewPr>
  <p:notesViewPr>
    <p:cSldViewPr snapToGrid="0" snapToObjects="1">
      <p:cViewPr varScale="1">
        <p:scale>
          <a:sx n="159" d="100"/>
          <a:sy n="159" d="100"/>
        </p:scale>
        <p:origin x="283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77904"/>
          </a:xfrm>
          <a:prstGeom prst="rect">
            <a:avLst/>
          </a:prstGeom>
        </p:spPr>
        <p:txBody>
          <a:bodyPr vert="horz" lIns="91440" tIns="45720" rIns="91440" bIns="45720" rtlCol="0"/>
          <a:lstStyle>
            <a:lvl1pPr algn="r">
              <a:defRPr sz="1200"/>
            </a:lvl1pPr>
          </a:lstStyle>
          <a:p>
            <a:fld id="{5B14B8E7-BA51-9448-A5AE-E1B2524D5507}" type="datetimeFigureOut">
              <a:rPr lang="fr-FR" smtClean="0"/>
              <a:t>29/01/2020</a:t>
            </a:fld>
            <a:endParaRPr lang="fr-FR"/>
          </a:p>
        </p:txBody>
      </p:sp>
      <p:sp>
        <p:nvSpPr>
          <p:cNvPr id="4" name="Espace réservé du pied de page 3"/>
          <p:cNvSpPr>
            <a:spLocks noGrp="1"/>
          </p:cNvSpPr>
          <p:nvPr>
            <p:ph type="ftr" sz="quarter" idx="2"/>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047097"/>
            <a:ext cx="2971800" cy="477903"/>
          </a:xfrm>
          <a:prstGeom prst="rect">
            <a:avLst/>
          </a:prstGeom>
        </p:spPr>
        <p:txBody>
          <a:bodyPr vert="horz" lIns="91440" tIns="45720" rIns="91440" bIns="45720" rtlCol="0" anchor="b"/>
          <a:lstStyle>
            <a:lvl1pPr algn="r">
              <a:defRPr sz="1200"/>
            </a:lvl1pPr>
          </a:lstStyle>
          <a:p>
            <a:fld id="{4F9F4349-B2AD-4944-BA7B-D9E8CFF56530}" type="slidenum">
              <a:rPr lang="fr-FR" smtClean="0"/>
              <a:t>‹N°›</a:t>
            </a:fld>
            <a:endParaRPr lang="fr-FR"/>
          </a:p>
        </p:txBody>
      </p:sp>
    </p:spTree>
    <p:extLst>
      <p:ext uri="{BB962C8B-B14F-4D97-AF65-F5344CB8AC3E}">
        <p14:creationId xmlns:p14="http://schemas.microsoft.com/office/powerpoint/2010/main" val="13382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77904"/>
          </a:xfrm>
          <a:prstGeom prst="rect">
            <a:avLst/>
          </a:prstGeom>
        </p:spPr>
        <p:txBody>
          <a:bodyPr vert="horz" lIns="91440" tIns="45720" rIns="91440" bIns="45720" rtlCol="0"/>
          <a:lstStyle>
            <a:lvl1pPr algn="r">
              <a:defRPr sz="1200"/>
            </a:lvl1pPr>
          </a:lstStyle>
          <a:p>
            <a:fld id="{2DF63D18-90D6-2F47-B120-0DECCE51B9D7}" type="datetimeFigureOut">
              <a:rPr lang="fr-FR" smtClean="0"/>
              <a:t>29/01/2020</a:t>
            </a:fld>
            <a:endParaRPr lang="fr-FR"/>
          </a:p>
        </p:txBody>
      </p:sp>
      <p:sp>
        <p:nvSpPr>
          <p:cNvPr id="4" name="Espace réservé de l’image des diapositives 3"/>
          <p:cNvSpPr>
            <a:spLocks noGrp="1" noRot="1" noChangeAspect="1"/>
          </p:cNvSpPr>
          <p:nvPr>
            <p:ph type="sldImg" idx="2"/>
          </p:nvPr>
        </p:nvSpPr>
        <p:spPr>
          <a:xfrm>
            <a:off x="571500" y="1190625"/>
            <a:ext cx="5715000" cy="32146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583906"/>
            <a:ext cx="5486400" cy="375046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047097"/>
            <a:ext cx="2971800" cy="477903"/>
          </a:xfrm>
          <a:prstGeom prst="rect">
            <a:avLst/>
          </a:prstGeom>
        </p:spPr>
        <p:txBody>
          <a:bodyPr vert="horz" lIns="91440" tIns="45720" rIns="91440" bIns="45720" rtlCol="0" anchor="b"/>
          <a:lstStyle>
            <a:lvl1pPr algn="r">
              <a:defRPr sz="1200"/>
            </a:lvl1pPr>
          </a:lstStyle>
          <a:p>
            <a:fld id="{DF4C5715-ED0B-DA41-AAAF-FFEF09E16857}" type="slidenum">
              <a:rPr lang="fr-FR" smtClean="0"/>
              <a:t>‹N°›</a:t>
            </a:fld>
            <a:endParaRPr lang="fr-FR"/>
          </a:p>
        </p:txBody>
      </p:sp>
    </p:spTree>
    <p:extLst>
      <p:ext uri="{BB962C8B-B14F-4D97-AF65-F5344CB8AC3E}">
        <p14:creationId xmlns:p14="http://schemas.microsoft.com/office/powerpoint/2010/main" val="18665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1</a:t>
            </a:fld>
            <a:endParaRPr lang="fr-FR"/>
          </a:p>
        </p:txBody>
      </p:sp>
    </p:spTree>
    <p:extLst>
      <p:ext uri="{BB962C8B-B14F-4D97-AF65-F5344CB8AC3E}">
        <p14:creationId xmlns:p14="http://schemas.microsoft.com/office/powerpoint/2010/main" val="28470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2</a:t>
            </a:fld>
            <a:endParaRPr lang="fr-FR"/>
          </a:p>
        </p:txBody>
      </p:sp>
    </p:spTree>
    <p:extLst>
      <p:ext uri="{BB962C8B-B14F-4D97-AF65-F5344CB8AC3E}">
        <p14:creationId xmlns:p14="http://schemas.microsoft.com/office/powerpoint/2010/main" val="7221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19</a:t>
            </a:fld>
            <a:endParaRPr lang="fr-FR"/>
          </a:p>
        </p:txBody>
      </p:sp>
    </p:spTree>
    <p:extLst>
      <p:ext uri="{BB962C8B-B14F-4D97-AF65-F5344CB8AC3E}">
        <p14:creationId xmlns:p14="http://schemas.microsoft.com/office/powerpoint/2010/main" val="27542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7488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extLst>
      <p:ext uri="{BB962C8B-B14F-4D97-AF65-F5344CB8AC3E}">
        <p14:creationId xmlns:p14="http://schemas.microsoft.com/office/powerpoint/2010/main" val="107318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rps de text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06"/>
            <a:ext cx="9144488" cy="5144105"/>
          </a:xfrm>
          <a:prstGeom prst="rect">
            <a:avLst/>
          </a:prstGeom>
        </p:spPr>
      </p:pic>
      <p:sp>
        <p:nvSpPr>
          <p:cNvPr id="7" name="Title 1"/>
          <p:cNvSpPr>
            <a:spLocks noGrp="1"/>
          </p:cNvSpPr>
          <p:nvPr>
            <p:ph type="title" hasCustomPrompt="1"/>
          </p:nvPr>
        </p:nvSpPr>
        <p:spPr>
          <a:xfrm>
            <a:off x="1530449" y="291065"/>
            <a:ext cx="3992104" cy="481705"/>
          </a:xfrm>
        </p:spPr>
        <p:txBody>
          <a:bodyPr>
            <a:normAutofit/>
          </a:bodyPr>
          <a:lstStyle>
            <a:lvl1pPr>
              <a:defRPr sz="1768" b="1" i="0" baseline="0">
                <a:latin typeface="Arial" charset="0"/>
                <a:ea typeface="Arial" charset="0"/>
                <a:cs typeface="Arial" charset="0"/>
              </a:defRPr>
            </a:lvl1pPr>
          </a:lstStyle>
          <a:p>
            <a:r>
              <a:rPr lang="fr-FR" dirty="0"/>
              <a:t>Cliquez pour ajouter un titre</a:t>
            </a:r>
            <a:endParaRPr lang="en-US" dirty="0"/>
          </a:p>
        </p:txBody>
      </p:sp>
      <p:cxnSp>
        <p:nvCxnSpPr>
          <p:cNvPr id="10" name="Connecteur droit 9"/>
          <p:cNvCxnSpPr/>
          <p:nvPr userDrawn="1"/>
        </p:nvCxnSpPr>
        <p:spPr>
          <a:xfrm flipH="1">
            <a:off x="5522553" y="576815"/>
            <a:ext cx="3126143" cy="0"/>
          </a:xfrm>
          <a:prstGeom prst="line">
            <a:avLst/>
          </a:prstGeom>
          <a:ln w="25400">
            <a:solidFill>
              <a:srgbClr val="F3C83D"/>
            </a:solidFill>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4"/>
          <p:cNvSpPr>
            <a:spLocks noGrp="1"/>
          </p:cNvSpPr>
          <p:nvPr>
            <p:ph type="sldNum" sz="quarter" idx="12"/>
          </p:nvPr>
        </p:nvSpPr>
        <p:spPr>
          <a:xfrm>
            <a:off x="6457950" y="4767264"/>
            <a:ext cx="2057400" cy="273844"/>
          </a:xfrm>
        </p:spPr>
        <p:txBody>
          <a:bodyPr/>
          <a:lstStyle>
            <a:lvl1pPr>
              <a:defRPr sz="748">
                <a:solidFill>
                  <a:schemeClr val="tx1"/>
                </a:solidFill>
                <a:latin typeface="Arial" charset="0"/>
                <a:ea typeface="Arial" charset="0"/>
                <a:cs typeface="Arial" charset="0"/>
              </a:defRPr>
            </a:lvl1pPr>
          </a:lstStyle>
          <a:p>
            <a:fld id="{1C2941C9-530F-7141-842E-A8657658C1B3}" type="slidenum">
              <a:rPr lang="fr-FR" smtClean="0"/>
              <a:pPr/>
              <a:t>‹N°›</a:t>
            </a:fld>
            <a:endParaRPr lang="fr-FR" dirty="0"/>
          </a:p>
        </p:txBody>
      </p:sp>
      <p:sp>
        <p:nvSpPr>
          <p:cNvPr id="4" name="Espace réservé du texte 3"/>
          <p:cNvSpPr>
            <a:spLocks noGrp="1"/>
          </p:cNvSpPr>
          <p:nvPr>
            <p:ph type="body" sz="quarter" idx="16" hasCustomPrompt="1"/>
          </p:nvPr>
        </p:nvSpPr>
        <p:spPr>
          <a:xfrm>
            <a:off x="1536898" y="905135"/>
            <a:ext cx="6773379" cy="197759"/>
          </a:xfrm>
        </p:spPr>
        <p:txBody>
          <a:bodyPr>
            <a:noAutofit/>
          </a:bodyPr>
          <a:lstStyle>
            <a:lvl1pPr>
              <a:defRPr sz="1225" cap="all" baseline="0"/>
            </a:lvl1pPr>
          </a:lstStyle>
          <a:p>
            <a:pPr lvl="0"/>
            <a:r>
              <a:rPr lang="fr-FR" dirty="0"/>
              <a:t>Cliquez pour AJOUTER UN SOUS-TITRE</a:t>
            </a:r>
          </a:p>
        </p:txBody>
      </p:sp>
    </p:spTree>
    <p:extLst>
      <p:ext uri="{BB962C8B-B14F-4D97-AF65-F5344CB8AC3E}">
        <p14:creationId xmlns:p14="http://schemas.microsoft.com/office/powerpoint/2010/main" val="237755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sérer les intervenants">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7ACD0D3-1F1B-48AC-B29B-9DED763D3962}"/>
              </a:ext>
            </a:extLst>
          </p:cNvPr>
          <p:cNvSpPr>
            <a:spLocks noGrp="1"/>
          </p:cNvSpPr>
          <p:nvPr>
            <p:ph type="body" sz="quarter" idx="10"/>
          </p:nvPr>
        </p:nvSpPr>
        <p:spPr>
          <a:xfrm>
            <a:off x="1370410" y="413342"/>
            <a:ext cx="6403181" cy="3253589"/>
          </a:xfrm>
          <a:prstGeom prst="rect">
            <a:avLst/>
          </a:prstGeom>
        </p:spPr>
        <p:txBody>
          <a:bodyPr>
            <a:normAutofit/>
          </a:bodyPr>
          <a:lstStyle>
            <a:lvl1pPr marL="0" indent="0">
              <a:buNone/>
              <a:defRPr sz="1800">
                <a:solidFill>
                  <a:schemeClr val="bg1"/>
                </a:solidFill>
                <a:latin typeface="Lato" panose="020F0502020204030203" pitchFamily="34" charset="0"/>
              </a:defRPr>
            </a:lvl1pPr>
            <a:lvl2pPr marL="342900" indent="0">
              <a:buNone/>
              <a:defRPr sz="1500">
                <a:solidFill>
                  <a:schemeClr val="bg1"/>
                </a:solidFill>
                <a:latin typeface="Lato" panose="020F0502020204030203" pitchFamily="34" charset="0"/>
              </a:defRPr>
            </a:lvl2pPr>
            <a:lvl3pPr marL="685800" indent="0">
              <a:buNone/>
              <a:defRPr sz="1350">
                <a:solidFill>
                  <a:schemeClr val="bg1"/>
                </a:solidFill>
                <a:latin typeface="Lato" panose="020F0502020204030203" pitchFamily="34" charset="0"/>
              </a:defRPr>
            </a:lvl3pPr>
            <a:lvl4pPr marL="1028700" indent="0">
              <a:buNone/>
              <a:defRPr sz="1200">
                <a:solidFill>
                  <a:schemeClr val="bg1"/>
                </a:solidFill>
                <a:latin typeface="Lato" panose="020F0502020204030203" pitchFamily="34" charset="0"/>
              </a:defRPr>
            </a:lvl4pPr>
            <a:lvl5pPr marL="1371600" indent="0">
              <a:buNone/>
              <a:defRPr sz="1200">
                <a:solidFill>
                  <a:schemeClr val="bg1"/>
                </a:solidFill>
                <a:latin typeface="Lato" panose="020F0502020204030203"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1295858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184814" y="1298864"/>
            <a:ext cx="4597976" cy="820883"/>
          </a:xfrm>
          <a:prstGeom prst="rect">
            <a:avLst/>
          </a:prstGeom>
        </p:spPr>
        <p:txBody>
          <a:bodyPr/>
          <a:lstStyle>
            <a:lvl1pPr>
              <a:defRPr sz="2800" b="1">
                <a:solidFill>
                  <a:srgbClr val="C42330"/>
                </a:solidFill>
                <a:latin typeface="Aller" charset="0"/>
                <a:ea typeface="Aller" charset="0"/>
                <a:cs typeface="Aller" charset="0"/>
              </a:defRPr>
            </a:lvl1pPr>
          </a:lstStyle>
          <a:p>
            <a:r>
              <a:rPr lang="fr-FR" dirty="0"/>
              <a:t>Cliquez et modifiez le titre</a:t>
            </a:r>
          </a:p>
        </p:txBody>
      </p:sp>
      <p:sp>
        <p:nvSpPr>
          <p:cNvPr id="19" name="Espace réservé du contenu 18"/>
          <p:cNvSpPr>
            <a:spLocks noGrp="1"/>
          </p:cNvSpPr>
          <p:nvPr>
            <p:ph sz="quarter" idx="10" hasCustomPrompt="1"/>
          </p:nvPr>
        </p:nvSpPr>
        <p:spPr>
          <a:xfrm>
            <a:off x="1797916" y="622877"/>
            <a:ext cx="1672648" cy="343477"/>
          </a:xfrm>
          <a:prstGeom prst="rect">
            <a:avLst/>
          </a:prstGeom>
        </p:spPr>
        <p:txBody>
          <a:bodyPr/>
          <a:lstStyle>
            <a:lvl1pPr marL="0" indent="0">
              <a:buFontTx/>
              <a:buNone/>
              <a:defRPr sz="1800">
                <a:solidFill>
                  <a:srgbClr val="C42330"/>
                </a:solidFill>
                <a:latin typeface="Aller Display" charset="0"/>
                <a:ea typeface="Aller Display" charset="0"/>
                <a:cs typeface="Aller Display" charset="0"/>
              </a:defRPr>
            </a:lvl1pPr>
          </a:lstStyle>
          <a:p>
            <a:pPr lvl="0"/>
            <a:r>
              <a:rPr lang="fr-FR" dirty="0"/>
              <a:t>partie 1</a:t>
            </a:r>
          </a:p>
        </p:txBody>
      </p:sp>
    </p:spTree>
    <p:extLst>
      <p:ext uri="{BB962C8B-B14F-4D97-AF65-F5344CB8AC3E}">
        <p14:creationId xmlns:p14="http://schemas.microsoft.com/office/powerpoint/2010/main" val="29536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241654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image" Target="../media/image2.jpg"/><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
        <p:nvSpPr>
          <p:cNvPr id="12" name="Larme 11"/>
          <p:cNvSpPr/>
          <p:nvPr userDrawn="1"/>
        </p:nvSpPr>
        <p:spPr>
          <a:xfrm rot="2719807">
            <a:off x="472878" y="324162"/>
            <a:ext cx="107246" cy="107246"/>
          </a:xfrm>
          <a:prstGeom prst="teardrop">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5" name="ZoneTexte 14"/>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spTree>
    <p:extLst>
      <p:ext uri="{BB962C8B-B14F-4D97-AF65-F5344CB8AC3E}">
        <p14:creationId xmlns:p14="http://schemas.microsoft.com/office/powerpoint/2010/main" val="1954768244"/>
      </p:ext>
    </p:extLst>
  </p:cSld>
  <p:clrMap bg1="lt1" tx1="dk1" bg2="lt2" tx2="dk2" accent1="accent1" accent2="accent2" accent3="accent3" accent4="accent4" accent5="accent5" accent6="accent6" hlink="hlink" folHlink="folHlink"/>
  <p:sldLayoutIdLst>
    <p:sldLayoutId id="2147483685" r:id="rId1"/>
    <p:sldLayoutId id="2147483692" r:id="rId2"/>
    <p:sldLayoutId id="2147483694" r:id="rId3"/>
    <p:sldLayoutId id="2147483695" r:id="rId4"/>
  </p:sldLayoutIdLst>
  <p:transition spd="slow" advTm="2000">
    <p:wipe/>
  </p:transition>
  <p:txStyles>
    <p:titleStyle>
      <a:lvl1pPr algn="l" defTabSz="685800" rtl="0" eaLnBrk="1" latinLnBrk="0" hangingPunct="1">
        <a:lnSpc>
          <a:spcPct val="90000"/>
        </a:lnSpc>
        <a:spcBef>
          <a:spcPct val="0"/>
        </a:spcBef>
        <a:buNone/>
        <a:defRPr sz="900" kern="1200">
          <a:solidFill>
            <a:srgbClr val="A2CB67"/>
          </a:solidFill>
          <a:latin typeface="Aller" charset="0"/>
          <a:ea typeface="Aller" charset="0"/>
          <a:cs typeface="Aller"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Image 13"/>
          <p:cNvPicPr>
            <a:picLocks/>
          </p:cNvPicPr>
          <p:nvPr userDrawn="1"/>
        </p:nvPicPr>
        <p:blipFill rotWithShape="1">
          <a:blip r:embed="rId4">
            <a:extLst>
              <a:ext uri="{28A0092B-C50C-407E-A947-70E740481C1C}">
                <a14:useLocalDpi xmlns:a14="http://schemas.microsoft.com/office/drawing/2010/main" val="0"/>
              </a:ext>
            </a:extLst>
          </a:blip>
          <a:srcRect t="3372" r="76" b="8688"/>
          <a:stretch/>
        </p:blipFill>
        <p:spPr>
          <a:xfrm>
            <a:off x="0" y="0"/>
            <a:ext cx="9144000" cy="4464000"/>
          </a:xfrm>
          <a:prstGeom prst="rect">
            <a:avLst/>
          </a:prstGeom>
        </p:spPr>
      </p:pic>
      <p:sp>
        <p:nvSpPr>
          <p:cNvPr id="7" name="Rectangle 6"/>
          <p:cNvSpPr/>
          <p:nvPr userDrawn="1"/>
        </p:nvSpPr>
        <p:spPr>
          <a:xfrm rot="21305470">
            <a:off x="1137530" y="-300352"/>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rot="21305470">
            <a:off x="557303" y="-218057"/>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2" name="ZoneTexte 11"/>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pic>
        <p:nvPicPr>
          <p:cNvPr id="17" name="Imag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Tree>
    <p:extLst>
      <p:ext uri="{BB962C8B-B14F-4D97-AF65-F5344CB8AC3E}">
        <p14:creationId xmlns:p14="http://schemas.microsoft.com/office/powerpoint/2010/main" val="116385891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t.co/yoGTHPLlx0?amp=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a-hfoIeuPEk"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0" y="0"/>
            <a:ext cx="9180000" cy="4716000"/>
          </a:xfrm>
          <a:prstGeom prst="rect">
            <a:avLst/>
          </a:prstGeom>
        </p:spPr>
      </p:pic>
      <p:sp>
        <p:nvSpPr>
          <p:cNvPr id="8" name="Rectangle 7"/>
          <p:cNvSpPr/>
          <p:nvPr/>
        </p:nvSpPr>
        <p:spPr>
          <a:xfrm rot="21305470">
            <a:off x="846585" y="-154879"/>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641387"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63375" y="4415417"/>
            <a:ext cx="8364370" cy="584775"/>
          </a:xfrm>
          <a:prstGeom prst="rect">
            <a:avLst/>
          </a:prstGeom>
          <a:noFill/>
        </p:spPr>
        <p:txBody>
          <a:bodyPr wrap="square" rtlCol="0">
            <a:spAutoFit/>
          </a:bodyPr>
          <a:lstStyle/>
          <a:p>
            <a:r>
              <a:rPr lang="fr-FR" sz="3200" b="1" dirty="0">
                <a:solidFill>
                  <a:schemeClr val="accent5">
                    <a:lumMod val="75000"/>
                  </a:schemeClr>
                </a:solidFill>
                <a:latin typeface="Aller" charset="0"/>
                <a:ea typeface="Aller" charset="0"/>
                <a:cs typeface="Aller" charset="0"/>
              </a:rPr>
              <a:t>   Décodeur</a:t>
            </a:r>
            <a:r>
              <a:rPr lang="fr-FR" sz="2400" b="1" dirty="0">
                <a:solidFill>
                  <a:schemeClr val="accent5">
                    <a:lumMod val="75000"/>
                  </a:schemeClr>
                </a:solidFill>
                <a:latin typeface="Aller" charset="0"/>
                <a:ea typeface="Aller" charset="0"/>
                <a:cs typeface="Aller" charset="0"/>
              </a:rPr>
              <a:t>                                     </a:t>
            </a:r>
            <a:r>
              <a:rPr lang="fr-FR" sz="3200" b="1" dirty="0">
                <a:solidFill>
                  <a:schemeClr val="accent5">
                    <a:lumMod val="75000"/>
                  </a:schemeClr>
                </a:solidFill>
                <a:latin typeface="Aller" charset="0"/>
                <a:ea typeface="Aller" charset="0"/>
                <a:cs typeface="Aller" charset="0"/>
              </a:rPr>
              <a:t>Mode d’emploi</a:t>
            </a:r>
            <a:endParaRPr lang="fr-FR" sz="2400" b="1" dirty="0">
              <a:solidFill>
                <a:schemeClr val="accent5">
                  <a:lumMod val="75000"/>
                </a:schemeClr>
              </a:solidFill>
              <a:latin typeface="Aller" charset="0"/>
              <a:ea typeface="Aller" charset="0"/>
              <a:cs typeface="Aller" charset="0"/>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664226" y="-86766"/>
            <a:ext cx="6479774" cy="1323439"/>
          </a:xfrm>
          <a:prstGeom prst="rect">
            <a:avLst/>
          </a:prstGeom>
          <a:noFill/>
        </p:spPr>
        <p:txBody>
          <a:bodyPr wrap="square" rtlCol="0">
            <a:spAutoFit/>
          </a:bodyPr>
          <a:lstStyle/>
          <a:p>
            <a:r>
              <a:rPr lang="fr-FR" sz="4000" b="1" dirty="0">
                <a:solidFill>
                  <a:schemeClr val="bg1"/>
                </a:solidFill>
                <a:latin typeface="Aller" charset="0"/>
                <a:ea typeface="Aller" charset="0"/>
                <a:cs typeface="Aller" charset="0"/>
              </a:rPr>
              <a:t>L’Europe protège vos </a:t>
            </a:r>
          </a:p>
          <a:p>
            <a:r>
              <a:rPr lang="fr-FR" sz="4000" b="1" dirty="0">
                <a:solidFill>
                  <a:schemeClr val="bg1"/>
                </a:solidFill>
                <a:latin typeface="Aller" charset="0"/>
                <a:ea typeface="Aller" charset="0"/>
                <a:cs typeface="Aller" charset="0"/>
              </a:rPr>
              <a:t> missions d’intérêt général</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542" y="4301249"/>
            <a:ext cx="820833" cy="820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emoji drapeau france&quot;">
            <a:extLst>
              <a:ext uri="{FF2B5EF4-FFF2-40B4-BE49-F238E27FC236}">
                <a16:creationId xmlns:a16="http://schemas.microsoft.com/office/drawing/2014/main" id="{39A5DDA5-0CAD-4D84-933C-38A852720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6245" y="4358673"/>
            <a:ext cx="686730" cy="6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5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10</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1027075" y="1182881"/>
            <a:ext cx="7406207" cy="3515613"/>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00" cap="none" dirty="0">
                <a:solidFill>
                  <a:schemeClr val="accent5">
                    <a:lumMod val="75000"/>
                  </a:schemeClr>
                </a:solidFill>
                <a:latin typeface="Arial" panose="020B0604020202020204" pitchFamily="34" charset="0"/>
                <a:ea typeface="+mn-ea"/>
                <a:cs typeface="Arial" panose="020B0604020202020204" pitchFamily="34" charset="0"/>
              </a:rPr>
              <a:t>La méthode de vérification de l'absence de surcompensation validée par le CA de l’ANCOLS comporte deux étapes :</a:t>
            </a:r>
          </a:p>
          <a:p>
            <a:pPr marL="349964" indent="-349964" algn="just" defTabSz="622158">
              <a:lnSpc>
                <a:spcPct val="110000"/>
              </a:lnSpc>
              <a:spcBef>
                <a:spcPts val="680"/>
              </a:spcBef>
              <a:buFont typeface="+mj-lt"/>
              <a:buAutoNum type="arabicPeriod"/>
            </a:pPr>
            <a:r>
              <a:rPr lang="fr-FR" sz="1400" b="1" cap="none" dirty="0">
                <a:solidFill>
                  <a:schemeClr val="accent5">
                    <a:lumMod val="75000"/>
                  </a:schemeClr>
                </a:solidFill>
                <a:latin typeface="Arial" panose="020B0604020202020204" pitchFamily="34" charset="0"/>
                <a:ea typeface="+mn-ea"/>
                <a:cs typeface="Arial" panose="020B0604020202020204" pitchFamily="34" charset="0"/>
              </a:rPr>
              <a:t>le diagnostic préliminaire </a:t>
            </a:r>
            <a:r>
              <a:rPr lang="fr-FR" sz="1400" cap="none" dirty="0">
                <a:solidFill>
                  <a:schemeClr val="accent5">
                    <a:lumMod val="75000"/>
                  </a:schemeClr>
                </a:solidFill>
                <a:latin typeface="Arial" panose="020B0604020202020204" pitchFamily="34" charset="0"/>
                <a:ea typeface="+mn-ea"/>
                <a:cs typeface="Arial" panose="020B0604020202020204" pitchFamily="34" charset="0"/>
              </a:rPr>
              <a:t>consistera en l'analyse de la situation économique et financière de l'organisme, au vu de ses données et états financiers et comptables, afin d'identifier si, à ce stade, cet examen préliminaire fait apparaître un résultat excédant un bénéfice raisonnable, et par conséquent l'existence d'une éventuelle surcompensation. Cette étape ne nécessitera pas de diligences au sein de l'organisme </a:t>
            </a:r>
          </a:p>
          <a:p>
            <a:pPr marL="349964" indent="-349964" algn="just" defTabSz="622158">
              <a:lnSpc>
                <a:spcPct val="110000"/>
              </a:lnSpc>
              <a:spcBef>
                <a:spcPts val="680"/>
              </a:spcBef>
              <a:buFont typeface="+mj-lt"/>
              <a:buAutoNum type="arabicPeriod"/>
            </a:pPr>
            <a:r>
              <a:rPr lang="fr-FR" sz="1400" b="1" cap="none" dirty="0">
                <a:solidFill>
                  <a:schemeClr val="accent5">
                    <a:lumMod val="75000"/>
                  </a:schemeClr>
                </a:solidFill>
                <a:latin typeface="Arial" panose="020B0604020202020204" pitchFamily="34" charset="0"/>
                <a:ea typeface="+mn-ea"/>
                <a:cs typeface="Arial" panose="020B0604020202020204" pitchFamily="34" charset="0"/>
              </a:rPr>
              <a:t>le diagnostic complémentaire </a:t>
            </a:r>
            <a:r>
              <a:rPr lang="fr-FR" sz="1400" cap="none" dirty="0">
                <a:solidFill>
                  <a:schemeClr val="accent5">
                    <a:lumMod val="75000"/>
                  </a:schemeClr>
                </a:solidFill>
                <a:latin typeface="Arial" panose="020B0604020202020204" pitchFamily="34" charset="0"/>
                <a:ea typeface="+mn-ea"/>
                <a:cs typeface="Arial" panose="020B0604020202020204" pitchFamily="34" charset="0"/>
              </a:rPr>
              <a:t>consistera à procéder à un examen approfondi de la situation de l'organisme afin de confirmer, qualifier et évaluer une éventuelle surcompensation, après prise en compte, notamment des effets attendus des projets d'investissements déjà engagés et, le cas échéant, proposition d'options possibles pour lui permettre de retrouver un bénéfice raisonnable. </a:t>
            </a:r>
            <a:r>
              <a:rPr lang="fr-FR" sz="1400" b="1" cap="none" dirty="0">
                <a:solidFill>
                  <a:schemeClr val="accent5">
                    <a:lumMod val="75000"/>
                  </a:schemeClr>
                </a:solidFill>
                <a:latin typeface="Arial" panose="020B0604020202020204" pitchFamily="34" charset="0"/>
                <a:ea typeface="+mn-ea"/>
                <a:cs typeface="Arial" panose="020B0604020202020204" pitchFamily="34" charset="0"/>
              </a:rPr>
              <a:t>Il s'exerce à l’occasion d'un contrôle global ou d'un contrôle ciblé.</a:t>
            </a:r>
          </a:p>
        </p:txBody>
      </p:sp>
    </p:spTree>
    <p:extLst>
      <p:ext uri="{BB962C8B-B14F-4D97-AF65-F5344CB8AC3E}">
        <p14:creationId xmlns:p14="http://schemas.microsoft.com/office/powerpoint/2010/main" val="66534841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11</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1373767" y="1182881"/>
            <a:ext cx="6773379" cy="2857984"/>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905" cap="none" dirty="0">
                <a:solidFill>
                  <a:schemeClr val="accent5">
                    <a:lumMod val="75000"/>
                  </a:schemeClr>
                </a:solidFill>
                <a:latin typeface="Arial" panose="020B0604020202020204" pitchFamily="34" charset="0"/>
                <a:ea typeface="+mn-ea"/>
                <a:cs typeface="Arial" panose="020B0604020202020204" pitchFamily="34" charset="0"/>
              </a:rPr>
              <a:t>La notion de bénéfice raisonnable est difficile à appréhender pour les organismes Hlm compte tenu de la durée de leurs engagements, de</a:t>
            </a:r>
            <a:r>
              <a:rPr lang="fr-FR" sz="1905" cap="none" dirty="0">
                <a:solidFill>
                  <a:schemeClr val="accent5">
                    <a:lumMod val="75000"/>
                  </a:schemeClr>
                </a:solidFill>
                <a:latin typeface="Arial" panose="020B0604020202020204" pitchFamily="34" charset="0"/>
                <a:cs typeface="Arial" panose="020B0604020202020204" pitchFamily="34" charset="0"/>
              </a:rPr>
              <a:t> l'absence de terme au mandat et des difficultés d'estimation des variations de la valeur économique du patrimoine.</a:t>
            </a:r>
          </a:p>
          <a:p>
            <a:pPr algn="just" defTabSz="622158">
              <a:lnSpc>
                <a:spcPct val="110000"/>
              </a:lnSpc>
              <a:spcBef>
                <a:spcPts val="680"/>
              </a:spcBef>
            </a:pPr>
            <a:r>
              <a:rPr lang="fr-FR" sz="1905" cap="none" dirty="0">
                <a:solidFill>
                  <a:schemeClr val="accent5">
                    <a:lumMod val="75000"/>
                  </a:schemeClr>
                </a:solidFill>
                <a:latin typeface="Arial" panose="020B0604020202020204" pitchFamily="34" charset="0"/>
                <a:ea typeface="+mn-ea"/>
                <a:cs typeface="Arial" panose="020B0604020202020204" pitchFamily="34" charset="0"/>
              </a:rPr>
              <a:t>L’ANCOLS s’appuie sur des ratios spécifiques pour cerner des notions de rendement.</a:t>
            </a:r>
          </a:p>
        </p:txBody>
      </p:sp>
    </p:spTree>
    <p:extLst>
      <p:ext uri="{BB962C8B-B14F-4D97-AF65-F5344CB8AC3E}">
        <p14:creationId xmlns:p14="http://schemas.microsoft.com/office/powerpoint/2010/main" val="81084887"/>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12</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1594784" y="1182881"/>
            <a:ext cx="6920566" cy="3515613"/>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361" cap="none" dirty="0">
                <a:solidFill>
                  <a:schemeClr val="accent5">
                    <a:lumMod val="75000"/>
                  </a:schemeClr>
                </a:solidFill>
                <a:latin typeface="Arial" panose="020B0604020202020204" pitchFamily="34" charset="0"/>
                <a:ea typeface="+mn-ea"/>
                <a:cs typeface="Arial" panose="020B0604020202020204" pitchFamily="34" charset="0"/>
              </a:rPr>
              <a:t>La situation de surcompensation est établie sur la base de la combinaison d'un indicateur de marge d'exploitation, </a:t>
            </a:r>
            <a:r>
              <a:rPr lang="fr-FR" sz="1361" b="1" cap="none" dirty="0">
                <a:solidFill>
                  <a:schemeClr val="accent5">
                    <a:lumMod val="75000"/>
                  </a:schemeClr>
                </a:solidFill>
                <a:latin typeface="Arial" panose="020B0604020202020204" pitchFamily="34" charset="0"/>
                <a:ea typeface="+mn-ea"/>
                <a:cs typeface="Arial" panose="020B0604020202020204" pitchFamily="34" charset="0"/>
              </a:rPr>
              <a:t>l'excédent brut d'exploitation divisé par le chiffre d'affaires net des charges récupérables </a:t>
            </a:r>
            <a:r>
              <a:rPr lang="fr-FR" sz="1361" cap="none" dirty="0">
                <a:solidFill>
                  <a:schemeClr val="accent5">
                    <a:lumMod val="75000"/>
                  </a:schemeClr>
                </a:solidFill>
                <a:latin typeface="Arial" panose="020B0604020202020204" pitchFamily="34" charset="0"/>
                <a:ea typeface="+mn-ea"/>
                <a:cs typeface="Arial" panose="020B0604020202020204" pitchFamily="34" charset="0"/>
              </a:rPr>
              <a:t>et d'un indicateur de rendement de l'actif, </a:t>
            </a:r>
            <a:r>
              <a:rPr lang="fr-FR" sz="1361" b="1" cap="none" dirty="0">
                <a:solidFill>
                  <a:schemeClr val="accent5">
                    <a:lumMod val="75000"/>
                  </a:schemeClr>
                </a:solidFill>
                <a:latin typeface="Arial" panose="020B0604020202020204" pitchFamily="34" charset="0"/>
                <a:ea typeface="+mn-ea"/>
                <a:cs typeface="Arial" panose="020B0604020202020204" pitchFamily="34" charset="0"/>
              </a:rPr>
              <a:t>le résultat net comptable divisé par les immobilisations brutes nettes de l'endettement.</a:t>
            </a:r>
          </a:p>
          <a:p>
            <a:pPr algn="just" defTabSz="622158">
              <a:lnSpc>
                <a:spcPct val="110000"/>
              </a:lnSpc>
              <a:spcBef>
                <a:spcPts val="680"/>
              </a:spcBef>
            </a:pPr>
            <a:endParaRPr lang="fr-FR" sz="1361" cap="none" dirty="0">
              <a:solidFill>
                <a:schemeClr val="accent5">
                  <a:lumMod val="75000"/>
                </a:schemeClr>
              </a:solidFill>
              <a:latin typeface="Arial" panose="020B0604020202020204" pitchFamily="34" charset="0"/>
              <a:ea typeface="+mn-ea"/>
              <a:cs typeface="Arial" panose="020B0604020202020204" pitchFamily="34" charset="0"/>
            </a:endParaRPr>
          </a:p>
          <a:p>
            <a:pPr algn="just" defTabSz="622158">
              <a:lnSpc>
                <a:spcPct val="110000"/>
              </a:lnSpc>
              <a:spcBef>
                <a:spcPts val="680"/>
              </a:spcBef>
            </a:pPr>
            <a:r>
              <a:rPr lang="fr-FR" sz="1361" cap="none" dirty="0">
                <a:solidFill>
                  <a:schemeClr val="accent5">
                    <a:lumMod val="75000"/>
                  </a:schemeClr>
                </a:solidFill>
                <a:latin typeface="Arial" panose="020B0604020202020204" pitchFamily="34" charset="0"/>
                <a:ea typeface="+mn-ea"/>
                <a:cs typeface="Arial" panose="020B0604020202020204" pitchFamily="34" charset="0"/>
              </a:rPr>
              <a:t>Pour les premiers dix-huit mois d'application de la présente délibération, </a:t>
            </a:r>
            <a:r>
              <a:rPr lang="fr-FR" sz="1361" b="1" cap="none" dirty="0">
                <a:solidFill>
                  <a:schemeClr val="accent5">
                    <a:lumMod val="75000"/>
                  </a:schemeClr>
                </a:solidFill>
                <a:latin typeface="Arial" panose="020B0604020202020204" pitchFamily="34" charset="0"/>
                <a:ea typeface="+mn-ea"/>
                <a:cs typeface="Arial" panose="020B0604020202020204" pitchFamily="34" charset="0"/>
              </a:rPr>
              <a:t>fera l'objet d'un examen approfondi en vue de la détection d'une éventuelle surcompensation tout organisme appartenant de façon cumulative au quatrième quartile pour les deux indicateurs </a:t>
            </a:r>
            <a:r>
              <a:rPr lang="fr-FR" sz="1361" cap="none" dirty="0">
                <a:solidFill>
                  <a:schemeClr val="accent5">
                    <a:lumMod val="75000"/>
                  </a:schemeClr>
                </a:solidFill>
                <a:latin typeface="Arial" panose="020B0604020202020204" pitchFamily="34" charset="0"/>
                <a:ea typeface="+mn-ea"/>
                <a:cs typeface="Arial" panose="020B0604020202020204" pitchFamily="34" charset="0"/>
              </a:rPr>
              <a:t>mentionnés dans l'alinéa qui précède. À partir du bilan établi à l' issue de ces premiers dix-huit mois d'application, les seuils pour l'identification des organismes en situation de surcompensation pourront être ajustés par délibération du conseil en fonction des résultats obtenus.</a:t>
            </a:r>
          </a:p>
        </p:txBody>
      </p:sp>
    </p:spTree>
    <p:extLst>
      <p:ext uri="{BB962C8B-B14F-4D97-AF65-F5344CB8AC3E}">
        <p14:creationId xmlns:p14="http://schemas.microsoft.com/office/powerpoint/2010/main" val="273169291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13</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1530449" y="1039871"/>
            <a:ext cx="6873166" cy="3515613"/>
          </a:xfrm>
          <a:prstGeom prst="rect">
            <a:avLst/>
          </a:prstGeom>
        </p:spPr>
        <p:txBody>
          <a:bodyPr vert="horz" lIns="62215" tIns="31107" rIns="62215" bIns="31107" rtlCol="0">
            <a:normAutofit lnSpcReduction="10000"/>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Est principalement pris en compte le niveau de l'indicateur du résultat net comptable divisé par les immobilisations brutes nettes de l'endettement pour la qualification et l'évaluation d’une surcompensation effective.</a:t>
            </a:r>
          </a:p>
          <a:p>
            <a:pPr algn="just" defTabSz="622158">
              <a:lnSpc>
                <a:spcPct val="110000"/>
              </a:lnSpc>
              <a:spcBef>
                <a:spcPts val="680"/>
              </a:spcBef>
            </a:pPr>
            <a:endParaRPr lang="fr-FR" sz="748" cap="none" dirty="0">
              <a:solidFill>
                <a:schemeClr val="accent5">
                  <a:lumMod val="75000"/>
                </a:schemeClr>
              </a:solidFill>
              <a:latin typeface="Arial" panose="020B0604020202020204" pitchFamily="34" charset="0"/>
              <a:ea typeface="+mn-ea"/>
              <a:cs typeface="Arial" panose="020B0604020202020204" pitchFamily="34" charset="0"/>
            </a:endParaRPr>
          </a:p>
          <a:p>
            <a:pPr algn="just" defTabSz="622158">
              <a:lnSpc>
                <a:spcPct val="110000"/>
              </a:lnSpc>
              <a:spcBef>
                <a:spcPts val="680"/>
              </a:spcBef>
            </a:pPr>
            <a:r>
              <a:rPr lang="fr-FR" sz="1497" b="1" cap="none" dirty="0">
                <a:solidFill>
                  <a:schemeClr val="accent5">
                    <a:lumMod val="75000"/>
                  </a:schemeClr>
                </a:solidFill>
                <a:latin typeface="Arial" panose="020B0604020202020204" pitchFamily="34" charset="0"/>
                <a:ea typeface="+mn-ea"/>
                <a:cs typeface="Arial" panose="020B0604020202020204" pitchFamily="34" charset="0"/>
              </a:rPr>
              <a:t>Les indicateurs sont retraités </a:t>
            </a:r>
            <a:r>
              <a:rPr lang="fr-FR" sz="1497" cap="none" dirty="0">
                <a:solidFill>
                  <a:schemeClr val="accent5">
                    <a:lumMod val="75000"/>
                  </a:schemeClr>
                </a:solidFill>
                <a:latin typeface="Arial" panose="020B0604020202020204" pitchFamily="34" charset="0"/>
                <a:ea typeface="+mn-ea"/>
                <a:cs typeface="Arial" panose="020B0604020202020204" pitchFamily="34" charset="0"/>
              </a:rPr>
              <a:t>afin de tenir compte, à partir d'une analyse des données disponibles et d'une analyse sur place, notamment du niveau de service rendu, des investissements réalisés pour la construction, l'amélioration et la démolition de logements sociaux et des spécificités de l'organisme contrôlé qui peuvent biaiser ces indicateurs. </a:t>
            </a:r>
            <a:r>
              <a:rPr lang="fr-FR" sz="1497" b="1" cap="none" dirty="0">
                <a:solidFill>
                  <a:schemeClr val="accent5">
                    <a:lumMod val="75000"/>
                  </a:schemeClr>
                </a:solidFill>
                <a:latin typeface="Arial" panose="020B0604020202020204" pitchFamily="34" charset="0"/>
                <a:ea typeface="+mn-ea"/>
                <a:cs typeface="Arial" panose="020B0604020202020204" pitchFamily="34" charset="0"/>
              </a:rPr>
              <a:t>Ceci peut se traduire par un redressement, à la hausse ou à la baisse de données telles que les coûts de gestion ou les coûts de maintenance ou par un retraitement d'éléments exceptionnels. </a:t>
            </a:r>
            <a:r>
              <a:rPr lang="fr-FR" sz="1497" cap="none" dirty="0">
                <a:solidFill>
                  <a:schemeClr val="accent5">
                    <a:lumMod val="75000"/>
                  </a:schemeClr>
                </a:solidFill>
                <a:latin typeface="Arial" panose="020B0604020202020204" pitchFamily="34" charset="0"/>
                <a:ea typeface="+mn-ea"/>
                <a:cs typeface="Arial" panose="020B0604020202020204" pitchFamily="34" charset="0"/>
              </a:rPr>
              <a:t>Ces redressements et retraitements sont énoncés, exposés et motivés dans le rapport provisoire soumis à la contradiction de l'organisme contrôlé.</a:t>
            </a:r>
          </a:p>
        </p:txBody>
      </p:sp>
    </p:spTree>
    <p:extLst>
      <p:ext uri="{BB962C8B-B14F-4D97-AF65-F5344CB8AC3E}">
        <p14:creationId xmlns:p14="http://schemas.microsoft.com/office/powerpoint/2010/main" val="367767371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14</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1334765" y="726741"/>
            <a:ext cx="6855832" cy="3515613"/>
          </a:xfrm>
          <a:prstGeom prst="rect">
            <a:avLst/>
          </a:prstGeom>
        </p:spPr>
        <p:txBody>
          <a:bodyPr vert="horz" lIns="62215" tIns="31107" rIns="62215" bIns="31107" rtlCol="0">
            <a:normAutofit fontScale="92500"/>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Pendant la période, le conseil d'administration peut autoriser le test d'une méthode alternative associant une approche par opération à une analyse globale à l'échelle de l'opérateur.</a:t>
            </a:r>
          </a:p>
          <a:p>
            <a:pPr algn="just" defTabSz="622158">
              <a:lnSpc>
                <a:spcPct val="110000"/>
              </a:lnSpc>
              <a:spcBef>
                <a:spcPts val="680"/>
              </a:spcBef>
            </a:pPr>
            <a:endParaRPr lang="fr-FR" sz="1497" cap="none" dirty="0">
              <a:solidFill>
                <a:schemeClr val="accent5">
                  <a:lumMod val="75000"/>
                </a:schemeClr>
              </a:solidFill>
              <a:latin typeface="Arial" panose="020B0604020202020204" pitchFamily="34" charset="0"/>
              <a:ea typeface="+mn-ea"/>
              <a:cs typeface="Arial" panose="020B0604020202020204" pitchFamily="34" charset="0"/>
            </a:endParaRPr>
          </a:p>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Le seuil de qualification d'une situation de surcompensation est fixé par  délibération du  conseil  d'administration devant intervenir à l'issue de la période mentionnée au deuxième alinéa de l'article 2.</a:t>
            </a:r>
          </a:p>
          <a:p>
            <a:pPr algn="just" defTabSz="622158">
              <a:lnSpc>
                <a:spcPct val="110000"/>
              </a:lnSpc>
              <a:spcBef>
                <a:spcPts val="680"/>
              </a:spcBef>
            </a:pPr>
            <a:endParaRPr lang="fr-FR" sz="1497" cap="none" dirty="0">
              <a:solidFill>
                <a:schemeClr val="accent5">
                  <a:lumMod val="75000"/>
                </a:schemeClr>
              </a:solidFill>
              <a:latin typeface="Arial" panose="020B0604020202020204" pitchFamily="34" charset="0"/>
              <a:ea typeface="+mn-ea"/>
              <a:cs typeface="Arial" panose="020B0604020202020204" pitchFamily="34" charset="0"/>
            </a:endParaRPr>
          </a:p>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Lorsqu'une surcompensation est établie, le directeur général soumet au conseil d'administration des propositions pour la résorber.</a:t>
            </a:r>
          </a:p>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 </a:t>
            </a:r>
          </a:p>
          <a:p>
            <a:pPr algn="just" defTabSz="622158">
              <a:lnSpc>
                <a:spcPct val="110000"/>
              </a:lnSpc>
              <a:spcBef>
                <a:spcPts val="680"/>
              </a:spcBef>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La présente délibération s'applique aux contrôles ouverts à compter du 1</a:t>
            </a:r>
            <a:r>
              <a:rPr lang="fr-FR" sz="1497" cap="none" baseline="30000" dirty="0">
                <a:solidFill>
                  <a:schemeClr val="accent5">
                    <a:lumMod val="75000"/>
                  </a:schemeClr>
                </a:solidFill>
                <a:latin typeface="Arial" panose="020B0604020202020204" pitchFamily="34" charset="0"/>
                <a:ea typeface="+mn-ea"/>
                <a:cs typeface="Arial" panose="020B0604020202020204" pitchFamily="34" charset="0"/>
              </a:rPr>
              <a:t>er</a:t>
            </a:r>
            <a:r>
              <a:rPr lang="fr-FR" sz="1497" cap="none" dirty="0">
                <a:solidFill>
                  <a:schemeClr val="accent5">
                    <a:lumMod val="75000"/>
                  </a:schemeClr>
                </a:solidFill>
                <a:latin typeface="Arial" panose="020B0604020202020204" pitchFamily="34" charset="0"/>
                <a:ea typeface="+mn-ea"/>
                <a:cs typeface="Arial" panose="020B0604020202020204" pitchFamily="34" charset="0"/>
              </a:rPr>
              <a:t> avril 2019.</a:t>
            </a:r>
          </a:p>
        </p:txBody>
      </p:sp>
    </p:spTree>
    <p:extLst>
      <p:ext uri="{BB962C8B-B14F-4D97-AF65-F5344CB8AC3E}">
        <p14:creationId xmlns:p14="http://schemas.microsoft.com/office/powerpoint/2010/main" val="269734975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15</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866730" y="1182881"/>
            <a:ext cx="7648620" cy="3515613"/>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97" b="1" cap="none" dirty="0">
                <a:solidFill>
                  <a:schemeClr val="accent5">
                    <a:lumMod val="75000"/>
                  </a:schemeClr>
                </a:solidFill>
                <a:latin typeface="Arial" panose="020B0604020202020204" pitchFamily="34" charset="0"/>
                <a:ea typeface="+mn-ea"/>
                <a:cs typeface="Arial" panose="020B0604020202020204" pitchFamily="34" charset="0"/>
              </a:rPr>
              <a:t>Les questions soulevées</a:t>
            </a:r>
          </a:p>
          <a:p>
            <a:pPr algn="just" defTabSz="622158">
              <a:lnSpc>
                <a:spcPct val="110000"/>
              </a:lnSpc>
              <a:spcBef>
                <a:spcPts val="680"/>
              </a:spcBef>
            </a:pPr>
            <a:endParaRPr lang="fr-FR" sz="272" cap="none" dirty="0">
              <a:solidFill>
                <a:schemeClr val="accent5">
                  <a:lumMod val="75000"/>
                </a:schemeClr>
              </a:solidFill>
              <a:latin typeface="Arial" panose="020B0604020202020204" pitchFamily="34" charset="0"/>
              <a:ea typeface="+mn-ea"/>
              <a:cs typeface="Arial" panose="020B0604020202020204" pitchFamily="34" charset="0"/>
            </a:endParaRP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Pour quelles raisons mettre en place ce dispositif ? 5 rapports bisannuels de la France aux autorités européennes n’ont suscité aucune réaction négative. Ils mettent l’accent sur l’ensemble du « système Hlm » : non lucrativité, équilibre d’opérations, contrôles, CUS… Le modèle de « l’opération » est en œuvre pour les fonds FEDER.</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Accessibilité de la méthode : définition des ratios ; nature, anticipation des « redressements » ; quartiles, références...</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Un dispositif qui se place dans un contexte très perturbé (tissu, RLS…) : changement des équilibres financiers, des ratios, des acteurs.</a:t>
            </a:r>
          </a:p>
        </p:txBody>
      </p:sp>
    </p:spTree>
    <p:extLst>
      <p:ext uri="{BB962C8B-B14F-4D97-AF65-F5344CB8AC3E}">
        <p14:creationId xmlns:p14="http://schemas.microsoft.com/office/powerpoint/2010/main" val="123468107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16</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788724" y="1711586"/>
            <a:ext cx="7515103" cy="3515613"/>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97" b="1" cap="none" dirty="0">
                <a:solidFill>
                  <a:schemeClr val="accent5">
                    <a:lumMod val="75000"/>
                  </a:schemeClr>
                </a:solidFill>
                <a:latin typeface="Arial" panose="020B0604020202020204" pitchFamily="34" charset="0"/>
                <a:ea typeface="+mn-ea"/>
                <a:cs typeface="Arial" panose="020B0604020202020204" pitchFamily="34" charset="0"/>
              </a:rPr>
              <a:t>Les questions soulevées</a:t>
            </a:r>
          </a:p>
          <a:p>
            <a:pPr algn="just" defTabSz="622158">
              <a:lnSpc>
                <a:spcPct val="110000"/>
              </a:lnSpc>
              <a:spcBef>
                <a:spcPts val="680"/>
              </a:spcBef>
            </a:pPr>
            <a:endParaRPr lang="fr-FR" sz="272" cap="none" dirty="0">
              <a:solidFill>
                <a:schemeClr val="accent5">
                  <a:lumMod val="75000"/>
                </a:schemeClr>
              </a:solidFill>
              <a:latin typeface="Arial" panose="020B0604020202020204" pitchFamily="34" charset="0"/>
              <a:ea typeface="+mn-ea"/>
              <a:cs typeface="Arial" panose="020B0604020202020204" pitchFamily="34" charset="0"/>
            </a:endParaRP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SIEG / hors SIEG</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Les activités / acteurs spécifiques ; l’activité « accession sociale » peut-elle relever des mêmes indicateurs ?</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Indicateurs utilisés</a:t>
            </a:r>
          </a:p>
        </p:txBody>
      </p:sp>
    </p:spTree>
    <p:extLst>
      <p:ext uri="{BB962C8B-B14F-4D97-AF65-F5344CB8AC3E}">
        <p14:creationId xmlns:p14="http://schemas.microsoft.com/office/powerpoint/2010/main" val="174763498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17</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918734" y="1611371"/>
            <a:ext cx="7120186" cy="3515613"/>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497" b="1" cap="none" dirty="0">
                <a:solidFill>
                  <a:schemeClr val="accent5">
                    <a:lumMod val="75000"/>
                  </a:schemeClr>
                </a:solidFill>
                <a:latin typeface="Arial" panose="020B0604020202020204" pitchFamily="34" charset="0"/>
                <a:ea typeface="+mn-ea"/>
                <a:cs typeface="Arial" panose="020B0604020202020204" pitchFamily="34" charset="0"/>
              </a:rPr>
              <a:t>Les questions soulevées</a:t>
            </a:r>
          </a:p>
          <a:p>
            <a:pPr algn="just" defTabSz="622158">
              <a:lnSpc>
                <a:spcPct val="110000"/>
              </a:lnSpc>
              <a:spcBef>
                <a:spcPts val="680"/>
              </a:spcBef>
            </a:pPr>
            <a:endParaRPr lang="fr-FR" sz="272" cap="none" dirty="0">
              <a:solidFill>
                <a:schemeClr val="accent5">
                  <a:lumMod val="75000"/>
                </a:schemeClr>
              </a:solidFill>
              <a:latin typeface="Arial" panose="020B0604020202020204" pitchFamily="34" charset="0"/>
              <a:ea typeface="+mn-ea"/>
              <a:cs typeface="Arial" panose="020B0604020202020204" pitchFamily="34" charset="0"/>
            </a:endParaRP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Un effet « rétroactif »</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Des effets « annuels » fonction de la conjoncture et d’événements exceptionnels</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La combinaison avec les aides FEDER</a:t>
            </a:r>
          </a:p>
          <a:p>
            <a:pPr marL="233309" indent="-233309" algn="just" defTabSz="622158">
              <a:lnSpc>
                <a:spcPct val="110000"/>
              </a:lnSpc>
              <a:spcBef>
                <a:spcPts val="680"/>
              </a:spcBef>
              <a:buFont typeface="Arial" panose="020B0604020202020204" pitchFamily="34" charset="0"/>
              <a:buChar char="•"/>
            </a:pPr>
            <a:r>
              <a:rPr lang="fr-FR" sz="1497" cap="none" dirty="0">
                <a:solidFill>
                  <a:schemeClr val="accent5">
                    <a:lumMod val="75000"/>
                  </a:schemeClr>
                </a:solidFill>
                <a:latin typeface="Arial" panose="020B0604020202020204" pitchFamily="34" charset="0"/>
                <a:ea typeface="+mn-ea"/>
                <a:cs typeface="Arial" panose="020B0604020202020204" pitchFamily="34" charset="0"/>
              </a:rPr>
              <a:t>Les conséquences d’une situation de surcompensation ?</a:t>
            </a:r>
          </a:p>
        </p:txBody>
      </p:sp>
    </p:spTree>
    <p:extLst>
      <p:ext uri="{BB962C8B-B14F-4D97-AF65-F5344CB8AC3E}">
        <p14:creationId xmlns:p14="http://schemas.microsoft.com/office/powerpoint/2010/main" val="162202003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7" y="595580"/>
            <a:ext cx="8200570" cy="4278094"/>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 </a:t>
            </a:r>
            <a:r>
              <a:rPr lang="fr-FR" sz="2400" b="1" dirty="0">
                <a:solidFill>
                  <a:schemeClr val="accent5">
                    <a:lumMod val="75000"/>
                  </a:schemeClr>
                </a:solidFill>
              </a:rPr>
              <a:t>              </a:t>
            </a:r>
            <a:r>
              <a:rPr lang="fr-FR" sz="3200" b="1" dirty="0">
                <a:solidFill>
                  <a:schemeClr val="accent5">
                    <a:lumMod val="75000"/>
                  </a:schemeClr>
                </a:solidFill>
              </a:rPr>
              <a:t>Contrôles / opérateur exploitation</a:t>
            </a:r>
            <a:endParaRPr lang="fr-FR" sz="2400" b="1" dirty="0">
              <a:solidFill>
                <a:schemeClr val="accent5">
                  <a:lumMod val="75000"/>
                </a:schemeClr>
              </a:solidFill>
            </a:endParaRPr>
          </a:p>
          <a:p>
            <a:endParaRPr lang="fr-FR" sz="2400" b="1" dirty="0">
              <a:solidFill>
                <a:schemeClr val="accent5">
                  <a:lumMod val="75000"/>
                </a:schemeClr>
              </a:solidFill>
            </a:endParaRPr>
          </a:p>
          <a:p>
            <a:r>
              <a:rPr lang="fr-FR" sz="2400" b="1" dirty="0">
                <a:solidFill>
                  <a:schemeClr val="accent5">
                    <a:lumMod val="75000"/>
                  </a:schemeClr>
                </a:solidFill>
              </a:rPr>
              <a:t>Exemple des contrôles aux Pays-Bas</a:t>
            </a:r>
          </a:p>
          <a:p>
            <a:r>
              <a:rPr lang="fr-FR" sz="2400" b="1" dirty="0">
                <a:solidFill>
                  <a:schemeClr val="accent5">
                    <a:lumMod val="75000"/>
                  </a:schemeClr>
                </a:solidFill>
              </a:rPr>
              <a:t>suite au contentieux / la conception</a:t>
            </a:r>
          </a:p>
          <a:p>
            <a:r>
              <a:rPr lang="fr-FR" sz="2400" b="1" dirty="0">
                <a:solidFill>
                  <a:schemeClr val="accent5">
                    <a:lumMod val="75000"/>
                  </a:schemeClr>
                </a:solidFill>
              </a:rPr>
              <a:t>universaliste du logement social </a:t>
            </a:r>
          </a:p>
          <a:p>
            <a:r>
              <a:rPr lang="fr-FR" sz="2400" b="1" dirty="0">
                <a:solidFill>
                  <a:schemeClr val="accent5">
                    <a:lumMod val="75000"/>
                  </a:schemeClr>
                </a:solidFill>
              </a:rPr>
              <a:t>(absence de plafonds de revenus) </a:t>
            </a:r>
          </a:p>
          <a:p>
            <a:endParaRPr lang="fr-FR" sz="2400" b="1" dirty="0">
              <a:solidFill>
                <a:schemeClr val="accent5">
                  <a:lumMod val="75000"/>
                </a:schemeClr>
              </a:solidFill>
            </a:endParaRPr>
          </a:p>
          <a:p>
            <a:endParaRPr lang="fr-FR" sz="2400" b="1" dirty="0">
              <a:solidFill>
                <a:schemeClr val="accent5">
                  <a:lumMod val="75000"/>
                </a:schemeClr>
              </a:solidFill>
            </a:endParaRPr>
          </a:p>
          <a:p>
            <a:r>
              <a:rPr lang="fr-FR" sz="2400" b="1" dirty="0">
                <a:solidFill>
                  <a:schemeClr val="accent5">
                    <a:lumMod val="75000"/>
                  </a:schemeClr>
                </a:solidFill>
              </a:rPr>
              <a:t>Sébastien Garnier, Housing Europe</a:t>
            </a:r>
          </a:p>
          <a:p>
            <a:endParaRPr lang="fr-FR" sz="2400" dirty="0">
              <a:solidFill>
                <a:schemeClr val="accent5">
                  <a:lumMod val="75000"/>
                </a:schemeClr>
              </a:solidFill>
            </a:endParaRPr>
          </a:p>
          <a:p>
            <a:r>
              <a:rPr lang="fr-FR" sz="2400" dirty="0">
                <a:solidFill>
                  <a:schemeClr val="accent5">
                    <a:lumMod val="75000"/>
                  </a:schemeClr>
                </a:solidFill>
              </a:rPr>
              <a:t>          https://t.co/yoGTHPLlx0?amp=1</a:t>
            </a: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 y="314096"/>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98D1C7E-E322-4DFC-ABFF-E6C75E2FD6D0}"/>
              </a:ext>
            </a:extLst>
          </p:cNvPr>
          <p:cNvPicPr>
            <a:picLocks noChangeAspect="1"/>
          </p:cNvPicPr>
          <p:nvPr/>
        </p:nvPicPr>
        <p:blipFill>
          <a:blip r:embed="rId3"/>
          <a:stretch>
            <a:fillRect/>
          </a:stretch>
        </p:blipFill>
        <p:spPr>
          <a:xfrm>
            <a:off x="1520313" y="390845"/>
            <a:ext cx="1106774" cy="732930"/>
          </a:xfrm>
          <a:prstGeom prst="rect">
            <a:avLst/>
          </a:prstGeom>
        </p:spPr>
      </p:pic>
      <p:sp>
        <p:nvSpPr>
          <p:cNvPr id="7" name="Flèche : droite 6">
            <a:extLst>
              <a:ext uri="{FF2B5EF4-FFF2-40B4-BE49-F238E27FC236}">
                <a16:creationId xmlns:a16="http://schemas.microsoft.com/office/drawing/2014/main" id="{1AB8C615-AD39-445A-A046-05AC365F1FD1}"/>
              </a:ext>
            </a:extLst>
          </p:cNvPr>
          <p:cNvSpPr/>
          <p:nvPr/>
        </p:nvSpPr>
        <p:spPr>
          <a:xfrm>
            <a:off x="1270000" y="653142"/>
            <a:ext cx="250313"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866" name="Picture 2" descr="Image">
            <a:hlinkClick r:id="rId4"/>
            <a:extLst>
              <a:ext uri="{FF2B5EF4-FFF2-40B4-BE49-F238E27FC236}">
                <a16:creationId xmlns:a16="http://schemas.microsoft.com/office/drawing/2014/main" id="{07E60630-857C-4B60-AA18-D7062781B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667" y="1319755"/>
            <a:ext cx="3292792" cy="375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2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5380" y="-59073"/>
            <a:ext cx="9180000" cy="4716000"/>
          </a:xfrm>
          <a:prstGeom prst="rect">
            <a:avLst/>
          </a:prstGeom>
        </p:spPr>
      </p:pic>
      <p:sp>
        <p:nvSpPr>
          <p:cNvPr id="8" name="Rectangle 7"/>
          <p:cNvSpPr/>
          <p:nvPr/>
        </p:nvSpPr>
        <p:spPr>
          <a:xfrm rot="21305470">
            <a:off x="847026" y="-144593"/>
            <a:ext cx="1738813"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942559"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062410" y="93050"/>
            <a:ext cx="6799690" cy="2100575"/>
          </a:xfrm>
          <a:prstGeom prst="rect">
            <a:avLst/>
          </a:prstGeom>
          <a:noFill/>
        </p:spPr>
        <p:txBody>
          <a:bodyPr wrap="square" rtlCol="0">
            <a:spAutoFit/>
          </a:bodyPr>
          <a:lstStyle/>
          <a:p>
            <a:pPr marL="457200" indent="-457200">
              <a:buFont typeface="Arial" panose="020B0604020202020204" pitchFamily="34" charset="0"/>
              <a:buChar char="•"/>
            </a:pPr>
            <a:r>
              <a:rPr lang="fr-FR" sz="2400" b="1" dirty="0">
                <a:solidFill>
                  <a:schemeClr val="bg1"/>
                </a:solidFill>
                <a:latin typeface="Aller" charset="0"/>
                <a:ea typeface="Aller" charset="0"/>
                <a:cs typeface="Aller" charset="0"/>
              </a:rPr>
              <a:t>Plate-forme  SIEGHLM</a:t>
            </a:r>
          </a:p>
          <a:p>
            <a:pPr marL="457200" indent="-457200">
              <a:buFont typeface="Arial" panose="020B0604020202020204" pitchFamily="34" charset="0"/>
              <a:buChar char="•"/>
            </a:pPr>
            <a:r>
              <a:rPr lang="fr-FR" sz="2400" b="1" dirty="0">
                <a:solidFill>
                  <a:schemeClr val="bg1"/>
                </a:solidFill>
                <a:latin typeface="Aller" charset="0"/>
                <a:ea typeface="Aller" charset="0"/>
                <a:cs typeface="Aller" charset="0"/>
              </a:rPr>
              <a:t>                                      </a:t>
            </a:r>
            <a:r>
              <a:rPr lang="fr-FR" b="1" dirty="0">
                <a:solidFill>
                  <a:schemeClr val="bg1"/>
                </a:solidFill>
                <a:latin typeface="Aller" charset="0"/>
                <a:ea typeface="Aller" charset="0"/>
                <a:cs typeface="Aller" charset="0"/>
              </a:rPr>
              <a:t>union-habitat-bruxelles.eu</a:t>
            </a:r>
            <a:endParaRPr lang="fr-FR" sz="2400" b="1" dirty="0">
              <a:solidFill>
                <a:schemeClr val="bg1"/>
              </a:solidFill>
              <a:latin typeface="Aller" charset="0"/>
              <a:ea typeface="Aller" charset="0"/>
              <a:cs typeface="Aller" charset="0"/>
            </a:endParaRPr>
          </a:p>
          <a:p>
            <a:pPr marL="457200" indent="-457200">
              <a:buFont typeface="Arial" panose="020B0604020202020204" pitchFamily="34" charset="0"/>
              <a:buChar char="•"/>
            </a:pPr>
            <a:endParaRPr lang="fr-FR" sz="1050" b="1" dirty="0">
              <a:solidFill>
                <a:schemeClr val="bg1"/>
              </a:solidFill>
              <a:latin typeface="Aller" charset="0"/>
              <a:ea typeface="Aller" charset="0"/>
              <a:cs typeface="Aller" charset="0"/>
            </a:endParaRPr>
          </a:p>
          <a:p>
            <a:pPr marL="457200" indent="-457200">
              <a:buFont typeface="Arial" panose="020B0604020202020204" pitchFamily="34" charset="0"/>
              <a:buChar char="•"/>
            </a:pPr>
            <a:r>
              <a:rPr lang="fr-FR" sz="2400" b="1" dirty="0">
                <a:solidFill>
                  <a:schemeClr val="bg1"/>
                </a:solidFill>
                <a:latin typeface="Aller" charset="0"/>
                <a:ea typeface="Aller" charset="0"/>
                <a:cs typeface="Aller" charset="0"/>
              </a:rPr>
              <a:t> Cahier Repères (mars 2020)</a:t>
            </a:r>
          </a:p>
          <a:p>
            <a:pPr marL="457200" indent="-457200">
              <a:buFont typeface="Arial" panose="020B0604020202020204" pitchFamily="34" charset="0"/>
              <a:buChar char="•"/>
            </a:pPr>
            <a:r>
              <a:rPr lang="fr-FR" sz="2400" b="1" dirty="0">
                <a:solidFill>
                  <a:schemeClr val="bg1"/>
                </a:solidFill>
                <a:latin typeface="Aller" charset="0"/>
                <a:ea typeface="Aller" charset="0"/>
                <a:cs typeface="Aller" charset="0"/>
              </a:rPr>
              <a:t>    </a:t>
            </a:r>
          </a:p>
          <a:p>
            <a:pPr marL="457200" indent="-457200">
              <a:buFont typeface="Arial" panose="020B0604020202020204" pitchFamily="34" charset="0"/>
              <a:buChar char="•"/>
            </a:pPr>
            <a:r>
              <a:rPr lang="fr-FR" sz="2400" b="1" dirty="0">
                <a:solidFill>
                  <a:schemeClr val="bg1"/>
                </a:solidFill>
                <a:latin typeface="Aller" charset="0"/>
                <a:ea typeface="Aller" charset="0"/>
                <a:cs typeface="Aller" charset="0"/>
              </a:rPr>
              <a:t>   #SIEGHLM (réseaux sociaux)</a:t>
            </a:r>
            <a:endParaRPr lang="fr-FR" sz="2800" b="1" dirty="0">
              <a:solidFill>
                <a:schemeClr val="bg1"/>
              </a:solidFill>
              <a:latin typeface="Aller" charset="0"/>
              <a:ea typeface="Aller" charset="0"/>
              <a:cs typeface="Aller" charset="0"/>
            </a:endParaRPr>
          </a:p>
        </p:txBody>
      </p:sp>
      <p:sp>
        <p:nvSpPr>
          <p:cNvPr id="18" name="ZoneTexte 17">
            <a:extLst>
              <a:ext uri="{FF2B5EF4-FFF2-40B4-BE49-F238E27FC236}">
                <a16:creationId xmlns:a16="http://schemas.microsoft.com/office/drawing/2014/main" id="{A2175757-0208-46E9-A542-C20D5FD5E026}"/>
              </a:ext>
            </a:extLst>
          </p:cNvPr>
          <p:cNvSpPr txBox="1"/>
          <p:nvPr/>
        </p:nvSpPr>
        <p:spPr>
          <a:xfrm>
            <a:off x="-854768" y="4270437"/>
            <a:ext cx="8694036" cy="523220"/>
          </a:xfrm>
          <a:prstGeom prst="rect">
            <a:avLst/>
          </a:prstGeom>
          <a:noFill/>
        </p:spPr>
        <p:txBody>
          <a:bodyPr wrap="square" rtlCol="0">
            <a:spAutoFit/>
          </a:bodyPr>
          <a:lstStyle/>
          <a:p>
            <a:r>
              <a:rPr lang="fr-FR" sz="2800" b="1" dirty="0">
                <a:solidFill>
                  <a:schemeClr val="accent5">
                    <a:lumMod val="75000"/>
                  </a:schemeClr>
                </a:solidFill>
                <a:latin typeface="Aller" charset="0"/>
                <a:ea typeface="Aller" charset="0"/>
                <a:cs typeface="Aller" charset="0"/>
              </a:rPr>
              <a:t>            Action professionnelle                 Mode d’emploi</a:t>
            </a:r>
            <a:endParaRPr lang="fr-FR" sz="2400" b="1" dirty="0">
              <a:solidFill>
                <a:schemeClr val="accent5">
                  <a:lumMod val="75000"/>
                </a:schemeClr>
              </a:solidFill>
              <a:latin typeface="Aller" charset="0"/>
              <a:ea typeface="Aller" charset="0"/>
              <a:cs typeface="Aller" charset="0"/>
            </a:endParaRPr>
          </a:p>
        </p:txBody>
      </p:sp>
      <p:pic>
        <p:nvPicPr>
          <p:cNvPr id="19" name="Picture 6" descr="Résultat de recherche d'images pour &quot;emoji drapeau france&quot;">
            <a:extLst>
              <a:ext uri="{FF2B5EF4-FFF2-40B4-BE49-F238E27FC236}">
                <a16:creationId xmlns:a16="http://schemas.microsoft.com/office/drawing/2014/main" id="{80592BE5-CDBF-45F3-BEFD-E4C90AA04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8487" y="4191755"/>
            <a:ext cx="700814" cy="70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86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5380" y="-59073"/>
            <a:ext cx="9180000" cy="4716000"/>
          </a:xfrm>
          <a:prstGeom prst="rect">
            <a:avLst/>
          </a:prstGeom>
        </p:spPr>
      </p:pic>
      <p:sp>
        <p:nvSpPr>
          <p:cNvPr id="8" name="Rectangle 7"/>
          <p:cNvSpPr/>
          <p:nvPr/>
        </p:nvSpPr>
        <p:spPr>
          <a:xfrm rot="21305470">
            <a:off x="847026" y="-144593"/>
            <a:ext cx="1738813"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942559"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702308" y="4156200"/>
            <a:ext cx="2264922" cy="646331"/>
          </a:xfrm>
          <a:prstGeom prst="rect">
            <a:avLst/>
          </a:prstGeom>
          <a:noFill/>
        </p:spPr>
        <p:txBody>
          <a:bodyPr wrap="square" rtlCol="0">
            <a:spAutoFit/>
          </a:bodyPr>
          <a:lstStyle/>
          <a:p>
            <a:r>
              <a:rPr lang="fr-FR" sz="3600" b="1" dirty="0">
                <a:solidFill>
                  <a:schemeClr val="accent5">
                    <a:lumMod val="75000"/>
                  </a:schemeClr>
                </a:solidFill>
                <a:latin typeface="Aller" charset="0"/>
                <a:ea typeface="Aller" charset="0"/>
                <a:cs typeface="Aller" charset="0"/>
              </a:rPr>
              <a:t>Décodeur</a:t>
            </a:r>
            <a:r>
              <a:rPr lang="fr-FR" sz="2400" b="1" dirty="0">
                <a:solidFill>
                  <a:schemeClr val="accent5">
                    <a:lumMod val="75000"/>
                  </a:schemeClr>
                </a:solidFill>
                <a:latin typeface="Aller" charset="0"/>
                <a:ea typeface="Aller" charset="0"/>
                <a:cs typeface="Aller" charset="0"/>
              </a:rPr>
              <a:t>                                         </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1963972" y="-46594"/>
            <a:ext cx="7357707" cy="954107"/>
          </a:xfrm>
          <a:prstGeom prst="rect">
            <a:avLst/>
          </a:prstGeom>
          <a:noFill/>
        </p:spPr>
        <p:txBody>
          <a:bodyPr wrap="square" rtlCol="0">
            <a:spAutoFit/>
          </a:bodyPr>
          <a:lstStyle/>
          <a:p>
            <a:r>
              <a:rPr lang="fr-FR" sz="2800" b="1" dirty="0">
                <a:solidFill>
                  <a:schemeClr val="bg1"/>
                </a:solidFill>
                <a:latin typeface="Aller" charset="0"/>
                <a:ea typeface="Aller" charset="0"/>
                <a:cs typeface="Aller" charset="0"/>
              </a:rPr>
              <a:t>Contrôles opérateurs / exploitation</a:t>
            </a:r>
          </a:p>
          <a:p>
            <a:r>
              <a:rPr lang="fr-FR" sz="2800" b="1" dirty="0">
                <a:solidFill>
                  <a:schemeClr val="bg1"/>
                </a:solidFill>
                <a:latin typeface="Aller" charset="0"/>
                <a:ea typeface="Aller" charset="0"/>
                <a:cs typeface="Aller" charset="0"/>
              </a:rPr>
              <a:t> Expérimentation ou instrumentalisation ? </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931" y="3915018"/>
            <a:ext cx="1128696" cy="112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9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7" y="595580"/>
            <a:ext cx="8571304" cy="584775"/>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 </a:t>
            </a:r>
            <a:r>
              <a:rPr lang="fr-FR" sz="2400" b="1" dirty="0">
                <a:solidFill>
                  <a:schemeClr val="accent5">
                    <a:lumMod val="75000"/>
                  </a:schemeClr>
                </a:solidFill>
              </a:rPr>
              <a:t>              </a:t>
            </a:r>
            <a:r>
              <a:rPr lang="fr-FR" sz="3200" b="1" dirty="0">
                <a:solidFill>
                  <a:schemeClr val="accent5">
                    <a:lumMod val="75000"/>
                  </a:schemeClr>
                </a:solidFill>
              </a:rPr>
              <a:t>Absence de surcompensation</a:t>
            </a:r>
            <a:endParaRPr lang="fr-FR" sz="2400" b="1" dirty="0">
              <a:solidFill>
                <a:schemeClr val="accent5">
                  <a:lumMod val="75000"/>
                </a:schemeClr>
              </a:solidFill>
            </a:endParaRP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 y="314096"/>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98D1C7E-E322-4DFC-ABFF-E6C75E2FD6D0}"/>
              </a:ext>
            </a:extLst>
          </p:cNvPr>
          <p:cNvPicPr>
            <a:picLocks noChangeAspect="1"/>
          </p:cNvPicPr>
          <p:nvPr/>
        </p:nvPicPr>
        <p:blipFill>
          <a:blip r:embed="rId3"/>
          <a:stretch>
            <a:fillRect/>
          </a:stretch>
        </p:blipFill>
        <p:spPr>
          <a:xfrm>
            <a:off x="1520313" y="390845"/>
            <a:ext cx="1106774" cy="732930"/>
          </a:xfrm>
          <a:prstGeom prst="rect">
            <a:avLst/>
          </a:prstGeom>
        </p:spPr>
      </p:pic>
      <p:sp>
        <p:nvSpPr>
          <p:cNvPr id="7" name="Flèche : droite 6">
            <a:extLst>
              <a:ext uri="{FF2B5EF4-FFF2-40B4-BE49-F238E27FC236}">
                <a16:creationId xmlns:a16="http://schemas.microsoft.com/office/drawing/2014/main" id="{1AB8C615-AD39-445A-A046-05AC365F1FD1}"/>
              </a:ext>
            </a:extLst>
          </p:cNvPr>
          <p:cNvSpPr/>
          <p:nvPr/>
        </p:nvSpPr>
        <p:spPr>
          <a:xfrm>
            <a:off x="1196622" y="653142"/>
            <a:ext cx="378178"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C0423EE-05D8-447D-9CDA-2026D76A81D7}"/>
              </a:ext>
            </a:extLst>
          </p:cNvPr>
          <p:cNvSpPr txBox="1"/>
          <p:nvPr/>
        </p:nvSpPr>
        <p:spPr>
          <a:xfrm>
            <a:off x="442687" y="1538784"/>
            <a:ext cx="8419626" cy="2554545"/>
          </a:xfrm>
          <a:prstGeom prst="rect">
            <a:avLst/>
          </a:prstGeom>
          <a:noFill/>
        </p:spPr>
        <p:txBody>
          <a:bodyPr wrap="square" rtlCol="0">
            <a:spAutoFit/>
          </a:bodyPr>
          <a:lstStyle/>
          <a:p>
            <a:r>
              <a:rPr lang="fr-FR" sz="2000" b="1" dirty="0">
                <a:solidFill>
                  <a:schemeClr val="accent5">
                    <a:lumMod val="75000"/>
                  </a:schemeClr>
                </a:solidFill>
                <a:ea typeface="Aller Light" charset="0"/>
                <a:cs typeface="Aller Light" charset="0"/>
              </a:rPr>
              <a:t>Contrôles des opérations d’investissement (voir slides 3-SIEGHLM)</a:t>
            </a:r>
          </a:p>
          <a:p>
            <a:r>
              <a:rPr lang="fr-FR" sz="2000" b="1" dirty="0">
                <a:solidFill>
                  <a:schemeClr val="accent5">
                    <a:lumMod val="75000"/>
                  </a:schemeClr>
                </a:solidFill>
                <a:latin typeface="Aller Light" charset="0"/>
                <a:ea typeface="Aller Light" charset="0"/>
                <a:cs typeface="Aller Light" charset="0"/>
              </a:rPr>
              <a:t>contrôles en œuvre en France / FEDER, Outre Mer, Agréments LOLA, Régions, BEI) validés par la Commission (DG </a:t>
            </a:r>
            <a:r>
              <a:rPr lang="fr-FR" sz="2000" b="1" dirty="0" err="1">
                <a:solidFill>
                  <a:schemeClr val="accent5">
                    <a:lumMod val="75000"/>
                  </a:schemeClr>
                </a:solidFill>
                <a:latin typeface="Aller Light" charset="0"/>
                <a:ea typeface="Aller Light" charset="0"/>
                <a:cs typeface="Aller Light" charset="0"/>
              </a:rPr>
              <a:t>Regio</a:t>
            </a:r>
            <a:r>
              <a:rPr lang="fr-FR" sz="2000" b="1" dirty="0">
                <a:solidFill>
                  <a:schemeClr val="accent5">
                    <a:lumMod val="75000"/>
                  </a:schemeClr>
                </a:solidFill>
                <a:latin typeface="Aller Light" charset="0"/>
                <a:ea typeface="Aller Light" charset="0"/>
                <a:cs typeface="Aller Light" charset="0"/>
              </a:rPr>
              <a:t>).</a:t>
            </a:r>
          </a:p>
          <a:p>
            <a:endParaRPr lang="fr-FR" sz="2000" b="1" dirty="0">
              <a:solidFill>
                <a:schemeClr val="accent5">
                  <a:lumMod val="75000"/>
                </a:schemeClr>
              </a:solidFill>
              <a:latin typeface="Aller Light" charset="0"/>
              <a:ea typeface="Aller Light" charset="0"/>
              <a:cs typeface="Aller Light" charset="0"/>
            </a:endParaRPr>
          </a:p>
          <a:p>
            <a:r>
              <a:rPr lang="fr-FR" sz="2000" b="1" dirty="0">
                <a:solidFill>
                  <a:schemeClr val="accent5">
                    <a:lumMod val="75000"/>
                  </a:schemeClr>
                </a:solidFill>
                <a:latin typeface="Aller Light" charset="0"/>
                <a:ea typeface="Aller Light" charset="0"/>
                <a:cs typeface="Aller Light" charset="0"/>
              </a:rPr>
              <a:t>                                                        vs</a:t>
            </a:r>
          </a:p>
          <a:p>
            <a:endParaRPr lang="fr-FR" sz="2000" b="1" dirty="0">
              <a:solidFill>
                <a:schemeClr val="accent5">
                  <a:lumMod val="75000"/>
                </a:schemeClr>
              </a:solidFill>
              <a:latin typeface="Aller Light" charset="0"/>
              <a:ea typeface="Aller Light" charset="0"/>
              <a:cs typeface="Aller Light" charset="0"/>
            </a:endParaRPr>
          </a:p>
          <a:p>
            <a:r>
              <a:rPr lang="fr-FR" sz="2000" b="1" dirty="0">
                <a:solidFill>
                  <a:schemeClr val="accent5">
                    <a:lumMod val="75000"/>
                  </a:schemeClr>
                </a:solidFill>
                <a:ea typeface="Aller Light" charset="0"/>
                <a:cs typeface="Aller Light" charset="0"/>
              </a:rPr>
              <a:t>Contrôles des opérateurs, exploitation annuelle</a:t>
            </a:r>
          </a:p>
          <a:p>
            <a:r>
              <a:rPr lang="fr-FR" sz="2000" b="1" dirty="0">
                <a:solidFill>
                  <a:schemeClr val="accent5">
                    <a:lumMod val="75000"/>
                  </a:schemeClr>
                </a:solidFill>
                <a:latin typeface="Aller Light" charset="0"/>
                <a:ea typeface="Aller Light" charset="0"/>
                <a:cs typeface="Aller Light" charset="0"/>
              </a:rPr>
              <a:t>expérimentation en cours ANCOLS avec appui de la Cour des Comptes</a:t>
            </a:r>
          </a:p>
        </p:txBody>
      </p:sp>
    </p:spTree>
    <p:extLst>
      <p:ext uri="{BB962C8B-B14F-4D97-AF65-F5344CB8AC3E}">
        <p14:creationId xmlns:p14="http://schemas.microsoft.com/office/powerpoint/2010/main" val="734777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BB3DF51-B76B-4A0C-A841-6223CE686391}"/>
              </a:ext>
            </a:extLst>
          </p:cNvPr>
          <p:cNvPicPr>
            <a:picLocks noChangeAspect="1"/>
          </p:cNvPicPr>
          <p:nvPr/>
        </p:nvPicPr>
        <p:blipFill>
          <a:blip r:embed="rId2"/>
          <a:stretch>
            <a:fillRect/>
          </a:stretch>
        </p:blipFill>
        <p:spPr>
          <a:xfrm>
            <a:off x="5076382" y="1749060"/>
            <a:ext cx="4067618" cy="3413493"/>
          </a:xfrm>
          <a:prstGeom prst="rect">
            <a:avLst/>
          </a:prstGeom>
        </p:spPr>
      </p:pic>
      <p:sp>
        <p:nvSpPr>
          <p:cNvPr id="4" name="Rectangle 3"/>
          <p:cNvSpPr/>
          <p:nvPr/>
        </p:nvSpPr>
        <p:spPr>
          <a:xfrm>
            <a:off x="560388" y="993003"/>
            <a:ext cx="4957910" cy="2413481"/>
          </a:xfrm>
          <a:prstGeom prst="rect">
            <a:avLst/>
          </a:prstGeom>
          <a:solidFill>
            <a:schemeClr val="bg1"/>
          </a:solidFill>
          <a:ln w="63500">
            <a:solidFill>
              <a:srgbClr val="D9E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664065">
            <a:off x="65706" y="483057"/>
            <a:ext cx="442811" cy="442811"/>
          </a:xfrm>
          <a:prstGeom prst="teardrop">
            <a:avLst/>
          </a:prstGeom>
          <a:solidFill>
            <a:srgbClr val="D9E1E2"/>
          </a:solidFill>
          <a:ln>
            <a:noFill/>
          </a:ln>
          <a:effectLst>
            <a:outerShdw dist="50800" dir="174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p:cNvSpPr>
            <a:spLocks noGrp="1"/>
          </p:cNvSpPr>
          <p:nvPr>
            <p:ph type="body" sz="quarter" idx="10"/>
          </p:nvPr>
        </p:nvSpPr>
        <p:spPr/>
        <p:txBody>
          <a:bodyPr/>
          <a:lstStyle/>
          <a:p>
            <a:r>
              <a:rPr lang="fr-FR" b="1" dirty="0">
                <a:solidFill>
                  <a:schemeClr val="accent5">
                    <a:lumMod val="75000"/>
                  </a:schemeClr>
                </a:solidFill>
              </a:rPr>
              <a:t>SIEGHLM : Décodeur</a:t>
            </a:r>
          </a:p>
        </p:txBody>
      </p:sp>
      <p:sp>
        <p:nvSpPr>
          <p:cNvPr id="3" name="ZoneTexte 2"/>
          <p:cNvSpPr txBox="1"/>
          <p:nvPr/>
        </p:nvSpPr>
        <p:spPr>
          <a:xfrm>
            <a:off x="560388" y="1162565"/>
            <a:ext cx="5461472" cy="2413481"/>
          </a:xfrm>
          <a:prstGeom prst="rect">
            <a:avLst/>
          </a:prstGeom>
          <a:noFill/>
        </p:spPr>
        <p:txBody>
          <a:bodyPr wrap="square" rtlCol="0">
            <a:spAutoFit/>
          </a:bodyPr>
          <a:lstStyle/>
          <a:p>
            <a:r>
              <a:rPr lang="fr-FR" sz="2000" dirty="0">
                <a:solidFill>
                  <a:srgbClr val="C42330"/>
                </a:solidFill>
                <a:latin typeface="Aller Display" charset="0"/>
                <a:ea typeface="Aller Display" charset="0"/>
                <a:cs typeface="Aller Display" charset="0"/>
              </a:rPr>
              <a:t>#SIEGHLM – Contrôles </a:t>
            </a:r>
            <a:r>
              <a:rPr lang="fr-FR" sz="2000" dirty="0" err="1">
                <a:solidFill>
                  <a:srgbClr val="C42330"/>
                </a:solidFill>
                <a:latin typeface="Aller Display" charset="0"/>
                <a:ea typeface="Aller Display" charset="0"/>
                <a:cs typeface="Aller Display" charset="0"/>
              </a:rPr>
              <a:t>Ancols</a:t>
            </a:r>
            <a:r>
              <a:rPr lang="fr-FR" sz="2000" dirty="0">
                <a:solidFill>
                  <a:srgbClr val="C42330"/>
                </a:solidFill>
                <a:latin typeface="Aller Display" charset="0"/>
                <a:ea typeface="Aller Display" charset="0"/>
                <a:cs typeface="Aller Display" charset="0"/>
              </a:rPr>
              <a:t> </a:t>
            </a:r>
            <a:r>
              <a:rPr lang="fr-FR" sz="2000" dirty="0">
                <a:solidFill>
                  <a:schemeClr val="accent5">
                    <a:lumMod val="75000"/>
                  </a:schemeClr>
                </a:solidFill>
                <a:latin typeface="Aller Display" charset="0"/>
                <a:ea typeface="Aller Display" charset="0"/>
                <a:cs typeface="Aller Display" charset="0"/>
              </a:rPr>
              <a:t>Mode d’emploi FR</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Position de Julien </a:t>
            </a:r>
            <a:r>
              <a:rPr lang="fr-FR" dirty="0" err="1">
                <a:solidFill>
                  <a:schemeClr val="accent5">
                    <a:lumMod val="75000"/>
                  </a:schemeClr>
                </a:solidFill>
                <a:latin typeface="Aller Light" charset="0"/>
                <a:ea typeface="Aller Light" charset="0"/>
                <a:cs typeface="Aller Light" charset="0"/>
              </a:rPr>
              <a:t>Denormandie</a:t>
            </a:r>
            <a:endParaRPr lang="fr-FR" dirty="0">
              <a:solidFill>
                <a:schemeClr val="accent5">
                  <a:lumMod val="75000"/>
                </a:schemeClr>
              </a:solidFill>
              <a:latin typeface="Aller Light" charset="0"/>
              <a:ea typeface="Aller Light" charset="0"/>
              <a:cs typeface="Aller Light" charset="0"/>
            </a:endParaRP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Contrôle opérateur - exploitation</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Recours USH / Conseil d’Etat</a:t>
            </a:r>
          </a:p>
          <a:p>
            <a:pPr marL="342900" indent="-342900">
              <a:spcBef>
                <a:spcPts val="500"/>
              </a:spcBef>
              <a:buFont typeface="+mj-lt"/>
              <a:buAutoNum type="arabicPeriod"/>
            </a:pPr>
            <a:r>
              <a:rPr lang="fr-FR" dirty="0">
                <a:solidFill>
                  <a:schemeClr val="accent5">
                    <a:lumMod val="75000"/>
                  </a:schemeClr>
                </a:solidFill>
                <a:latin typeface="Aller Light" charset="0"/>
                <a:ea typeface="Aller Light" charset="0"/>
                <a:cs typeface="Aller Light" charset="0"/>
              </a:rPr>
              <a:t>Expérience NL</a:t>
            </a:r>
          </a:p>
          <a:p>
            <a:pPr marL="342900" indent="-342900">
              <a:spcBef>
                <a:spcPts val="500"/>
              </a:spcBef>
              <a:buFont typeface="+mj-lt"/>
              <a:buAutoNum type="arabicPeriod"/>
            </a:pPr>
            <a:endParaRPr lang="fr-FR" dirty="0">
              <a:latin typeface="Aller Light" charset="0"/>
              <a:ea typeface="Aller Light" charset="0"/>
              <a:cs typeface="Aller Light" charset="0"/>
            </a:endParaRPr>
          </a:p>
        </p:txBody>
      </p:sp>
      <p:pic>
        <p:nvPicPr>
          <p:cNvPr id="7" name="Picture 2" descr="Résultat de recherche d'images pour &quot;emoji drapeau européen&quot;">
            <a:extLst>
              <a:ext uri="{FF2B5EF4-FFF2-40B4-BE49-F238E27FC236}">
                <a16:creationId xmlns:a16="http://schemas.microsoft.com/office/drawing/2014/main" id="{BBCEC912-CB3B-4BB3-8E8B-31B00357B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503" y="279570"/>
            <a:ext cx="232307" cy="21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78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417A587-2D4E-4F09-AE5B-D54CC08C5585}"/>
              </a:ext>
            </a:extLst>
          </p:cNvPr>
          <p:cNvSpPr>
            <a:spLocks noGrp="1"/>
          </p:cNvSpPr>
          <p:nvPr>
            <p:ph type="body" sz="quarter" idx="10"/>
          </p:nvPr>
        </p:nvSpPr>
        <p:spPr>
          <a:xfrm>
            <a:off x="1056483" y="562694"/>
            <a:ext cx="7031034" cy="3253589"/>
          </a:xfrm>
        </p:spPr>
        <p:txBody>
          <a:bodyPr>
            <a:normAutofit/>
          </a:bodyPr>
          <a:lstStyle/>
          <a:p>
            <a:r>
              <a:rPr lang="fr-FR" sz="2700" b="1" dirty="0">
                <a:solidFill>
                  <a:srgbClr val="A2CB67"/>
                </a:solidFill>
              </a:rPr>
              <a:t>Julien </a:t>
            </a:r>
            <a:r>
              <a:rPr lang="fr-FR" sz="2700" b="1" dirty="0" err="1">
                <a:solidFill>
                  <a:srgbClr val="A2CB67"/>
                </a:solidFill>
              </a:rPr>
              <a:t>Denormandie</a:t>
            </a:r>
            <a:r>
              <a:rPr lang="fr-FR" sz="2700" b="1" dirty="0">
                <a:solidFill>
                  <a:srgbClr val="A2CB67"/>
                </a:solidFill>
              </a:rPr>
              <a:t> – AG ESH </a:t>
            </a:r>
          </a:p>
        </p:txBody>
      </p:sp>
      <p:sp>
        <p:nvSpPr>
          <p:cNvPr id="4" name="Larme 3">
            <a:extLst>
              <a:ext uri="{FF2B5EF4-FFF2-40B4-BE49-F238E27FC236}">
                <a16:creationId xmlns:a16="http://schemas.microsoft.com/office/drawing/2014/main" id="{972B275E-66FA-4FA0-A4EA-1AB974830DF2}"/>
              </a:ext>
            </a:extLst>
          </p:cNvPr>
          <p:cNvSpPr/>
          <p:nvPr/>
        </p:nvSpPr>
        <p:spPr>
          <a:xfrm rot="5664065">
            <a:off x="431422" y="212585"/>
            <a:ext cx="442811" cy="442811"/>
          </a:xfrm>
          <a:prstGeom prst="teardrop">
            <a:avLst>
              <a:gd name="adj" fmla="val 149597"/>
            </a:avLst>
          </a:prstGeom>
          <a:solidFill>
            <a:srgbClr val="D9E1E2"/>
          </a:solidFill>
          <a:ln>
            <a:noFill/>
          </a:ln>
          <a:effectLst>
            <a:outerShdw dist="50800" dir="174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A368073-ED46-47FA-9302-FD60FF6326CF}"/>
              </a:ext>
            </a:extLst>
          </p:cNvPr>
          <p:cNvSpPr/>
          <p:nvPr/>
        </p:nvSpPr>
        <p:spPr>
          <a:xfrm>
            <a:off x="865412" y="1065531"/>
            <a:ext cx="7626458" cy="3373507"/>
          </a:xfrm>
          <a:prstGeom prst="rect">
            <a:avLst/>
          </a:prstGeom>
          <a:solidFill>
            <a:schemeClr val="bg1"/>
          </a:solidFill>
          <a:ln w="63500">
            <a:solidFill>
              <a:srgbClr val="D9E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hlinkClick r:id="rId2"/>
            <a:extLst>
              <a:ext uri="{FF2B5EF4-FFF2-40B4-BE49-F238E27FC236}">
                <a16:creationId xmlns:a16="http://schemas.microsoft.com/office/drawing/2014/main" id="{B4DBFD47-F9FA-438C-B8B1-C392EC37FAA6}"/>
              </a:ext>
            </a:extLst>
          </p:cNvPr>
          <p:cNvPicPr>
            <a:picLocks noChangeAspect="1"/>
          </p:cNvPicPr>
          <p:nvPr/>
        </p:nvPicPr>
        <p:blipFill>
          <a:blip r:embed="rId3"/>
          <a:stretch>
            <a:fillRect/>
          </a:stretch>
        </p:blipFill>
        <p:spPr>
          <a:xfrm>
            <a:off x="1107891" y="1138477"/>
            <a:ext cx="6419963" cy="3189696"/>
          </a:xfrm>
          <a:prstGeom prst="rect">
            <a:avLst/>
          </a:prstGeom>
        </p:spPr>
      </p:pic>
    </p:spTree>
    <p:extLst>
      <p:ext uri="{BB962C8B-B14F-4D97-AF65-F5344CB8AC3E}">
        <p14:creationId xmlns:p14="http://schemas.microsoft.com/office/powerpoint/2010/main" val="15276506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6" y="595580"/>
            <a:ext cx="8701313" cy="3293209"/>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 </a:t>
            </a:r>
            <a:r>
              <a:rPr lang="fr-FR" sz="2400" b="1" dirty="0">
                <a:solidFill>
                  <a:schemeClr val="accent5">
                    <a:lumMod val="75000"/>
                  </a:schemeClr>
                </a:solidFill>
              </a:rPr>
              <a:t>              </a:t>
            </a:r>
            <a:r>
              <a:rPr lang="fr-FR" sz="3200" b="1" dirty="0">
                <a:solidFill>
                  <a:schemeClr val="accent5">
                    <a:lumMod val="75000"/>
                  </a:schemeClr>
                </a:solidFill>
              </a:rPr>
              <a:t>Contrôles / opérateur</a:t>
            </a:r>
          </a:p>
          <a:p>
            <a:r>
              <a:rPr lang="fr-FR" sz="3200" b="1" dirty="0">
                <a:solidFill>
                  <a:schemeClr val="accent5">
                    <a:lumMod val="75000"/>
                  </a:schemeClr>
                </a:solidFill>
              </a:rPr>
              <a:t>                       exploitation annuelle</a:t>
            </a:r>
            <a:endParaRPr lang="fr-FR" sz="2400" b="1" dirty="0">
              <a:solidFill>
                <a:schemeClr val="accent5">
                  <a:lumMod val="75000"/>
                </a:schemeClr>
              </a:solidFill>
            </a:endParaRPr>
          </a:p>
          <a:p>
            <a:endParaRPr lang="fr-FR" sz="2400" b="1" dirty="0">
              <a:solidFill>
                <a:schemeClr val="accent5">
                  <a:lumMod val="75000"/>
                </a:schemeClr>
              </a:solidFill>
            </a:endParaRPr>
          </a:p>
          <a:p>
            <a:endParaRPr lang="fr-FR" sz="2400" b="1" dirty="0">
              <a:solidFill>
                <a:schemeClr val="accent5">
                  <a:lumMod val="75000"/>
                </a:schemeClr>
              </a:solidFill>
            </a:endParaRPr>
          </a:p>
          <a:p>
            <a:pPr marL="342900" indent="-342900">
              <a:buFontTx/>
              <a:buChar char="-"/>
            </a:pPr>
            <a:r>
              <a:rPr lang="fr-FR" sz="2400" b="1" dirty="0">
                <a:solidFill>
                  <a:schemeClr val="accent5">
                    <a:lumMod val="75000"/>
                  </a:schemeClr>
                </a:solidFill>
              </a:rPr>
              <a:t>Contrôles exploratoires ANCOLS par opérateur / exploitation</a:t>
            </a:r>
          </a:p>
          <a:p>
            <a:pPr marL="342900" indent="-342900">
              <a:buFontTx/>
              <a:buChar char="-"/>
            </a:pPr>
            <a:endParaRPr lang="fr-FR" sz="2400" b="1" dirty="0">
              <a:solidFill>
                <a:schemeClr val="accent5">
                  <a:lumMod val="75000"/>
                </a:schemeClr>
              </a:solidFill>
            </a:endParaRPr>
          </a:p>
          <a:p>
            <a:pPr marL="342900" indent="-342900">
              <a:buFontTx/>
              <a:buChar char="-"/>
            </a:pPr>
            <a:r>
              <a:rPr lang="fr-FR" sz="2400" b="1" dirty="0">
                <a:solidFill>
                  <a:schemeClr val="accent5">
                    <a:lumMod val="75000"/>
                  </a:schemeClr>
                </a:solidFill>
              </a:rPr>
              <a:t>Recours USH / Conseil d’Etat contre la délibération ANCOLS</a:t>
            </a:r>
          </a:p>
          <a:p>
            <a:endParaRPr lang="fr-FR" sz="2400" b="1" i="1" u="sng" dirty="0">
              <a:solidFill>
                <a:schemeClr val="accent5">
                  <a:lumMod val="75000"/>
                </a:schemeClr>
              </a:solidFill>
              <a:latin typeface="Aller Display" charset="0"/>
              <a:ea typeface="Aller Display" charset="0"/>
              <a:cs typeface="Aller Display" charset="0"/>
            </a:endParaRP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8" y="314096"/>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898D1C7E-E322-4DFC-ABFF-E6C75E2FD6D0}"/>
              </a:ext>
            </a:extLst>
          </p:cNvPr>
          <p:cNvPicPr>
            <a:picLocks noChangeAspect="1"/>
          </p:cNvPicPr>
          <p:nvPr/>
        </p:nvPicPr>
        <p:blipFill>
          <a:blip r:embed="rId3"/>
          <a:stretch>
            <a:fillRect/>
          </a:stretch>
        </p:blipFill>
        <p:spPr>
          <a:xfrm>
            <a:off x="1520313" y="390845"/>
            <a:ext cx="1106774" cy="732930"/>
          </a:xfrm>
          <a:prstGeom prst="rect">
            <a:avLst/>
          </a:prstGeom>
        </p:spPr>
      </p:pic>
      <p:sp>
        <p:nvSpPr>
          <p:cNvPr id="7" name="Flèche : droite 6">
            <a:extLst>
              <a:ext uri="{FF2B5EF4-FFF2-40B4-BE49-F238E27FC236}">
                <a16:creationId xmlns:a16="http://schemas.microsoft.com/office/drawing/2014/main" id="{1AB8C615-AD39-445A-A046-05AC365F1FD1}"/>
              </a:ext>
            </a:extLst>
          </p:cNvPr>
          <p:cNvSpPr/>
          <p:nvPr/>
        </p:nvSpPr>
        <p:spPr>
          <a:xfrm>
            <a:off x="1270000" y="653142"/>
            <a:ext cx="250313" cy="246744"/>
          </a:xfrm>
          <a:prstGeom prst="rightArrow">
            <a:avLst/>
          </a:prstGeom>
          <a:solidFill>
            <a:srgbClr val="A2CB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649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7</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862396" y="1182881"/>
            <a:ext cx="6683613" cy="2857984"/>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spcBef>
                <a:spcPts val="680"/>
              </a:spcBef>
            </a:pPr>
            <a:endParaRPr lang="fr-FR" sz="1633" i="1" cap="none" dirty="0">
              <a:solidFill>
                <a:srgbClr val="20263B"/>
              </a:solidFill>
              <a:latin typeface="Arial" panose="020B0604020202020204" pitchFamily="34" charset="0"/>
              <a:ea typeface="+mn-ea"/>
              <a:cs typeface="Arial" panose="020B0604020202020204" pitchFamily="34" charset="0"/>
            </a:endParaRPr>
          </a:p>
          <a:p>
            <a:pPr algn="just" defTabSz="622158">
              <a:spcBef>
                <a:spcPts val="680"/>
              </a:spcBef>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Le contrôle d’absence de surcompensation consiste à vérifier que le montant de la compensation (les aides) n'excède pas ce qui est nécessaire pour couvrir les coûts nets occasionnés par l'exécution des obligations de service public, y compris un </a:t>
            </a:r>
            <a:r>
              <a:rPr lang="fr-FR" sz="1633" b="1" cap="none" dirty="0">
                <a:solidFill>
                  <a:schemeClr val="accent5">
                    <a:lumMod val="75000"/>
                  </a:schemeClr>
                </a:solidFill>
                <a:latin typeface="Arial" panose="020B0604020202020204" pitchFamily="34" charset="0"/>
                <a:ea typeface="+mn-ea"/>
                <a:cs typeface="Arial" panose="020B0604020202020204" pitchFamily="34" charset="0"/>
              </a:rPr>
              <a:t>bénéfice raisonnable</a:t>
            </a:r>
            <a:r>
              <a:rPr lang="fr-FR" sz="1633" b="1" cap="none" dirty="0">
                <a:solidFill>
                  <a:schemeClr val="accent5">
                    <a:lumMod val="75000"/>
                  </a:schemeClr>
                </a:solidFill>
                <a:latin typeface="Arial" panose="020B0604020202020204" pitchFamily="34" charset="0"/>
                <a:cs typeface="Arial" panose="020B0604020202020204" pitchFamily="34" charset="0"/>
              </a:rPr>
              <a:t> </a:t>
            </a:r>
            <a:r>
              <a:rPr lang="fr-FR" sz="1633" i="1" cap="none" dirty="0">
                <a:solidFill>
                  <a:schemeClr val="accent5">
                    <a:lumMod val="75000"/>
                  </a:schemeClr>
                </a:solidFill>
                <a:latin typeface="Arial" panose="020B0604020202020204" pitchFamily="34" charset="0"/>
                <a:cs typeface="Arial" panose="020B0604020202020204" pitchFamily="34" charset="0"/>
              </a:rPr>
              <a:t>«</a:t>
            </a:r>
            <a:r>
              <a:rPr lang="fr-FR" sz="1633" b="1" i="1" cap="none" dirty="0">
                <a:solidFill>
                  <a:schemeClr val="accent5">
                    <a:lumMod val="75000"/>
                  </a:schemeClr>
                </a:solidFill>
                <a:latin typeface="Arial" panose="020B0604020202020204" pitchFamily="34" charset="0"/>
                <a:cs typeface="Arial" panose="020B0604020202020204" pitchFamily="34" charset="0"/>
              </a:rPr>
              <a:t> </a:t>
            </a:r>
            <a:r>
              <a:rPr lang="fr-FR" sz="1633" i="1" cap="none" dirty="0">
                <a:solidFill>
                  <a:schemeClr val="accent5">
                    <a:lumMod val="75000"/>
                  </a:schemeClr>
                </a:solidFill>
                <a:latin typeface="Arial" panose="020B0604020202020204" pitchFamily="34" charset="0"/>
                <a:cs typeface="Arial" panose="020B0604020202020204" pitchFamily="34" charset="0"/>
              </a:rPr>
              <a:t>le taux de rendement du capital qu'exigerait une entreprise moyenne (bien gérée) s'interrogeant sur l'opportunité de fournir le service d'intérêt économique général pendant toute la durée du mandat, en tenant compte du niveau de risque »</a:t>
            </a:r>
            <a:endParaRPr lang="fr-FR" sz="1633" i="1" cap="none" dirty="0">
              <a:solidFill>
                <a:schemeClr val="accent5">
                  <a:lumMod val="75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919838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8</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715052" y="1182880"/>
            <a:ext cx="6830957" cy="3254260"/>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10000"/>
              </a:lnSpc>
              <a:spcBef>
                <a:spcPts val="680"/>
              </a:spcBef>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Les aides au logement social consistant essentiellement en des aides apportées à des projets d’investissement, le contrôle d’absence de surcompensation a été opéré jusqu’à présent, et l’USH appuyait cette logique, </a:t>
            </a:r>
            <a:r>
              <a:rPr lang="fr-FR" sz="1633" b="1" cap="none" dirty="0">
                <a:solidFill>
                  <a:schemeClr val="accent5">
                    <a:lumMod val="75000"/>
                  </a:schemeClr>
                </a:solidFill>
                <a:latin typeface="Arial" panose="020B0604020202020204" pitchFamily="34" charset="0"/>
                <a:ea typeface="+mn-ea"/>
                <a:cs typeface="Arial" panose="020B0604020202020204" pitchFamily="34" charset="0"/>
              </a:rPr>
              <a:t>opération par opération</a:t>
            </a:r>
            <a:r>
              <a:rPr lang="fr-FR" sz="1633" cap="none" dirty="0">
                <a:solidFill>
                  <a:schemeClr val="accent5">
                    <a:lumMod val="75000"/>
                  </a:schemeClr>
                </a:solidFill>
                <a:latin typeface="Arial" panose="020B0604020202020204" pitchFamily="34" charset="0"/>
                <a:ea typeface="+mn-ea"/>
                <a:cs typeface="Arial" panose="020B0604020202020204" pitchFamily="34" charset="0"/>
              </a:rPr>
              <a:t>. </a:t>
            </a:r>
          </a:p>
          <a:p>
            <a:pPr algn="just" defTabSz="622158">
              <a:lnSpc>
                <a:spcPct val="110000"/>
              </a:lnSpc>
              <a:spcBef>
                <a:spcPts val="680"/>
              </a:spcBef>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Différents tableurs répondant à des logiques similaires (étude des dépenses et des recettes liées à l’opération et sur la durée de l’opération, détermination du coût net global) ont été développés et sont utilisés par les organismes (Fonds FEDER, Outre Mer, module annexe à LOLA).</a:t>
            </a:r>
          </a:p>
        </p:txBody>
      </p:sp>
    </p:spTree>
    <p:extLst>
      <p:ext uri="{BB962C8B-B14F-4D97-AF65-F5344CB8AC3E}">
        <p14:creationId xmlns:p14="http://schemas.microsoft.com/office/powerpoint/2010/main" val="1654185379"/>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1C2941C9-530F-7141-842E-A8657658C1B3}" type="slidenum">
              <a:rPr lang="fr-FR" smtClean="0"/>
              <a:pPr/>
              <a:t>9</a:t>
            </a:fld>
            <a:endParaRPr lang="fr-FR" dirty="0"/>
          </a:p>
        </p:txBody>
      </p:sp>
      <p:sp>
        <p:nvSpPr>
          <p:cNvPr id="4" name="Espace réservé du texte 3"/>
          <p:cNvSpPr>
            <a:spLocks noGrp="1"/>
          </p:cNvSpPr>
          <p:nvPr>
            <p:ph type="body" sz="quarter" idx="16"/>
          </p:nvPr>
        </p:nvSpPr>
        <p:spPr/>
        <p:txBody>
          <a:bodyPr/>
          <a:lstStyle/>
          <a:p>
            <a:endParaRPr lang="fr-FR" dirty="0"/>
          </a:p>
        </p:txBody>
      </p:sp>
      <p:sp>
        <p:nvSpPr>
          <p:cNvPr id="5" name="Espace réservé du texte 2"/>
          <p:cNvSpPr txBox="1">
            <a:spLocks/>
          </p:cNvSpPr>
          <p:nvPr/>
        </p:nvSpPr>
        <p:spPr>
          <a:xfrm>
            <a:off x="940402" y="1182881"/>
            <a:ext cx="6605607" cy="3322051"/>
          </a:xfrm>
          <a:prstGeom prst="rect">
            <a:avLst/>
          </a:prstGeom>
        </p:spPr>
        <p:txBody>
          <a:bodyPr vert="horz" lIns="62215" tIns="31107" rIns="62215" bIns="31107" rtlCol="0">
            <a:normAutofit/>
          </a:bodyPr>
          <a:lstStyle>
            <a:lvl1pPr marL="0" indent="0" algn="l" defTabSz="1007943" rtl="0" eaLnBrk="1" latinLnBrk="0" hangingPunct="1">
              <a:lnSpc>
                <a:spcPct val="90000"/>
              </a:lnSpc>
              <a:spcBef>
                <a:spcPts val="1102"/>
              </a:spcBef>
              <a:buFont typeface="Arial" panose="020B0604020202020204" pitchFamily="34" charset="0"/>
              <a:buNone/>
              <a:defRPr lang="fr-FR" sz="1700" kern="1200" cap="all" baseline="0" dirty="0" smtClean="0">
                <a:solidFill>
                  <a:srgbClr val="F3C83D"/>
                </a:solidFill>
                <a:latin typeface="Arial" charset="0"/>
                <a:ea typeface="Arial" charset="0"/>
                <a:cs typeface="Arial" charset="0"/>
              </a:defRPr>
            </a:lvl1pPr>
            <a:lvl2pPr marL="139700" indent="-131763" algn="l" defTabSz="1007943" rtl="0" eaLnBrk="1" latinLnBrk="0" hangingPunct="1">
              <a:lnSpc>
                <a:spcPct val="90000"/>
              </a:lnSpc>
              <a:spcBef>
                <a:spcPts val="551"/>
              </a:spcBef>
              <a:buFont typeface="Arial" panose="020B0604020202020204" pitchFamily="34" charset="0"/>
              <a:buChar char="•"/>
              <a:tabLst/>
              <a:defRPr sz="1700" b="1" i="0" kern="1200" baseline="0">
                <a:solidFill>
                  <a:schemeClr val="tx1"/>
                </a:solidFill>
                <a:latin typeface="Arial" charset="0"/>
                <a:ea typeface="Arial" charset="0"/>
                <a:cs typeface="Arial" charset="0"/>
              </a:defRPr>
            </a:lvl2pPr>
            <a:lvl3pPr marL="139700" indent="-131763" algn="l" defTabSz="1007943" rtl="0" eaLnBrk="1" latinLnBrk="0" hangingPunct="1">
              <a:lnSpc>
                <a:spcPct val="90000"/>
              </a:lnSpc>
              <a:spcBef>
                <a:spcPts val="551"/>
              </a:spcBef>
              <a:buFont typeface="Courier New" charset="0"/>
              <a:buChar char="o"/>
              <a:tabLst/>
              <a:defRPr sz="1700" kern="1200">
                <a:solidFill>
                  <a:schemeClr val="tx1"/>
                </a:solidFill>
                <a:latin typeface="Arial" charset="0"/>
                <a:ea typeface="Arial" charset="0"/>
                <a:cs typeface="Arial" charset="0"/>
              </a:defRPr>
            </a:lvl3pPr>
            <a:lvl4pPr marL="7938" indent="0" algn="l" defTabSz="1007943" rtl="0" eaLnBrk="1" latinLnBrk="0" hangingPunct="1">
              <a:lnSpc>
                <a:spcPct val="90000"/>
              </a:lnSpc>
              <a:spcBef>
                <a:spcPts val="551"/>
              </a:spcBef>
              <a:buFont typeface="Arial" panose="020B0604020202020204" pitchFamily="34" charset="0"/>
              <a:buNone/>
              <a:tabLst/>
              <a:defRPr sz="1500" kern="1200" baseline="0">
                <a:solidFill>
                  <a:srgbClr val="4D4D4C"/>
                </a:solidFill>
                <a:latin typeface="Arial" charset="0"/>
                <a:ea typeface="Arial" charset="0"/>
                <a:cs typeface="Arial" charset="0"/>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Arial" charset="0"/>
                <a:ea typeface="Arial" charset="0"/>
                <a:cs typeface="Arial"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just" defTabSz="622158">
              <a:lnSpc>
                <a:spcPct val="100000"/>
              </a:lnSpc>
              <a:spcBef>
                <a:spcPts val="680"/>
              </a:spcBef>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L’ANCOLS considère qu’une </a:t>
            </a:r>
            <a:r>
              <a:rPr lang="fr-FR" sz="1633" b="1" cap="none" dirty="0">
                <a:solidFill>
                  <a:schemeClr val="accent5">
                    <a:lumMod val="75000"/>
                  </a:schemeClr>
                </a:solidFill>
                <a:latin typeface="Arial" panose="020B0604020202020204" pitchFamily="34" charset="0"/>
                <a:ea typeface="+mn-ea"/>
                <a:cs typeface="Arial" panose="020B0604020202020204" pitchFamily="34" charset="0"/>
              </a:rPr>
              <a:t>approche « à l’opérateur » </a:t>
            </a:r>
            <a:r>
              <a:rPr lang="fr-FR" sz="1633" cap="none" dirty="0">
                <a:solidFill>
                  <a:schemeClr val="accent5">
                    <a:lumMod val="75000"/>
                  </a:schemeClr>
                </a:solidFill>
                <a:latin typeface="Arial" panose="020B0604020202020204" pitchFamily="34" charset="0"/>
                <a:ea typeface="+mn-ea"/>
                <a:cs typeface="Arial" panose="020B0604020202020204" pitchFamily="34" charset="0"/>
              </a:rPr>
              <a:t>est plus appropriée. Elle consiste à vérifier au vu de la situation financière de l’organisme, </a:t>
            </a:r>
          </a:p>
          <a:p>
            <a:pPr marL="311079" indent="-311079" algn="just" defTabSz="622158">
              <a:lnSpc>
                <a:spcPct val="100000"/>
              </a:lnSpc>
              <a:spcBef>
                <a:spcPts val="680"/>
              </a:spcBef>
              <a:buFont typeface="Wingdings" panose="05000000000000000000" pitchFamily="2" charset="2"/>
              <a:buChar char="Ø"/>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s’il n’a pas des « résultats disproportionnés », un bénéfice non raisonnable, traduisant un volume d’aides plus élevé que nécessaire </a:t>
            </a:r>
          </a:p>
          <a:p>
            <a:pPr marL="311079" indent="-311079" algn="just" defTabSz="622158">
              <a:lnSpc>
                <a:spcPct val="100000"/>
              </a:lnSpc>
              <a:spcBef>
                <a:spcPts val="680"/>
              </a:spcBef>
              <a:buFont typeface="Wingdings" panose="05000000000000000000" pitchFamily="2" charset="2"/>
              <a:buChar char="Ø"/>
            </a:pPr>
            <a:r>
              <a:rPr lang="fr-FR" sz="1633" cap="none" dirty="0">
                <a:solidFill>
                  <a:schemeClr val="accent5">
                    <a:lumMod val="75000"/>
                  </a:schemeClr>
                </a:solidFill>
                <a:latin typeface="Arial" panose="020B0604020202020204" pitchFamily="34" charset="0"/>
                <a:ea typeface="+mn-ea"/>
                <a:cs typeface="Arial" panose="020B0604020202020204" pitchFamily="34" charset="0"/>
              </a:rPr>
              <a:t>si la gestion est suffisamment efficiente (aides ne se retrouvant pas dans des résultats inappropriés mais mal utilisées).</a:t>
            </a:r>
          </a:p>
        </p:txBody>
      </p:sp>
    </p:spTree>
    <p:extLst>
      <p:ext uri="{BB962C8B-B14F-4D97-AF65-F5344CB8AC3E}">
        <p14:creationId xmlns:p14="http://schemas.microsoft.com/office/powerpoint/2010/main" val="1014271243"/>
      </p:ext>
    </p:extLst>
  </p:cSld>
  <p:clrMapOvr>
    <a:masterClrMapping/>
  </p:clrMapOvr>
  <p:transition spd="slow">
    <p:wipe dir="r"/>
  </p:transition>
</p:sld>
</file>

<file path=ppt/theme/theme1.xml><?xml version="1.0" encoding="utf-8"?>
<a:theme xmlns:a="http://schemas.openxmlformats.org/drawingml/2006/main" name="masque 1">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900" dirty="0" smtClean="0">
            <a:solidFill>
              <a:srgbClr val="A2CB67"/>
            </a:solidFill>
            <a:latin typeface="Aller Display" charset="0"/>
            <a:ea typeface="Aller Display" charset="0"/>
            <a:cs typeface="Aller Display"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s de garde parties">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16056</TotalTime>
  <Words>985</Words>
  <Application>Microsoft Office PowerPoint</Application>
  <PresentationFormat>Affichage à l'écran (16:9)</PresentationFormat>
  <Paragraphs>110</Paragraphs>
  <Slides>19</Slides>
  <Notes>3</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19</vt:i4>
      </vt:variant>
    </vt:vector>
  </HeadingPairs>
  <TitlesOfParts>
    <vt:vector size="28" baseType="lpstr">
      <vt:lpstr>Aller</vt:lpstr>
      <vt:lpstr>Aller Display</vt:lpstr>
      <vt:lpstr>Aller Light</vt:lpstr>
      <vt:lpstr>Arial</vt:lpstr>
      <vt:lpstr>Calibri</vt:lpstr>
      <vt:lpstr>Lato</vt:lpstr>
      <vt:lpstr>Wingdings</vt:lpstr>
      <vt:lpstr>masque 1</vt:lpstr>
      <vt:lpstr>pages de garde parties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etchepare</dc:creator>
  <cp:lastModifiedBy>Laurent GHEKIERE</cp:lastModifiedBy>
  <cp:revision>201</cp:revision>
  <cp:lastPrinted>2020-01-23T15:30:15Z</cp:lastPrinted>
  <dcterms:created xsi:type="dcterms:W3CDTF">2019-11-29T11:48:31Z</dcterms:created>
  <dcterms:modified xsi:type="dcterms:W3CDTF">2020-01-29T18:25:34Z</dcterms:modified>
</cp:coreProperties>
</file>