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9" r:id="rId2"/>
    <p:sldMasterId id="2147483695" r:id="rId3"/>
  </p:sldMasterIdLst>
  <p:notesMasterIdLst>
    <p:notesMasterId r:id="rId29"/>
  </p:notesMasterIdLst>
  <p:handoutMasterIdLst>
    <p:handoutMasterId r:id="rId30"/>
  </p:handoutMasterIdLst>
  <p:sldIdLst>
    <p:sldId id="267" r:id="rId4"/>
    <p:sldId id="380" r:id="rId5"/>
    <p:sldId id="385" r:id="rId6"/>
    <p:sldId id="379" r:id="rId7"/>
    <p:sldId id="384" r:id="rId8"/>
    <p:sldId id="286" r:id="rId9"/>
    <p:sldId id="287" r:id="rId10"/>
    <p:sldId id="375" r:id="rId11"/>
    <p:sldId id="378" r:id="rId12"/>
    <p:sldId id="377" r:id="rId13"/>
    <p:sldId id="374" r:id="rId14"/>
    <p:sldId id="388" r:id="rId15"/>
    <p:sldId id="392" r:id="rId16"/>
    <p:sldId id="393" r:id="rId17"/>
    <p:sldId id="394" r:id="rId18"/>
    <p:sldId id="391" r:id="rId19"/>
    <p:sldId id="387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</p:sldIdLst>
  <p:sldSz cx="9144000" cy="5143500" type="screen16x9"/>
  <p:notesSz cx="6858000" cy="9525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CB67"/>
    <a:srgbClr val="D9E1E2"/>
    <a:srgbClr val="C42330"/>
    <a:srgbClr val="001532"/>
    <a:srgbClr val="D32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7" autoAdjust="0"/>
    <p:restoredTop sz="85052" autoAdjust="0"/>
  </p:normalViewPr>
  <p:slideViewPr>
    <p:cSldViewPr snapToGrid="0" snapToObjects="1">
      <p:cViewPr varScale="1">
        <p:scale>
          <a:sx n="110" d="100"/>
          <a:sy n="110" d="100"/>
        </p:scale>
        <p:origin x="78" y="1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9" d="100"/>
          <a:sy n="159" d="100"/>
        </p:scale>
        <p:origin x="283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4B8E7-BA51-9448-A5AE-E1B2524D5507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F4349-B2AD-4944-BA7B-D9E8CFF565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21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7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63D18-90D6-2F47-B120-0DECCE51B9D7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0625"/>
            <a:ext cx="5715000" cy="3214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583906"/>
            <a:ext cx="5486400" cy="37504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047097"/>
            <a:ext cx="2971800" cy="477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C5715-ED0B-DA41-AAAF-FFEF09E168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540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C5715-ED0B-DA41-AAAF-FFEF09E1685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19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C5715-ED0B-DA41-AAAF-FFEF09E1685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17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560387" y="269732"/>
            <a:ext cx="8230322" cy="218642"/>
          </a:xfrm>
          <a:prstGeom prst="rect">
            <a:avLst/>
          </a:prstGeom>
        </p:spPr>
        <p:txBody>
          <a:bodyPr/>
          <a:lstStyle>
            <a:lvl1pPr marL="0" indent="0" fontAlgn="t" hangingPunct="0">
              <a:lnSpc>
                <a:spcPct val="100000"/>
              </a:lnSpc>
              <a:spcBef>
                <a:spcPts val="0"/>
              </a:spcBef>
              <a:buFontTx/>
              <a:buNone/>
              <a:defRPr sz="900" baseline="0">
                <a:solidFill>
                  <a:srgbClr val="A2CB67"/>
                </a:solidFill>
                <a:latin typeface="Aller" charset="0"/>
                <a:ea typeface="Aller" charset="0"/>
                <a:cs typeface="Aller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titre de la partie</a:t>
            </a:r>
          </a:p>
        </p:txBody>
      </p:sp>
    </p:spTree>
    <p:extLst>
      <p:ext uri="{BB962C8B-B14F-4D97-AF65-F5344CB8AC3E}">
        <p14:creationId xmlns:p14="http://schemas.microsoft.com/office/powerpoint/2010/main" val="37488261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11958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83900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05696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05547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57706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61575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58843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50642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8839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84814" y="1298864"/>
            <a:ext cx="4597976" cy="82088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C42330"/>
                </a:solidFill>
                <a:latin typeface="Aller" charset="0"/>
                <a:ea typeface="Aller" charset="0"/>
                <a:cs typeface="Aller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9" name="Espace réservé du contenu 18"/>
          <p:cNvSpPr>
            <a:spLocks noGrp="1"/>
          </p:cNvSpPr>
          <p:nvPr>
            <p:ph sz="quarter" idx="10" hasCustomPrompt="1"/>
          </p:nvPr>
        </p:nvSpPr>
        <p:spPr>
          <a:xfrm>
            <a:off x="1797916" y="622877"/>
            <a:ext cx="1672648" cy="34347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C42330"/>
                </a:solidFill>
                <a:latin typeface="Aller Display" charset="0"/>
                <a:ea typeface="Aller Display" charset="0"/>
                <a:cs typeface="Aller Display" charset="0"/>
              </a:defRPr>
            </a:lvl1pPr>
          </a:lstStyle>
          <a:p>
            <a:pPr lvl="0"/>
            <a:r>
              <a:rPr lang="fr-FR" dirty="0"/>
              <a:t>partie 1</a:t>
            </a:r>
          </a:p>
        </p:txBody>
      </p:sp>
    </p:spTree>
    <p:extLst>
      <p:ext uri="{BB962C8B-B14F-4D97-AF65-F5344CB8AC3E}">
        <p14:creationId xmlns:p14="http://schemas.microsoft.com/office/powerpoint/2010/main" val="29536188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560387" y="269732"/>
            <a:ext cx="8230322" cy="218642"/>
          </a:xfrm>
          <a:prstGeom prst="rect">
            <a:avLst/>
          </a:prstGeom>
        </p:spPr>
        <p:txBody>
          <a:bodyPr/>
          <a:lstStyle>
            <a:lvl1pPr marL="0" indent="0" fontAlgn="t" hangingPunct="0">
              <a:lnSpc>
                <a:spcPct val="100000"/>
              </a:lnSpc>
              <a:spcBef>
                <a:spcPts val="0"/>
              </a:spcBef>
              <a:buFontTx/>
              <a:buNone/>
              <a:defRPr sz="900" baseline="0">
                <a:solidFill>
                  <a:srgbClr val="A2CB67"/>
                </a:solidFill>
                <a:latin typeface="Aller" charset="0"/>
                <a:ea typeface="Aller" charset="0"/>
                <a:cs typeface="Aller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titre de la partie</a:t>
            </a:r>
          </a:p>
        </p:txBody>
      </p:sp>
    </p:spTree>
    <p:extLst>
      <p:ext uri="{BB962C8B-B14F-4D97-AF65-F5344CB8AC3E}">
        <p14:creationId xmlns:p14="http://schemas.microsoft.com/office/powerpoint/2010/main" val="324165413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5131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77604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3683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58730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4886"/>
            <a:ext cx="457200" cy="758614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66700" y="4533900"/>
            <a:ext cx="554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B664B3-654E-6D48-B45D-0B47BFCFDF50}" type="slidenum">
              <a:rPr lang="fr-FR" sz="1200" b="1" smtClean="0">
                <a:solidFill>
                  <a:srgbClr val="A2CB67"/>
                </a:solidFill>
                <a:latin typeface="Aller" charset="0"/>
                <a:ea typeface="Aller" charset="0"/>
                <a:cs typeface="Aller" charset="0"/>
              </a:rPr>
              <a:t>‹N°›</a:t>
            </a:fld>
            <a:endParaRPr lang="fr-FR" sz="1200" b="1" dirty="0">
              <a:solidFill>
                <a:srgbClr val="A2CB67"/>
              </a:solidFill>
              <a:latin typeface="Aller" charset="0"/>
              <a:ea typeface="Aller" charset="0"/>
              <a:cs typeface="Aller" charset="0"/>
            </a:endParaRPr>
          </a:p>
        </p:txBody>
      </p:sp>
      <p:sp>
        <p:nvSpPr>
          <p:cNvPr id="12" name="Larme 11"/>
          <p:cNvSpPr/>
          <p:nvPr userDrawn="1"/>
        </p:nvSpPr>
        <p:spPr>
          <a:xfrm rot="2719807">
            <a:off x="472878" y="324162"/>
            <a:ext cx="107246" cy="107246"/>
          </a:xfrm>
          <a:prstGeom prst="teardrop">
            <a:avLst/>
          </a:pr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6" y="4475872"/>
            <a:ext cx="927100" cy="365752"/>
          </a:xfrm>
          <a:prstGeom prst="rect">
            <a:avLst/>
          </a:prstGeom>
        </p:spPr>
      </p:pic>
      <p:sp>
        <p:nvSpPr>
          <p:cNvPr id="15" name="ZoneTexte 14"/>
          <p:cNvSpPr txBox="1"/>
          <p:nvPr userDrawn="1"/>
        </p:nvSpPr>
        <p:spPr>
          <a:xfrm>
            <a:off x="6114472" y="4704772"/>
            <a:ext cx="285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solidFill>
                  <a:srgbClr val="D3223B"/>
                </a:solidFill>
                <a:latin typeface="Aller" charset="0"/>
                <a:ea typeface="Aller" charset="0"/>
                <a:cs typeface="Aller" charset="0"/>
              </a:rPr>
              <a:t>Journée</a:t>
            </a:r>
            <a:r>
              <a:rPr lang="fr-FR" sz="900" baseline="0" dirty="0">
                <a:solidFill>
                  <a:srgbClr val="D3223B"/>
                </a:solidFill>
                <a:latin typeface="Aller" charset="0"/>
                <a:ea typeface="Aller" charset="0"/>
                <a:cs typeface="Aller" charset="0"/>
              </a:rPr>
              <a:t> professionnelle du 28</a:t>
            </a:r>
            <a:r>
              <a:rPr lang="fr-FR" sz="900" dirty="0">
                <a:solidFill>
                  <a:srgbClr val="D3223B"/>
                </a:solidFill>
                <a:latin typeface="Aller" charset="0"/>
                <a:ea typeface="Aller" charset="0"/>
                <a:cs typeface="Aller" charset="0"/>
              </a:rPr>
              <a:t> janvier 2020</a:t>
            </a:r>
          </a:p>
        </p:txBody>
      </p:sp>
    </p:spTree>
    <p:extLst>
      <p:ext uri="{BB962C8B-B14F-4D97-AF65-F5344CB8AC3E}">
        <p14:creationId xmlns:p14="http://schemas.microsoft.com/office/powerpoint/2010/main" val="195476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2" r:id="rId3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900" kern="1200">
          <a:solidFill>
            <a:srgbClr val="A2CB67"/>
          </a:solidFill>
          <a:latin typeface="Aller" charset="0"/>
          <a:ea typeface="Aller" charset="0"/>
          <a:cs typeface="Aller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 r="76" b="8688"/>
          <a:stretch/>
        </p:blipFill>
        <p:spPr>
          <a:xfrm>
            <a:off x="0" y="0"/>
            <a:ext cx="9144000" cy="4464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21305470">
            <a:off x="1137530" y="-300352"/>
            <a:ext cx="1979234" cy="4585679"/>
          </a:xfrm>
          <a:prstGeom prst="rect">
            <a:avLst/>
          </a:prstGeom>
          <a:solidFill>
            <a:srgbClr val="A2CB6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 rot="21305470">
            <a:off x="557303" y="-218057"/>
            <a:ext cx="1256119" cy="4580695"/>
          </a:xfrm>
          <a:prstGeom prst="rect">
            <a:avLst/>
          </a:prstGeom>
          <a:solidFill>
            <a:srgbClr val="D3223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 rot="21409410">
            <a:off x="-67961" y="3980728"/>
            <a:ext cx="9326683" cy="1164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6" y="4475872"/>
            <a:ext cx="927100" cy="365752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6114472" y="4704772"/>
            <a:ext cx="2857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>
                <a:solidFill>
                  <a:srgbClr val="D3223B"/>
                </a:solidFill>
                <a:latin typeface="Aller" charset="0"/>
                <a:ea typeface="Aller" charset="0"/>
                <a:cs typeface="Aller" charset="0"/>
              </a:rPr>
              <a:t>Journée</a:t>
            </a:r>
            <a:r>
              <a:rPr lang="fr-FR" sz="900" baseline="0" dirty="0">
                <a:solidFill>
                  <a:srgbClr val="D3223B"/>
                </a:solidFill>
                <a:latin typeface="Aller" charset="0"/>
                <a:ea typeface="Aller" charset="0"/>
                <a:cs typeface="Aller" charset="0"/>
              </a:rPr>
              <a:t> professionnelle du 28</a:t>
            </a:r>
            <a:r>
              <a:rPr lang="fr-FR" sz="900" dirty="0">
                <a:solidFill>
                  <a:srgbClr val="D3223B"/>
                </a:solidFill>
                <a:latin typeface="Aller" charset="0"/>
                <a:ea typeface="Aller" charset="0"/>
                <a:cs typeface="Aller" charset="0"/>
              </a:rPr>
              <a:t> janvier 2020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4886"/>
            <a:ext cx="457200" cy="758614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66700" y="4533900"/>
            <a:ext cx="554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B664B3-654E-6D48-B45D-0B47BFCFDF50}" type="slidenum">
              <a:rPr lang="fr-FR" sz="1200" b="1" smtClean="0">
                <a:solidFill>
                  <a:srgbClr val="A2CB67"/>
                </a:solidFill>
                <a:latin typeface="Aller" charset="0"/>
                <a:ea typeface="Aller" charset="0"/>
                <a:cs typeface="Aller" charset="0"/>
              </a:rPr>
              <a:t>‹N°›</a:t>
            </a:fld>
            <a:endParaRPr lang="fr-FR" sz="1200" b="1" dirty="0">
              <a:solidFill>
                <a:srgbClr val="A2CB67"/>
              </a:solidFill>
              <a:latin typeface="Aller" charset="0"/>
              <a:ea typeface="Aller" charset="0"/>
              <a:cs typeface="All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85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9D5CF-6204-4C1D-806F-E2CEB69466C8}" type="datetimeFigureOut">
              <a:rPr lang="fr-FR" smtClean="0"/>
              <a:t>29/01/2020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AD8E4-62F6-4813-9B8A-497F451320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02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>
    <p:wip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40139" r="4678" b="-6380"/>
          <a:stretch/>
        </p:blipFill>
        <p:spPr>
          <a:xfrm>
            <a:off x="5380" y="-59073"/>
            <a:ext cx="9180000" cy="471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305470">
            <a:off x="847026" y="-144593"/>
            <a:ext cx="1738813" cy="4585679"/>
          </a:xfrm>
          <a:prstGeom prst="rect">
            <a:avLst/>
          </a:prstGeom>
          <a:solidFill>
            <a:srgbClr val="A2CB6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21305470">
            <a:off x="266358" y="-72584"/>
            <a:ext cx="1256119" cy="4580695"/>
          </a:xfrm>
          <a:prstGeom prst="rect">
            <a:avLst/>
          </a:prstGeom>
          <a:solidFill>
            <a:srgbClr val="D3223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Larme 5"/>
          <p:cNvSpPr/>
          <p:nvPr/>
        </p:nvSpPr>
        <p:spPr>
          <a:xfrm rot="5400000">
            <a:off x="51192" y="0"/>
            <a:ext cx="2067694" cy="2067694"/>
          </a:xfrm>
          <a:prstGeom prst="teardrop">
            <a:avLst/>
          </a:prstGeom>
          <a:solidFill>
            <a:srgbClr val="D32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21409410">
            <a:off x="-67961" y="3980728"/>
            <a:ext cx="9326683" cy="1164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70345" y="540689"/>
            <a:ext cx="169362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  <a:latin typeface="Aller Display" charset="0"/>
                <a:ea typeface="Aller Display" charset="0"/>
                <a:cs typeface="Aller Display" charset="0"/>
              </a:rPr>
              <a:t>repères</a:t>
            </a:r>
          </a:p>
          <a:p>
            <a:r>
              <a:rPr lang="fr-FR" dirty="0">
                <a:solidFill>
                  <a:schemeClr val="bg1"/>
                </a:solidFill>
                <a:latin typeface="Aller Display" charset="0"/>
                <a:ea typeface="Aller Display" charset="0"/>
                <a:cs typeface="Aller Display" charset="0"/>
              </a:rPr>
              <a:t>Europe / SIEG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1984" y="2506667"/>
            <a:ext cx="3942559" cy="1216550"/>
          </a:xfrm>
          <a:custGeom>
            <a:avLst/>
            <a:gdLst>
              <a:gd name="connsiteX0" fmla="*/ 0 w 4150581"/>
              <a:gd name="connsiteY0" fmla="*/ 0 h 1208599"/>
              <a:gd name="connsiteX1" fmla="*/ 4150581 w 4150581"/>
              <a:gd name="connsiteY1" fmla="*/ 0 h 1208599"/>
              <a:gd name="connsiteX2" fmla="*/ 4150581 w 4150581"/>
              <a:gd name="connsiteY2" fmla="*/ 1208599 h 1208599"/>
              <a:gd name="connsiteX3" fmla="*/ 0 w 4150581"/>
              <a:gd name="connsiteY3" fmla="*/ 1208599 h 1208599"/>
              <a:gd name="connsiteX4" fmla="*/ 0 w 4150581"/>
              <a:gd name="connsiteY4" fmla="*/ 0 h 1208599"/>
              <a:gd name="connsiteX0" fmla="*/ 0 w 4150581"/>
              <a:gd name="connsiteY0" fmla="*/ 0 h 1216550"/>
              <a:gd name="connsiteX1" fmla="*/ 4150581 w 4150581"/>
              <a:gd name="connsiteY1" fmla="*/ 0 h 1216550"/>
              <a:gd name="connsiteX2" fmla="*/ 4150581 w 4150581"/>
              <a:gd name="connsiteY2" fmla="*/ 1208599 h 1216550"/>
              <a:gd name="connsiteX3" fmla="*/ 87465 w 4150581"/>
              <a:gd name="connsiteY3" fmla="*/ 1216550 h 1216550"/>
              <a:gd name="connsiteX4" fmla="*/ 0 w 4150581"/>
              <a:gd name="connsiteY4" fmla="*/ 0 h 121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0581" h="1216550">
                <a:moveTo>
                  <a:pt x="0" y="0"/>
                </a:moveTo>
                <a:lnTo>
                  <a:pt x="4150581" y="0"/>
                </a:lnTo>
                <a:lnTo>
                  <a:pt x="4150581" y="1208599"/>
                </a:lnTo>
                <a:lnTo>
                  <a:pt x="87465" y="1216550"/>
                </a:lnTo>
                <a:lnTo>
                  <a:pt x="0" y="0"/>
                </a:lnTo>
                <a:close/>
              </a:path>
            </a:pathLst>
          </a:cu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/>
              <a:t>#SIEGHLM</a:t>
            </a:r>
          </a:p>
        </p:txBody>
      </p:sp>
      <p:sp>
        <p:nvSpPr>
          <p:cNvPr id="14" name="Triangle rectangle 13"/>
          <p:cNvSpPr/>
          <p:nvPr/>
        </p:nvSpPr>
        <p:spPr>
          <a:xfrm>
            <a:off x="4492487" y="2146852"/>
            <a:ext cx="540689" cy="294198"/>
          </a:xfrm>
          <a:prstGeom prst="rtTriangle">
            <a:avLst/>
          </a:prstGeom>
          <a:solidFill>
            <a:srgbClr val="D9E1E2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19" y="4093226"/>
            <a:ext cx="890154" cy="89787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5360F46-9086-48FD-A9C5-2841A4CC6C0F}"/>
              </a:ext>
            </a:extLst>
          </p:cNvPr>
          <p:cNvSpPr txBox="1"/>
          <p:nvPr/>
        </p:nvSpPr>
        <p:spPr>
          <a:xfrm>
            <a:off x="2099830" y="279079"/>
            <a:ext cx="6799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ller" charset="0"/>
                <a:ea typeface="Aller" charset="0"/>
                <a:cs typeface="Aller" charset="0"/>
              </a:rPr>
              <a:t>Justificatif-type de Mandat SIEG HLM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2175757-0208-46E9-A542-C20D5FD5E026}"/>
              </a:ext>
            </a:extLst>
          </p:cNvPr>
          <p:cNvSpPr txBox="1"/>
          <p:nvPr/>
        </p:nvSpPr>
        <p:spPr>
          <a:xfrm>
            <a:off x="3012558" y="4415417"/>
            <a:ext cx="591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ller" charset="0"/>
                <a:ea typeface="Aller" charset="0"/>
                <a:cs typeface="Aller" charset="0"/>
              </a:rPr>
              <a:t>                                    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ller" charset="0"/>
                <a:ea typeface="Aller" charset="0"/>
                <a:cs typeface="Aller" charset="0"/>
              </a:rPr>
              <a:t>Mode d’emploi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ller" charset="0"/>
              <a:ea typeface="Aller" charset="0"/>
              <a:cs typeface="Aller" charset="0"/>
            </a:endParaRPr>
          </a:p>
        </p:txBody>
      </p:sp>
      <p:pic>
        <p:nvPicPr>
          <p:cNvPr id="19" name="Picture 6" descr="Résultat de recherche d'images pour &quot;emoji drapeau france&quot;">
            <a:extLst>
              <a:ext uri="{FF2B5EF4-FFF2-40B4-BE49-F238E27FC236}">
                <a16:creationId xmlns:a16="http://schemas.microsoft.com/office/drawing/2014/main" id="{80592BE5-CDBF-45F3-BEFD-E4C90AA0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56" y="4324770"/>
            <a:ext cx="700814" cy="70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29389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ésultat de recherche d'images pour &quot;BEI&quot;">
            <a:extLst>
              <a:ext uri="{FF2B5EF4-FFF2-40B4-BE49-F238E27FC236}">
                <a16:creationId xmlns:a16="http://schemas.microsoft.com/office/drawing/2014/main" id="{222722E0-C2E7-4A2D-8C12-C4E3D403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2" y="-219739"/>
            <a:ext cx="4104168" cy="206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6285D9-49A9-4EB2-B011-A2D068147821}"/>
              </a:ext>
            </a:extLst>
          </p:cNvPr>
          <p:cNvSpPr txBox="1"/>
          <p:nvPr/>
        </p:nvSpPr>
        <p:spPr>
          <a:xfrm>
            <a:off x="205562" y="533519"/>
            <a:ext cx="800986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800" b="1" dirty="0">
              <a:solidFill>
                <a:srgbClr val="002060"/>
              </a:solidFill>
            </a:endParaRPr>
          </a:p>
          <a:p>
            <a:pPr>
              <a:buClr>
                <a:schemeClr val="accent4"/>
              </a:buClr>
            </a:pPr>
            <a:endParaRPr lang="fr-FR" sz="2400" dirty="0">
              <a:solidFill>
                <a:srgbClr val="002060"/>
              </a:solidFill>
            </a:endParaRPr>
          </a:p>
          <a:p>
            <a:pPr>
              <a:buClr>
                <a:schemeClr val="accent4"/>
              </a:buClr>
            </a:pPr>
            <a:endParaRPr lang="fr-FR" sz="1100" dirty="0">
              <a:solidFill>
                <a:srgbClr val="002060"/>
              </a:solidFill>
            </a:endParaRPr>
          </a:p>
          <a:p>
            <a:pPr>
              <a:buClr>
                <a:schemeClr val="accent4"/>
              </a:buClr>
            </a:pPr>
            <a:r>
              <a:rPr lang="fr-FR" sz="2400" dirty="0">
                <a:solidFill>
                  <a:srgbClr val="002060"/>
                </a:solidFill>
              </a:rPr>
              <a:t>500 millions EUR – Eco-prêts CDC – rénovation thermique HLM</a:t>
            </a:r>
          </a:p>
          <a:p>
            <a:pPr>
              <a:buClr>
                <a:schemeClr val="accent4"/>
              </a:buClr>
            </a:pPr>
            <a:r>
              <a:rPr lang="fr-FR" sz="2400" dirty="0">
                <a:solidFill>
                  <a:srgbClr val="002060"/>
                </a:solidFill>
              </a:rPr>
              <a:t>+ 1 milliard EUR - Logement intermédiaire abordable – ex SNI</a:t>
            </a:r>
          </a:p>
          <a:p>
            <a:pPr>
              <a:buClr>
                <a:schemeClr val="accent4"/>
              </a:buClr>
            </a:pPr>
            <a:r>
              <a:rPr lang="fr-FR" sz="2400" dirty="0">
                <a:solidFill>
                  <a:srgbClr val="002060"/>
                </a:solidFill>
              </a:rPr>
              <a:t>+ 1 milliard EUR – Prêts de haut de bilan CDC – HLM (Plan Juncker)</a:t>
            </a:r>
          </a:p>
          <a:p>
            <a:pPr>
              <a:buClr>
                <a:schemeClr val="accent4"/>
              </a:buClr>
            </a:pPr>
            <a:endParaRPr lang="fr-FR" sz="2400" dirty="0">
              <a:solidFill>
                <a:srgbClr val="002060"/>
              </a:solidFill>
            </a:endParaRPr>
          </a:p>
          <a:p>
            <a:pPr>
              <a:buClr>
                <a:schemeClr val="accent4"/>
              </a:buClr>
            </a:pPr>
            <a:r>
              <a:rPr lang="fr-FR" sz="2400" b="1" dirty="0">
                <a:solidFill>
                  <a:srgbClr val="002060"/>
                </a:solidFill>
              </a:rPr>
              <a:t>= 2,5 milliards EUR Prêts BEI au logement social 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25606" name="Picture 6" descr="Résultat de recherche d'images pour &quot;BEI&quot;">
            <a:extLst>
              <a:ext uri="{FF2B5EF4-FFF2-40B4-BE49-F238E27FC236}">
                <a16:creationId xmlns:a16="http://schemas.microsoft.com/office/drawing/2014/main" id="{99DC75BD-6632-4F58-BBBC-553F0AC3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55" y="2776102"/>
            <a:ext cx="2850345" cy="183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22056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5B3222-2FD9-4B05-9FCB-562E0E289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0994" y="195263"/>
            <a:ext cx="8446183" cy="857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000" dirty="0"/>
              <a:t> </a:t>
            </a:r>
            <a:r>
              <a:rPr lang="fr-FR" altLang="fr-FR" sz="3600" dirty="0">
                <a:solidFill>
                  <a:schemeClr val="accent5">
                    <a:lumMod val="75000"/>
                  </a:schemeClr>
                </a:solidFill>
              </a:rPr>
              <a:t>Article 5 : </a:t>
            </a:r>
            <a:r>
              <a:rPr lang="fr-FR" altLang="fr-FR" sz="3600" dirty="0"/>
              <a:t> </a:t>
            </a:r>
            <a:r>
              <a:rPr lang="fr-FR" altLang="fr-FR" sz="6000" b="1" dirty="0">
                <a:solidFill>
                  <a:schemeClr val="accent5">
                    <a:lumMod val="75000"/>
                  </a:schemeClr>
                </a:solidFill>
              </a:rPr>
              <a:t>C </a:t>
            </a:r>
            <a:r>
              <a:rPr lang="el-GR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≤</a:t>
            </a:r>
            <a:r>
              <a:rPr lang="fr-FR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© - ®) +</a:t>
            </a:r>
            <a:r>
              <a:rPr lang="en-US" altLang="fr-FR" sz="6000" b="1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兀</a:t>
            </a:r>
            <a:r>
              <a:rPr lang="en-US" altLang="fr-FR" sz="6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071490D-97CC-43C3-BCA3-C33E5F1F4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98077" y="1118163"/>
            <a:ext cx="6859191" cy="3511153"/>
          </a:xfrm>
          <a:solidFill>
            <a:srgbClr val="EAEAEA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fr-FR" sz="4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 = Compensation</a:t>
            </a:r>
          </a:p>
          <a:p>
            <a:pPr eaLnBrk="1" hangingPunct="1">
              <a:buFontTx/>
              <a:buNone/>
            </a:pPr>
            <a:r>
              <a:rPr lang="en-US" altLang="fr-FR" sz="4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© = </a:t>
            </a:r>
            <a:r>
              <a:rPr lang="fr-FR" altLang="fr-FR" sz="4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coûts d’exécution SIEG</a:t>
            </a:r>
            <a:endParaRPr lang="en-US" altLang="fr-FR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fr-FR" sz="4000" dirty="0">
                <a:solidFill>
                  <a:schemeClr val="accent5">
                    <a:lumMod val="75000"/>
                  </a:schemeClr>
                </a:solidFill>
                <a:latin typeface="Century Gothic" panose="020F0302020204030204"/>
                <a:cs typeface="Arial" panose="020B0604020202020204" pitchFamily="34" charset="0"/>
              </a:rPr>
              <a:t>®</a:t>
            </a:r>
            <a:r>
              <a:rPr lang="en-US" altLang="fr-FR" sz="4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= </a:t>
            </a:r>
            <a:r>
              <a:rPr lang="fr-FR" altLang="fr-FR" sz="4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recettes tirées du SIEG</a:t>
            </a:r>
            <a:endParaRPr lang="en-US" altLang="fr-FR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fr-FR" sz="44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兀 = </a:t>
            </a:r>
            <a:r>
              <a:rPr lang="en-US" altLang="fr-FR" sz="4400" dirty="0" err="1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bénéfice</a:t>
            </a:r>
            <a:r>
              <a:rPr lang="en-US" altLang="fr-FR" sz="44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 </a:t>
            </a:r>
            <a:r>
              <a:rPr lang="en-US" altLang="fr-FR" sz="4400" dirty="0" err="1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éventuel</a:t>
            </a:r>
            <a:r>
              <a:rPr lang="en-US" altLang="fr-FR" sz="44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J"/>
            </a:pPr>
            <a:r>
              <a:rPr lang="en-US" altLang="fr-FR" sz="44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 = “</a:t>
            </a:r>
            <a:r>
              <a:rPr lang="en-US" altLang="fr-FR" sz="4400" dirty="0" err="1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raisonnable</a:t>
            </a:r>
            <a:r>
              <a:rPr lang="en-US" altLang="fr-FR" sz="44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”</a:t>
            </a:r>
            <a:endParaRPr lang="fr-FR" altLang="fr-FR" sz="27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6882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5B3222-2FD9-4B05-9FCB-562E0E289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7269" y="195263"/>
            <a:ext cx="6182916" cy="857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000" dirty="0"/>
              <a:t> </a:t>
            </a:r>
            <a:r>
              <a:rPr lang="fr-FR" altLang="fr-FR" sz="6000" b="1" dirty="0">
                <a:solidFill>
                  <a:srgbClr val="FF0000"/>
                </a:solidFill>
              </a:rPr>
              <a:t>C</a:t>
            </a:r>
            <a:r>
              <a:rPr lang="fr-FR" altLang="fr-FR" sz="6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≤</a:t>
            </a:r>
            <a:r>
              <a:rPr lang="fr-FR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© - ®) +</a:t>
            </a:r>
            <a:r>
              <a:rPr lang="en-US" altLang="fr-FR" sz="6000" b="1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兀</a:t>
            </a:r>
            <a:r>
              <a:rPr lang="en-US" altLang="fr-FR" sz="6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071490D-97CC-43C3-BCA3-C33E5F1F4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0744" y="1047283"/>
            <a:ext cx="8498958" cy="3511153"/>
          </a:xfrm>
          <a:solidFill>
            <a:srgbClr val="EAEAEA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= </a:t>
            </a:r>
            <a:r>
              <a:rPr lang="en-US" altLang="fr-FR" sz="36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Compensation</a:t>
            </a: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= aides ( … et </a:t>
            </a:r>
            <a:r>
              <a:rPr lang="en-US" altLang="fr-FR" sz="36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avantages</a:t>
            </a: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aides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directes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(subventions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Etat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, CL, ANRU, Action-Logement, FEDER…)</a:t>
            </a:r>
          </a:p>
          <a:p>
            <a:pPr marL="0" indent="0">
              <a:buNone/>
            </a:pP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+</a:t>
            </a:r>
          </a:p>
          <a:p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aides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nature (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foncier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gratuit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garantie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gratuite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…) *</a:t>
            </a:r>
          </a:p>
          <a:p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aides de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taux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Prêts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bonifiés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) *</a:t>
            </a:r>
          </a:p>
          <a:p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aides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fiscales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(TVA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réduite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exoTFPB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exo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IS) * </a:t>
            </a:r>
          </a:p>
          <a:p>
            <a:pPr marL="0" indent="0">
              <a:buNone/>
            </a:pP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                                 *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Minoration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des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coûts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bruts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ou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ESB (hors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seuil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260788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5B3222-2FD9-4B05-9FCB-562E0E289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7269" y="195263"/>
            <a:ext cx="6182916" cy="857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000" dirty="0"/>
              <a:t> </a:t>
            </a:r>
            <a:r>
              <a:rPr lang="fr-FR" altLang="fr-FR" sz="6000" b="1" dirty="0">
                <a:solidFill>
                  <a:schemeClr val="accent5">
                    <a:lumMod val="75000"/>
                  </a:schemeClr>
                </a:solidFill>
              </a:rPr>
              <a:t>C </a:t>
            </a:r>
            <a:r>
              <a:rPr lang="el-GR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≤</a:t>
            </a:r>
            <a:r>
              <a:rPr lang="fr-FR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fr-FR" sz="6000" b="1" dirty="0">
                <a:solidFill>
                  <a:srgbClr val="FF0000"/>
                </a:solidFill>
                <a:cs typeface="Arial" panose="020B0604020202020204" pitchFamily="34" charset="0"/>
              </a:rPr>
              <a:t>©</a:t>
            </a:r>
            <a:r>
              <a:rPr lang="en-US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- ®) +</a:t>
            </a:r>
            <a:r>
              <a:rPr lang="en-US" altLang="fr-FR" sz="6000" b="1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兀</a:t>
            </a:r>
            <a:r>
              <a:rPr lang="en-US" altLang="fr-FR" sz="6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071490D-97CC-43C3-BCA3-C33E5F1F4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0744" y="940957"/>
            <a:ext cx="8498958" cy="3511153"/>
          </a:xfrm>
          <a:solidFill>
            <a:srgbClr val="EAEAEA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= </a:t>
            </a:r>
            <a:r>
              <a:rPr lang="en-US" altLang="fr-FR" sz="36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Coûts</a:t>
            </a:r>
            <a:r>
              <a:rPr lang="en-US" altLang="fr-FR" sz="36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36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bruts</a:t>
            </a:r>
            <a:r>
              <a:rPr lang="en-US" altLang="fr-FR" sz="36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= ensemble des </a:t>
            </a:r>
            <a:r>
              <a:rPr lang="en-US" altLang="fr-FR" sz="36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coûts</a:t>
            </a:r>
            <a:endParaRPr lang="en-US" altLang="fr-FR" sz="36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Foncier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+ Travaux HT (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bâti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+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honoraires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TVA</a:t>
            </a:r>
          </a:p>
          <a:p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Charge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d’intérêts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et de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garantie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des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emprunts</a:t>
            </a:r>
            <a:endParaRPr lang="en-US" altLang="fr-FR" sz="2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+</a:t>
            </a:r>
          </a:p>
          <a:p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Gestion + Entretien + Grosses reparations (provisions)</a:t>
            </a:r>
          </a:p>
          <a:p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TFPB + CGLLS</a:t>
            </a:r>
          </a:p>
          <a:p>
            <a:pPr marL="0" indent="0">
              <a:buNone/>
            </a:pP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                        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Aides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indirectes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minoration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des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coûts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bruts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i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ou</a:t>
            </a: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ESB</a:t>
            </a:r>
          </a:p>
        </p:txBody>
      </p:sp>
    </p:spTree>
    <p:extLst>
      <p:ext uri="{BB962C8B-B14F-4D97-AF65-F5344CB8AC3E}">
        <p14:creationId xmlns:p14="http://schemas.microsoft.com/office/powerpoint/2010/main" val="143503625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5B3222-2FD9-4B05-9FCB-562E0E289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7269" y="195263"/>
            <a:ext cx="6182916" cy="857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000" dirty="0"/>
              <a:t> </a:t>
            </a:r>
            <a:r>
              <a:rPr lang="fr-FR" altLang="fr-FR" sz="6000" b="1" dirty="0">
                <a:solidFill>
                  <a:schemeClr val="accent5">
                    <a:lumMod val="75000"/>
                  </a:schemeClr>
                </a:solidFill>
              </a:rPr>
              <a:t>C </a:t>
            </a:r>
            <a:r>
              <a:rPr lang="el-GR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≤</a:t>
            </a:r>
            <a:r>
              <a:rPr lang="fr-FR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© - </a:t>
            </a:r>
            <a:r>
              <a:rPr lang="en-US" altLang="fr-FR" sz="6000" b="1" dirty="0">
                <a:solidFill>
                  <a:srgbClr val="FF0000"/>
                </a:solidFill>
                <a:cs typeface="Arial" panose="020B0604020202020204" pitchFamily="34" charset="0"/>
              </a:rPr>
              <a:t>®</a:t>
            </a:r>
            <a:r>
              <a:rPr lang="en-US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) +</a:t>
            </a:r>
            <a:r>
              <a:rPr lang="en-US" altLang="fr-FR" sz="6000" b="1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兀</a:t>
            </a:r>
            <a:r>
              <a:rPr lang="en-US" altLang="fr-FR" sz="6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071490D-97CC-43C3-BCA3-C33E5F1F4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0744" y="1047283"/>
            <a:ext cx="8498958" cy="3511153"/>
          </a:xfrm>
          <a:solidFill>
            <a:srgbClr val="EAEAEA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= </a:t>
            </a:r>
            <a:r>
              <a:rPr lang="en-US" altLang="fr-FR" sz="36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Recettes</a:t>
            </a:r>
            <a:r>
              <a:rPr lang="en-US" altLang="fr-FR" sz="36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= ensemble des </a:t>
            </a:r>
            <a:r>
              <a:rPr lang="en-US" altLang="fr-FR" sz="36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recettes</a:t>
            </a:r>
            <a:endParaRPr lang="en-US" altLang="fr-FR" sz="36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Loyers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sous OSP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ou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augmentation de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loyers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encadrée</a:t>
            </a:r>
            <a:endParaRPr lang="en-US" altLang="fr-FR" sz="2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- (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Impayés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et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vacances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+</a:t>
            </a:r>
          </a:p>
          <a:p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Produits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annexes (vente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Kwh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photovoltaïque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…)</a:t>
            </a:r>
          </a:p>
          <a:p>
            <a:pPr marL="0" indent="0">
              <a:buNone/>
            </a:pPr>
            <a:endParaRPr lang="en-US" altLang="fr-FR" sz="2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9606354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5B3222-2FD9-4B05-9FCB-562E0E289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07269" y="195263"/>
            <a:ext cx="6182916" cy="857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000" dirty="0"/>
              <a:t> </a:t>
            </a:r>
            <a:r>
              <a:rPr lang="fr-FR" altLang="fr-FR" sz="6000" b="1" dirty="0">
                <a:solidFill>
                  <a:schemeClr val="accent5">
                    <a:lumMod val="75000"/>
                  </a:schemeClr>
                </a:solidFill>
              </a:rPr>
              <a:t>C </a:t>
            </a:r>
            <a:r>
              <a:rPr lang="el-GR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≤</a:t>
            </a:r>
            <a:r>
              <a:rPr lang="fr-FR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fr-FR" sz="60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© - ®) +</a:t>
            </a:r>
            <a:r>
              <a:rPr lang="en-US" altLang="fr-FR" sz="6000" b="1" dirty="0">
                <a:solidFill>
                  <a:srgbClr val="FF0000"/>
                </a:solidFill>
                <a:ea typeface="Arial Unicode MS" pitchFamily="34" charset="-128"/>
              </a:rPr>
              <a:t>兀</a:t>
            </a:r>
            <a:r>
              <a:rPr lang="en-US" altLang="fr-FR" sz="6000" b="1" baseline="30000" dirty="0">
                <a:solidFill>
                  <a:srgbClr val="FF0000"/>
                </a:solidFill>
                <a:ea typeface="Arial Unicode MS" pitchFamily="34" charset="-128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071490D-97CC-43C3-BCA3-C33E5F1F4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0744" y="1047283"/>
            <a:ext cx="8498958" cy="3511153"/>
          </a:xfrm>
          <a:solidFill>
            <a:srgbClr val="EAEAEA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fr-FR" sz="3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= </a:t>
            </a:r>
            <a:r>
              <a:rPr lang="en-US" altLang="fr-FR" sz="36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Bénéfice</a:t>
            </a:r>
            <a:r>
              <a:rPr lang="en-US" altLang="fr-FR" sz="36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36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raisonnable</a:t>
            </a:r>
            <a:endParaRPr lang="en-US" altLang="fr-FR" sz="36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Rémunération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des fonds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propres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investis</a:t>
            </a:r>
            <a:endParaRPr lang="en-US" altLang="fr-FR" sz="2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altLang="fr-FR" sz="2400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Rémunération</a:t>
            </a:r>
            <a:r>
              <a:rPr lang="en-US" altLang="fr-FR" sz="24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max actions ESH (CCH)</a:t>
            </a:r>
          </a:p>
          <a:p>
            <a:endParaRPr lang="en-US" altLang="fr-FR" sz="2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endParaRPr lang="en-US" altLang="fr-FR" sz="2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fr-FR" sz="2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fr-FR" sz="2400" i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2417068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15B3222-2FD9-4B05-9FCB-562E0E289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9576" y="195263"/>
            <a:ext cx="6182916" cy="8572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5400" b="1" dirty="0">
                <a:solidFill>
                  <a:schemeClr val="accent5">
                    <a:lumMod val="75000"/>
                  </a:schemeClr>
                </a:solidFill>
              </a:rPr>
              <a:t>C </a:t>
            </a:r>
            <a:r>
              <a:rPr lang="el-GR" altLang="fr-FR" sz="5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≤</a:t>
            </a:r>
            <a:r>
              <a:rPr lang="fr-FR" altLang="fr-FR" sz="5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(</a:t>
            </a:r>
            <a:r>
              <a:rPr lang="en-US" altLang="fr-FR" sz="54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© - ®) +</a:t>
            </a:r>
            <a:r>
              <a:rPr lang="en-US" altLang="fr-FR" sz="5400" b="1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</a:rPr>
              <a:t>兀</a:t>
            </a:r>
            <a:r>
              <a:rPr lang="en-US" altLang="fr-FR" sz="54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</a:t>
            </a:r>
            <a:br>
              <a:rPr lang="en-US" altLang="fr-FR" sz="54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</a:br>
            <a:b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</a:br>
            <a:b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</a:br>
            <a:r>
              <a:rPr lang="en-US" altLang="fr-FR" sz="4000" b="1" baseline="30000" dirty="0" err="1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Paramètres</a:t>
            </a:r>
            <a:b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</a:br>
            <a: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de</a:t>
            </a:r>
            <a:b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</a:br>
            <a:r>
              <a:rPr lang="en-US" altLang="fr-FR" sz="4000" b="1" baseline="30000" dirty="0" err="1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référence</a:t>
            </a:r>
            <a: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 </a:t>
            </a:r>
            <a:b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</a:br>
            <a: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=</a:t>
            </a:r>
            <a:b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</a:br>
            <a: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Note DHUP</a:t>
            </a:r>
            <a:b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</a:br>
            <a:r>
              <a:rPr lang="en-US" altLang="fr-FR" sz="4000" b="1" baseline="30000" dirty="0">
                <a:solidFill>
                  <a:schemeClr val="accent5">
                    <a:lumMod val="75000"/>
                  </a:schemeClr>
                </a:solidFill>
                <a:ea typeface="Arial Unicode MS" pitchFamily="34" charset="-128"/>
                <a:sym typeface="Wingdings" panose="05000000000000000000" pitchFamily="2" charset="2"/>
              </a:rPr>
              <a:t>LOLA</a:t>
            </a:r>
            <a:endParaRPr lang="en-US" altLang="fr-FR" sz="6000" b="1" baseline="30000" dirty="0">
              <a:solidFill>
                <a:schemeClr val="accent5">
                  <a:lumMod val="75000"/>
                </a:schemeClr>
              </a:solidFill>
              <a:ea typeface="Arial Unicode MS" pitchFamily="34" charset="-128"/>
              <a:sym typeface="Wingdings" panose="05000000000000000000" pitchFamily="2" charset="2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F999D0-CA51-41E8-B93B-C37E7562A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790" y="985032"/>
            <a:ext cx="6425210" cy="43028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057709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image001">
            <a:extLst>
              <a:ext uri="{FF2B5EF4-FFF2-40B4-BE49-F238E27FC236}">
                <a16:creationId xmlns:a16="http://schemas.microsoft.com/office/drawing/2014/main" id="{8F4AE2DF-0CCD-4F81-9F6A-801DD503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12" y="676048"/>
            <a:ext cx="9520629" cy="46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9B7988-9B9F-47DE-9040-5B1D5D44C32E}"/>
              </a:ext>
            </a:extLst>
          </p:cNvPr>
          <p:cNvSpPr txBox="1"/>
          <p:nvPr/>
        </p:nvSpPr>
        <p:spPr>
          <a:xfrm>
            <a:off x="136412" y="95800"/>
            <a:ext cx="841387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Contrôles SIEG dans LOLA (DHUP)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ller Display" charset="0"/>
              <a:ea typeface="Aller Display" charset="0"/>
              <a:cs typeface="Aller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6768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01139" y="720633"/>
            <a:ext cx="4933507" cy="1102519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CONSTRUCTION DE LOGEMENTS SOCIAUX OUTRE MER - Régime des compensations de service public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75297" y="2914650"/>
            <a:ext cx="3934047" cy="1314450"/>
          </a:xfrm>
        </p:spPr>
        <p:txBody>
          <a:bodyPr/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Contrôle d'absence de surcompensation d'une opération d'investissement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A0066B-E54A-4F18-AA46-72C72C5E3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4022">
            <a:off x="541647" y="186800"/>
            <a:ext cx="3377182" cy="4740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593135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Principes généraux de la compensation applicable au SIEG de logement social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fr-FR" sz="1800" b="1" dirty="0">
                <a:solidFill>
                  <a:schemeClr val="accent5">
                    <a:lumMod val="75000"/>
                  </a:schemeClr>
                </a:solidFill>
              </a:rPr>
              <a:t>Absence de « surcompensation » si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8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marL="0" indent="0" algn="ctr">
              <a:buNone/>
            </a:pPr>
            <a:r>
              <a:rPr lang="fr-FR" sz="1500" dirty="0">
                <a:solidFill>
                  <a:schemeClr val="accent5">
                    <a:lumMod val="75000"/>
                  </a:schemeClr>
                </a:solidFill>
              </a:rPr>
              <a:t>coûts nets + bénéfice raisonnable &gt; compensation totale</a:t>
            </a:r>
          </a:p>
          <a:p>
            <a:pPr marL="0" indent="0" algn="ctr">
              <a:buNone/>
            </a:pPr>
            <a:endParaRPr lang="fr-FR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1800" b="1" dirty="0">
                <a:solidFill>
                  <a:schemeClr val="accent5">
                    <a:lumMod val="75000"/>
                  </a:schemeClr>
                </a:solidFill>
              </a:rPr>
              <a:t>Un test d’absence de surcompensation en deux temps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500" dirty="0">
                <a:solidFill>
                  <a:schemeClr val="accent5">
                    <a:lumMod val="75000"/>
                  </a:schemeClr>
                </a:solidFill>
              </a:rPr>
              <a:t>test prévisionnel au moment de l’instruction du dossier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500" dirty="0">
                <a:solidFill>
                  <a:schemeClr val="accent5">
                    <a:lumMod val="75000"/>
                  </a:schemeClr>
                </a:solidFill>
              </a:rPr>
              <a:t>test actualisé au moment du paiement du solde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1800" b="1" dirty="0">
                <a:solidFill>
                  <a:schemeClr val="accent5">
                    <a:lumMod val="75000"/>
                  </a:schemeClr>
                </a:solidFill>
              </a:rPr>
              <a:t>Valeur actuelle nette sur 40 ans des recettes et des dépenses</a:t>
            </a:r>
          </a:p>
          <a:p>
            <a:pPr marL="0" indent="0">
              <a:buNone/>
            </a:pPr>
            <a:r>
              <a:rPr lang="fr-FR" sz="1500" dirty="0">
                <a:solidFill>
                  <a:schemeClr val="accent5">
                    <a:lumMod val="75000"/>
                  </a:schemeClr>
                </a:solidFill>
              </a:rPr>
              <a:t>Le taux d’actualisation est le taux du livret A long terme, soit 2,4 %</a:t>
            </a:r>
          </a:p>
          <a:p>
            <a:pPr marL="0" indent="0">
              <a:buNone/>
            </a:pPr>
            <a:r>
              <a:rPr lang="fr-FR" sz="1500" i="1" dirty="0">
                <a:solidFill>
                  <a:srgbClr val="FF0000"/>
                </a:solidFill>
              </a:rPr>
              <a:t>Valeur 2020 : 1,3 %</a:t>
            </a:r>
          </a:p>
          <a:p>
            <a:pPr marL="0" indent="0" algn="ctr">
              <a:buNone/>
            </a:pPr>
            <a:endParaRPr lang="fr-FR" sz="18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303748" y="1599642"/>
            <a:ext cx="4536504" cy="3240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noFill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460156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16886D4-25A6-4BED-B7E1-FBE17C924E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7BB0FE-CC78-4CBC-AF35-FC1B49465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014" y="-307158"/>
            <a:ext cx="3867482" cy="5266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341075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Exemple de calcul pour une opération de construction de 120 logements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800" b="1" dirty="0">
                <a:solidFill>
                  <a:schemeClr val="accent5">
                    <a:lumMod val="75000"/>
                  </a:schemeClr>
                </a:solidFill>
              </a:rPr>
              <a:t>Plan de financement (88 LLS et 32 LLTS)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chemeClr val="accent5">
                    <a:lumMod val="75000"/>
                  </a:schemeClr>
                </a:solidFill>
              </a:rPr>
              <a:t>Coût HT</a:t>
            </a:r>
            <a:r>
              <a:rPr lang="fr-FR" sz="1500" dirty="0">
                <a:solidFill>
                  <a:schemeClr val="accent5">
                    <a:lumMod val="75000"/>
                  </a:schemeClr>
                </a:solidFill>
              </a:rPr>
              <a:t> :   </a:t>
            </a:r>
            <a:r>
              <a:rPr lang="fr-FR" sz="1500" b="1" dirty="0">
                <a:solidFill>
                  <a:schemeClr val="accent5">
                    <a:lumMod val="75000"/>
                  </a:schemeClr>
                </a:solidFill>
              </a:rPr>
              <a:t>15,6 M€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500" dirty="0">
                <a:solidFill>
                  <a:schemeClr val="accent5">
                    <a:lumMod val="75000"/>
                  </a:schemeClr>
                </a:solidFill>
              </a:rPr>
              <a:t>	Foncier : 4,1 M€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500" dirty="0">
                <a:solidFill>
                  <a:schemeClr val="accent5">
                    <a:lumMod val="75000"/>
                  </a:schemeClr>
                </a:solidFill>
              </a:rPr>
              <a:t>	Honoraires : 1,4 M€</a:t>
            </a:r>
          </a:p>
          <a:p>
            <a:pPr marL="0" indent="0">
              <a:buNone/>
            </a:pPr>
            <a:r>
              <a:rPr lang="fr-FR" sz="1500" dirty="0">
                <a:solidFill>
                  <a:schemeClr val="accent5">
                    <a:lumMod val="75000"/>
                  </a:schemeClr>
                </a:solidFill>
              </a:rPr>
              <a:t>	Bâtiment : 10,1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chemeClr val="accent5">
                    <a:lumMod val="75000"/>
                  </a:schemeClr>
                </a:solidFill>
              </a:rPr>
              <a:t>TVA (2,1 %) : 0,3 M€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5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chemeClr val="accent5">
                    <a:lumMod val="75000"/>
                  </a:schemeClr>
                </a:solidFill>
              </a:rPr>
              <a:t>Subvention Etat LBU Construction : 1,8 M€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chemeClr val="accent5">
                    <a:lumMod val="75000"/>
                  </a:schemeClr>
                </a:solidFill>
              </a:rPr>
              <a:t>Avantage fiscal rétrocédé (LODEOM) : 4,7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chemeClr val="accent5">
                    <a:lumMod val="75000"/>
                  </a:schemeClr>
                </a:solidFill>
              </a:rPr>
              <a:t>Subvention de la Commune : 0,3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chemeClr val="accent5">
                    <a:lumMod val="75000"/>
                  </a:schemeClr>
                </a:solidFill>
              </a:rPr>
              <a:t>Prêt LLS : 6,9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500" b="1" dirty="0">
                <a:solidFill>
                  <a:schemeClr val="accent5">
                    <a:lumMod val="75000"/>
                  </a:schemeClr>
                </a:solidFill>
              </a:rPr>
              <a:t>Prêt LLTS : 2,2 M€</a:t>
            </a:r>
          </a:p>
        </p:txBody>
      </p:sp>
    </p:spTree>
    <p:extLst>
      <p:ext uri="{BB962C8B-B14F-4D97-AF65-F5344CB8AC3E}">
        <p14:creationId xmlns:p14="http://schemas.microsoft.com/office/powerpoint/2010/main" val="148299613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Exemple de calcul pour une opération de construction de 120 logements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1800" b="1" dirty="0">
                <a:solidFill>
                  <a:schemeClr val="accent5">
                    <a:lumMod val="75000"/>
                  </a:schemeClr>
                </a:solidFill>
              </a:rPr>
              <a:t>Coûts bruts : 32,8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Coût HT                                                                                                        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15,6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TVA                                                                                                                 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0,3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Charge d’intérêts des emprunts (VAN sur 40 ans)                                  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4,5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Frais de gestion (VAN sur 40 ans) / 1250 € par logement  / +2,10 % par an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5,5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GR (VAN sur 40 ans) / 0,8 % du coût du bâti / différé 2 ans / +1,70 % par an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2,7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TFPB (hors exonération) / VAN sur 40 ans / +2,20 % par an                 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4,1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Coût de la garantie : 0 ou 2 % du montant des prêts hors LLTS si CGLLS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0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Prélèvement CGLLS (VAN sur 40 ans)                                                       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0,1 M€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35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1800" b="1" dirty="0">
                <a:solidFill>
                  <a:schemeClr val="accent5">
                    <a:lumMod val="75000"/>
                  </a:schemeClr>
                </a:solidFill>
              </a:rPr>
              <a:t>Recettes nettes : 20,1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Loyers (VAN sur 40 ans) / +1,60 % par an                                              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21,1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Pertes dues aux impayés (2,5 %) et à la vacance (2 %)                          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0,9 M€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5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61264579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Exemple de calcul pour une opération de construction de 120 logements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1800" b="1" dirty="0">
                <a:solidFill>
                  <a:schemeClr val="accent5">
                    <a:lumMod val="75000"/>
                  </a:schemeClr>
                </a:solidFill>
              </a:rPr>
              <a:t>Coûts nets = coûts bruts – recettes nettes : 12,3 M€</a:t>
            </a:r>
          </a:p>
          <a:p>
            <a:endParaRPr lang="fr-FR" sz="18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1800" b="1" dirty="0">
                <a:solidFill>
                  <a:schemeClr val="accent5">
                    <a:lumMod val="75000"/>
                  </a:schemeClr>
                </a:solidFill>
              </a:rPr>
              <a:t>Bénéfice raisonnable : 0 M€ </a:t>
            </a:r>
            <a:r>
              <a:rPr lang="fr-FR" sz="1500" b="1" dirty="0">
                <a:solidFill>
                  <a:schemeClr val="accent5">
                    <a:lumMod val="75000"/>
                  </a:schemeClr>
                </a:solidFill>
              </a:rPr>
              <a:t>(pas de fonds propres dans l’opération)</a:t>
            </a:r>
          </a:p>
          <a:p>
            <a:pPr marL="0" indent="0">
              <a:buNone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Rémunération des fonds propres au taux du livret A long terme + 1,50 %, soit 3,90 %.</a:t>
            </a:r>
          </a:p>
          <a:p>
            <a:pPr marL="0" indent="0">
              <a:buNone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Ce taux correspond à la rémunération maximale des actions des SA HLM (CCH)</a:t>
            </a:r>
          </a:p>
          <a:p>
            <a:pPr marL="0" indent="0">
              <a:buNone/>
            </a:pPr>
            <a:endParaRPr lang="fr-FR" sz="135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1800" b="1" dirty="0">
                <a:solidFill>
                  <a:schemeClr val="accent5">
                    <a:lumMod val="75000"/>
                  </a:schemeClr>
                </a:solidFill>
              </a:rPr>
              <a:t>Somme des co compensations : 9,2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Subventions                                                                                                  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2,1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Avantage fiscal rétrocédé                                                                           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4,7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>
                <a:solidFill>
                  <a:schemeClr val="accent5">
                    <a:lumMod val="75000"/>
                  </a:schemeClr>
                </a:solidFill>
              </a:rPr>
              <a:t>Exonération de TFPB                                                                                                  </a:t>
            </a:r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2,4 M€</a:t>
            </a:r>
          </a:p>
          <a:p>
            <a:endParaRPr lang="fr-FR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2025" b="1" dirty="0">
                <a:solidFill>
                  <a:schemeClr val="accent5">
                    <a:lumMod val="75000"/>
                  </a:schemeClr>
                </a:solidFill>
              </a:rPr>
              <a:t>Absence de surcompensation. Taux de compensation : 74 %</a:t>
            </a:r>
          </a:p>
          <a:p>
            <a:pPr marL="0" indent="0" algn="ctr">
              <a:buNone/>
            </a:pPr>
            <a:endParaRPr lang="fr-FR" sz="1350" dirty="0"/>
          </a:p>
        </p:txBody>
      </p:sp>
      <p:sp>
        <p:nvSpPr>
          <p:cNvPr id="4" name="Rectangle 3"/>
          <p:cNvSpPr/>
          <p:nvPr/>
        </p:nvSpPr>
        <p:spPr>
          <a:xfrm>
            <a:off x="1547664" y="4083918"/>
            <a:ext cx="6048672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97431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Valeurs 2020 pour la même  opération de construction de 120 logements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1800" b="1" dirty="0"/>
              <a:t>Coûts bruts : </a:t>
            </a:r>
            <a:r>
              <a:rPr lang="fr-FR" sz="1800" b="1" dirty="0">
                <a:solidFill>
                  <a:srgbClr val="FF0000"/>
                </a:solidFill>
              </a:rPr>
              <a:t>34,7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Coût HT                                                                                                                      </a:t>
            </a:r>
            <a:r>
              <a:rPr lang="fr-FR" sz="1350" b="1" dirty="0">
                <a:solidFill>
                  <a:srgbClr val="FF0000"/>
                </a:solidFill>
              </a:rPr>
              <a:t>15,6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TVA                                                                                                                               </a:t>
            </a:r>
            <a:r>
              <a:rPr lang="fr-FR" sz="1350" b="1" dirty="0">
                <a:solidFill>
                  <a:srgbClr val="FF0000"/>
                </a:solidFill>
              </a:rPr>
              <a:t>0,3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Charge d’intérêts des emprunts (VAN sur 40 ans)                                                </a:t>
            </a:r>
            <a:r>
              <a:rPr lang="fr-FR" sz="1350" b="1" dirty="0">
                <a:solidFill>
                  <a:srgbClr val="FF0000"/>
                </a:solidFill>
              </a:rPr>
              <a:t>3,0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Frais de gestion (VAN sur 40 ans) / 1250 € par logement  / +2,00 % par an    </a:t>
            </a:r>
            <a:r>
              <a:rPr lang="fr-FR" sz="1350" b="1" dirty="0">
                <a:solidFill>
                  <a:srgbClr val="FF0000"/>
                </a:solidFill>
              </a:rPr>
              <a:t>6,8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GR (VAN sur 40 ans) / 0,8 % du coût du bâti / différé 2 ans / +1,70 % par an </a:t>
            </a:r>
            <a:r>
              <a:rPr lang="fr-FR" sz="1350" b="1" dirty="0">
                <a:solidFill>
                  <a:srgbClr val="FF0000"/>
                </a:solidFill>
              </a:rPr>
              <a:t>3,6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TFPB (hors exonération) / VAN sur 40 ans / +2,30 % par an                               </a:t>
            </a:r>
            <a:r>
              <a:rPr lang="fr-FR" sz="1350" b="1" dirty="0">
                <a:solidFill>
                  <a:srgbClr val="FF0000"/>
                </a:solidFill>
              </a:rPr>
              <a:t>5,2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Coût de la garantie : 0 ou 2 % du montant des prêts hors LLTS si CGLLS              </a:t>
            </a:r>
            <a:r>
              <a:rPr lang="fr-FR" sz="1350" b="1" dirty="0">
                <a:solidFill>
                  <a:srgbClr val="FF0000"/>
                </a:solidFill>
              </a:rPr>
              <a:t>0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Prélèvement CGLLS (VAN sur 40 ans)                                                                     </a:t>
            </a:r>
            <a:r>
              <a:rPr lang="fr-FR" sz="1350" b="1" dirty="0">
                <a:solidFill>
                  <a:srgbClr val="FF0000"/>
                </a:solidFill>
              </a:rPr>
              <a:t>0,1 M€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350" b="1" dirty="0"/>
          </a:p>
          <a:p>
            <a:r>
              <a:rPr lang="fr-FR" sz="1800" b="1" dirty="0"/>
              <a:t>Recettes nettes : </a:t>
            </a:r>
            <a:r>
              <a:rPr lang="fr-FR" sz="1800" b="1" dirty="0">
                <a:solidFill>
                  <a:srgbClr val="FF0000"/>
                </a:solidFill>
              </a:rPr>
              <a:t>24,2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Loyers (VAN sur 40 ans) / +1,30 % par an                                                            </a:t>
            </a:r>
            <a:r>
              <a:rPr lang="fr-FR" sz="1350" b="1" dirty="0">
                <a:solidFill>
                  <a:srgbClr val="FF0000"/>
                </a:solidFill>
              </a:rPr>
              <a:t>25,3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Pertes dues aux impayés (2,5 %) et à la vacance (2 %)                                        </a:t>
            </a:r>
            <a:r>
              <a:rPr lang="fr-FR" sz="1350" b="1" dirty="0">
                <a:solidFill>
                  <a:srgbClr val="FF0000"/>
                </a:solidFill>
              </a:rPr>
              <a:t>1,1 M€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500" dirty="0"/>
          </a:p>
          <a:p>
            <a:pPr marL="0" indent="0">
              <a:buNone/>
            </a:pP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2496815949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Test d’absence de surcompensation –  Calcul avec les valeurs 2020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1800" b="1" dirty="0"/>
              <a:t>Coûts nets = coûts bruts – recettes nettes : </a:t>
            </a:r>
            <a:r>
              <a:rPr lang="fr-FR" sz="1800" b="1" dirty="0">
                <a:solidFill>
                  <a:srgbClr val="FF0000"/>
                </a:solidFill>
              </a:rPr>
              <a:t>10,5 M€</a:t>
            </a:r>
          </a:p>
          <a:p>
            <a:endParaRPr lang="fr-FR" sz="1800" b="1" dirty="0"/>
          </a:p>
          <a:p>
            <a:r>
              <a:rPr lang="fr-FR" sz="1800" b="1" dirty="0"/>
              <a:t>Bénéfice raisonnable : 0 M€ </a:t>
            </a:r>
            <a:r>
              <a:rPr lang="fr-FR" sz="1500" b="1" dirty="0"/>
              <a:t>(pas de fonds propres dans l’opération)</a:t>
            </a:r>
          </a:p>
          <a:p>
            <a:pPr marL="0" indent="0">
              <a:buNone/>
            </a:pPr>
            <a:r>
              <a:rPr lang="fr-FR" sz="1350" dirty="0"/>
              <a:t>Rémunération des fonds propres au taux du livret A long terme + 1,50 %, soit 3,90 %.</a:t>
            </a:r>
          </a:p>
          <a:p>
            <a:pPr marL="0" indent="0">
              <a:buNone/>
            </a:pPr>
            <a:r>
              <a:rPr lang="fr-FR" sz="1350" dirty="0"/>
              <a:t>Ce taux correspond à la rémunération maximale des actions des SA HLM (CCH)</a:t>
            </a:r>
          </a:p>
          <a:p>
            <a:pPr marL="0" indent="0">
              <a:buNone/>
            </a:pPr>
            <a:endParaRPr lang="fr-FR" sz="1350" dirty="0"/>
          </a:p>
          <a:p>
            <a:r>
              <a:rPr lang="fr-FR" sz="1800" b="1" dirty="0"/>
              <a:t>Somme des co compensations : </a:t>
            </a:r>
            <a:r>
              <a:rPr lang="fr-FR" sz="1800" b="1" dirty="0">
                <a:solidFill>
                  <a:srgbClr val="FF0000"/>
                </a:solidFill>
              </a:rPr>
              <a:t>9,5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Subventions                                                                                                                </a:t>
            </a:r>
            <a:r>
              <a:rPr lang="fr-FR" sz="1350" b="1" dirty="0">
                <a:solidFill>
                  <a:srgbClr val="FF0000"/>
                </a:solidFill>
              </a:rPr>
              <a:t>2,1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Avantage fiscal rétrocédé                                                                                         </a:t>
            </a:r>
            <a:r>
              <a:rPr lang="fr-FR" sz="1350" b="1" dirty="0">
                <a:solidFill>
                  <a:srgbClr val="FF0000"/>
                </a:solidFill>
              </a:rPr>
              <a:t>4,7 M€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350" dirty="0"/>
              <a:t>Exonération de TFPB                                                                                                  </a:t>
            </a:r>
            <a:r>
              <a:rPr lang="fr-FR" sz="1350" b="1" dirty="0">
                <a:solidFill>
                  <a:srgbClr val="FF0000"/>
                </a:solidFill>
              </a:rPr>
              <a:t>2,8 M€</a:t>
            </a:r>
          </a:p>
          <a:p>
            <a:endParaRPr lang="fr-FR" sz="1800" b="1" dirty="0"/>
          </a:p>
          <a:p>
            <a:pPr marL="0" indent="0" algn="ctr">
              <a:buNone/>
            </a:pPr>
            <a:r>
              <a:rPr lang="fr-FR" sz="2025" b="1" dirty="0"/>
              <a:t>Absence de surcompensation. Taux de compensation : 91 %</a:t>
            </a:r>
          </a:p>
          <a:p>
            <a:pPr marL="0" indent="0" algn="ctr">
              <a:buNone/>
            </a:pPr>
            <a:endParaRPr lang="fr-FR" sz="1350" dirty="0"/>
          </a:p>
        </p:txBody>
      </p:sp>
      <p:sp>
        <p:nvSpPr>
          <p:cNvPr id="4" name="Rectangle 3"/>
          <p:cNvSpPr/>
          <p:nvPr/>
        </p:nvSpPr>
        <p:spPr>
          <a:xfrm>
            <a:off x="1547664" y="4083918"/>
            <a:ext cx="6048672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23484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587A6-3D44-43F2-AE2F-A0E8E5E4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Le contrôle d’absence de surcompensation dans Lola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2A794-050F-44E4-9F30-3EADB12AC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500" b="1" dirty="0"/>
              <a:t>L’outil LOLA comporte une feuille « SIEG »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5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500" b="1" dirty="0"/>
              <a:t>Le remplissage est automatique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5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500" b="1" dirty="0"/>
              <a:t>Dès lors que l’opération n’est pas surcompensée, l’agrément est possible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5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500" b="1" dirty="0"/>
              <a:t>Principe identique mais quelques différences avec l’outil DOM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200" b="1" dirty="0"/>
              <a:t>Prise en compte d’une valeur résiduelle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200" b="1" dirty="0"/>
              <a:t>Les aides comprennent une simulation de calcul pour l’exonération d’IS et de CRL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fr-FR" sz="1200" b="1" dirty="0"/>
          </a:p>
          <a:p>
            <a:pPr marL="257175" lvl="1" indent="-257175">
              <a:buFont typeface="Wingdings" panose="05000000000000000000" pitchFamily="2" charset="2"/>
              <a:buChar char="Ø"/>
            </a:pPr>
            <a:r>
              <a:rPr lang="fr-FR" sz="1500" b="1" dirty="0"/>
              <a:t>Retours d’expériences ?</a:t>
            </a:r>
          </a:p>
        </p:txBody>
      </p:sp>
    </p:spTree>
    <p:extLst>
      <p:ext uri="{BB962C8B-B14F-4D97-AF65-F5344CB8AC3E}">
        <p14:creationId xmlns:p14="http://schemas.microsoft.com/office/powerpoint/2010/main" val="51790981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2092F-9145-4D2B-82B2-D7333980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872C73-74F4-4D58-8590-18AA45A54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8D1C7E-E322-4DFC-ABFF-E6C75E2FD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2" y="94112"/>
            <a:ext cx="1106774" cy="7329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EDADD2-7936-4A63-92E7-743871B80AA9}"/>
              </a:ext>
            </a:extLst>
          </p:cNvPr>
          <p:cNvSpPr txBox="1"/>
          <p:nvPr/>
        </p:nvSpPr>
        <p:spPr>
          <a:xfrm>
            <a:off x="136412" y="212816"/>
            <a:ext cx="568314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</a:t>
            </a:r>
            <a:r>
              <a:rPr lang="fr-FR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Mandat SIEGHLM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Rappel des dispositions 2012/21/UE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Composantes du mandat SIEGHLM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Agrément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Conventions APL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Compensations et contrôles / opération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Annexes : </a:t>
            </a:r>
            <a:r>
              <a:rPr lang="fr-FR" sz="24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pièces justificatives, CCH, liste des compensations, rapports bisannuels FR</a:t>
            </a:r>
            <a:endParaRPr kumimoji="0" lang="fr-FR" sz="24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ller Display" charset="0"/>
              <a:ea typeface="Aller Display" charset="0"/>
              <a:cs typeface="Aller Display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FBF944E-219A-4335-BC35-C4F196312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8678">
            <a:off x="5600018" y="382933"/>
            <a:ext cx="3006840" cy="4094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866717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40139" r="4678" b="-6380"/>
          <a:stretch/>
        </p:blipFill>
        <p:spPr>
          <a:xfrm>
            <a:off x="0" y="-26057"/>
            <a:ext cx="9180000" cy="471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305470">
            <a:off x="847026" y="-144593"/>
            <a:ext cx="1738813" cy="4585679"/>
          </a:xfrm>
          <a:prstGeom prst="rect">
            <a:avLst/>
          </a:prstGeom>
          <a:solidFill>
            <a:srgbClr val="A2CB67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21305470">
            <a:off x="266358" y="-72584"/>
            <a:ext cx="1256119" cy="4580695"/>
          </a:xfrm>
          <a:prstGeom prst="rect">
            <a:avLst/>
          </a:prstGeom>
          <a:solidFill>
            <a:srgbClr val="D3223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Larme 5"/>
          <p:cNvSpPr/>
          <p:nvPr/>
        </p:nvSpPr>
        <p:spPr>
          <a:xfrm rot="5400000">
            <a:off x="51192" y="0"/>
            <a:ext cx="2067694" cy="2067694"/>
          </a:xfrm>
          <a:prstGeom prst="teardrop">
            <a:avLst/>
          </a:prstGeom>
          <a:solidFill>
            <a:srgbClr val="D32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21409410">
            <a:off x="-67961" y="3980728"/>
            <a:ext cx="9326683" cy="1164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70345" y="540689"/>
            <a:ext cx="169362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  <a:latin typeface="Aller Display" charset="0"/>
                <a:ea typeface="Aller Display" charset="0"/>
                <a:cs typeface="Aller Display" charset="0"/>
              </a:rPr>
              <a:t>repères</a:t>
            </a:r>
          </a:p>
          <a:p>
            <a:r>
              <a:rPr lang="fr-FR" dirty="0">
                <a:solidFill>
                  <a:schemeClr val="bg1"/>
                </a:solidFill>
                <a:latin typeface="Aller Display" charset="0"/>
                <a:ea typeface="Aller Display" charset="0"/>
                <a:cs typeface="Aller Display" charset="0"/>
              </a:rPr>
              <a:t>Europe / SIEG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1984" y="2506667"/>
            <a:ext cx="3942559" cy="1216550"/>
          </a:xfrm>
          <a:custGeom>
            <a:avLst/>
            <a:gdLst>
              <a:gd name="connsiteX0" fmla="*/ 0 w 4150581"/>
              <a:gd name="connsiteY0" fmla="*/ 0 h 1208599"/>
              <a:gd name="connsiteX1" fmla="*/ 4150581 w 4150581"/>
              <a:gd name="connsiteY1" fmla="*/ 0 h 1208599"/>
              <a:gd name="connsiteX2" fmla="*/ 4150581 w 4150581"/>
              <a:gd name="connsiteY2" fmla="*/ 1208599 h 1208599"/>
              <a:gd name="connsiteX3" fmla="*/ 0 w 4150581"/>
              <a:gd name="connsiteY3" fmla="*/ 1208599 h 1208599"/>
              <a:gd name="connsiteX4" fmla="*/ 0 w 4150581"/>
              <a:gd name="connsiteY4" fmla="*/ 0 h 1208599"/>
              <a:gd name="connsiteX0" fmla="*/ 0 w 4150581"/>
              <a:gd name="connsiteY0" fmla="*/ 0 h 1216550"/>
              <a:gd name="connsiteX1" fmla="*/ 4150581 w 4150581"/>
              <a:gd name="connsiteY1" fmla="*/ 0 h 1216550"/>
              <a:gd name="connsiteX2" fmla="*/ 4150581 w 4150581"/>
              <a:gd name="connsiteY2" fmla="*/ 1208599 h 1216550"/>
              <a:gd name="connsiteX3" fmla="*/ 87465 w 4150581"/>
              <a:gd name="connsiteY3" fmla="*/ 1216550 h 1216550"/>
              <a:gd name="connsiteX4" fmla="*/ 0 w 4150581"/>
              <a:gd name="connsiteY4" fmla="*/ 0 h 121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0581" h="1216550">
                <a:moveTo>
                  <a:pt x="0" y="0"/>
                </a:moveTo>
                <a:lnTo>
                  <a:pt x="4150581" y="0"/>
                </a:lnTo>
                <a:lnTo>
                  <a:pt x="4150581" y="1208599"/>
                </a:lnTo>
                <a:lnTo>
                  <a:pt x="87465" y="1216550"/>
                </a:lnTo>
                <a:lnTo>
                  <a:pt x="0" y="0"/>
                </a:lnTo>
                <a:close/>
              </a:path>
            </a:pathLst>
          </a:custGeom>
          <a:solidFill>
            <a:srgbClr val="A2C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000" b="1" dirty="0"/>
              <a:t>#SIEGHLM</a:t>
            </a:r>
          </a:p>
        </p:txBody>
      </p:sp>
      <p:sp>
        <p:nvSpPr>
          <p:cNvPr id="14" name="Triangle rectangle 13"/>
          <p:cNvSpPr/>
          <p:nvPr/>
        </p:nvSpPr>
        <p:spPr>
          <a:xfrm>
            <a:off x="4492487" y="2146852"/>
            <a:ext cx="540689" cy="294198"/>
          </a:xfrm>
          <a:prstGeom prst="rtTriangle">
            <a:avLst/>
          </a:prstGeom>
          <a:solidFill>
            <a:srgbClr val="D9E1E2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19" y="4093226"/>
            <a:ext cx="890154" cy="89787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5360F46-9086-48FD-A9C5-2841A4CC6C0F}"/>
              </a:ext>
            </a:extLst>
          </p:cNvPr>
          <p:cNvSpPr txBox="1"/>
          <p:nvPr/>
        </p:nvSpPr>
        <p:spPr>
          <a:xfrm>
            <a:off x="2079935" y="32241"/>
            <a:ext cx="7203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Aller" charset="0"/>
                <a:ea typeface="Aller" charset="0"/>
                <a:cs typeface="Aller" charset="0"/>
              </a:rPr>
              <a:t>Contrôles / opération d’investissement</a:t>
            </a:r>
          </a:p>
          <a:p>
            <a:r>
              <a:rPr lang="fr-FR" sz="2800" b="1" dirty="0">
                <a:solidFill>
                  <a:schemeClr val="bg1"/>
                </a:solidFill>
                <a:latin typeface="Aller" charset="0"/>
                <a:ea typeface="Aller" charset="0"/>
                <a:cs typeface="Aller" charset="0"/>
              </a:rPr>
              <a:t>                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2175757-0208-46E9-A542-C20D5FD5E026}"/>
              </a:ext>
            </a:extLst>
          </p:cNvPr>
          <p:cNvSpPr txBox="1"/>
          <p:nvPr/>
        </p:nvSpPr>
        <p:spPr>
          <a:xfrm>
            <a:off x="3012558" y="4415417"/>
            <a:ext cx="591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Aller" charset="0"/>
                <a:ea typeface="Aller" charset="0"/>
                <a:cs typeface="Aller" charset="0"/>
              </a:rPr>
              <a:t>                                    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ller" charset="0"/>
                <a:ea typeface="Aller" charset="0"/>
                <a:cs typeface="Aller" charset="0"/>
              </a:rPr>
              <a:t>Mode d’emploi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Aller" charset="0"/>
              <a:ea typeface="Aller" charset="0"/>
              <a:cs typeface="Aller" charset="0"/>
            </a:endParaRPr>
          </a:p>
        </p:txBody>
      </p:sp>
      <p:pic>
        <p:nvPicPr>
          <p:cNvPr id="19" name="Picture 6" descr="Résultat de recherche d'images pour &quot;emoji drapeau france&quot;">
            <a:extLst>
              <a:ext uri="{FF2B5EF4-FFF2-40B4-BE49-F238E27FC236}">
                <a16:creationId xmlns:a16="http://schemas.microsoft.com/office/drawing/2014/main" id="{80592BE5-CDBF-45F3-BEFD-E4C90AA0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56" y="4324770"/>
            <a:ext cx="700814" cy="70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5711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387" y="680605"/>
            <a:ext cx="5560326" cy="3381032"/>
          </a:xfrm>
          <a:prstGeom prst="rect">
            <a:avLst/>
          </a:prstGeom>
          <a:solidFill>
            <a:schemeClr val="bg1"/>
          </a:solidFill>
          <a:ln w="63500">
            <a:solidFill>
              <a:srgbClr val="D9E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/>
          <p:cNvSpPr/>
          <p:nvPr/>
        </p:nvSpPr>
        <p:spPr>
          <a:xfrm rot="5664065">
            <a:off x="58867" y="157647"/>
            <a:ext cx="442811" cy="442811"/>
          </a:xfrm>
          <a:prstGeom prst="teardrop">
            <a:avLst/>
          </a:prstGeom>
          <a:solidFill>
            <a:srgbClr val="D9E1E2"/>
          </a:solidFill>
          <a:ln>
            <a:noFill/>
          </a:ln>
          <a:effectLst>
            <a:outerShdw dist="50800" dir="174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SIEGHLM : Décodeur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60387" y="762367"/>
            <a:ext cx="7057841" cy="309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C42330"/>
                </a:solidFill>
                <a:effectLst/>
                <a:uLnTx/>
                <a:uFillTx/>
                <a:latin typeface="Aller Display" charset="0"/>
                <a:ea typeface="Aller Display" charset="0"/>
                <a:cs typeface="Aller Display" charset="0"/>
              </a:rPr>
              <a:t>#SIEGHLM –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ller Display" charset="0"/>
                <a:ea typeface="Aller Display" charset="0"/>
                <a:cs typeface="Aller Display" charset="0"/>
              </a:rPr>
              <a:t>Mode d’emploi FR –  Aides à l’investissement -  contrôles / opération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ller Light" charset="0"/>
                <a:ea typeface="Aller Light" charset="0"/>
                <a:cs typeface="Aller Light" charset="0"/>
              </a:rPr>
              <a:t>Opérations co-financées par le FEDER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dirty="0">
                <a:solidFill>
                  <a:srgbClr val="4472C4">
                    <a:lumMod val="75000"/>
                  </a:srgbClr>
                </a:solidFill>
                <a:latin typeface="Aller Light" charset="0"/>
                <a:ea typeface="Aller Light" charset="0"/>
                <a:cs typeface="Aller Light" charset="0"/>
              </a:rPr>
              <a:t>Contrôles SIEG intégrés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ller Light" charset="0"/>
                <a:ea typeface="Aller Light" charset="0"/>
                <a:cs typeface="Aller Light" charset="0"/>
              </a:rPr>
              <a:t> à LOLA (Agrément)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dirty="0">
                <a:solidFill>
                  <a:srgbClr val="4472C4">
                    <a:lumMod val="75000"/>
                  </a:srgbClr>
                </a:solidFill>
                <a:latin typeface="Aller Light" charset="0"/>
                <a:ea typeface="Aller Light" charset="0"/>
                <a:cs typeface="Aller Light" charset="0"/>
              </a:rPr>
              <a:t>Contrôles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ller Light" charset="0"/>
                <a:ea typeface="Aller Light" charset="0"/>
                <a:cs typeface="Aller Light" charset="0"/>
              </a:rPr>
              <a:t> propres à l’Outre 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ller Light" charset="0"/>
                <a:ea typeface="Aller Light" charset="0"/>
                <a:cs typeface="Aller Light" charset="0"/>
              </a:rPr>
              <a:t>Initiatives juridiques régionales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dirty="0">
                <a:solidFill>
                  <a:srgbClr val="4472C4">
                    <a:lumMod val="75000"/>
                  </a:srgbClr>
                </a:solidFill>
                <a:latin typeface="Aller Light" charset="0"/>
                <a:ea typeface="Aller Light" charset="0"/>
                <a:cs typeface="Aller Light" charset="0"/>
              </a:rPr>
              <a:t>Contrôles des projets financés par la BEI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ller Light" charset="0"/>
                <a:ea typeface="Aller Light" charset="0"/>
                <a:cs typeface="Aller Light" charset="0"/>
              </a:rPr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ller Light" charset="0"/>
                <a:ea typeface="Aller Light" charset="0"/>
                <a:cs typeface="Aller Light" charset="0"/>
              </a:rPr>
              <a:t>Garanties publiques de l’UE « 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ller Light" charset="0"/>
                <a:ea typeface="Aller Light" charset="0"/>
                <a:cs typeface="Aller Light" charset="0"/>
              </a:rPr>
              <a:t>InvestEU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ller Light" charset="0"/>
                <a:ea typeface="Aller Light" charset="0"/>
                <a:cs typeface="Aller Light" charset="0"/>
              </a:rPr>
              <a:t> 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ler Light" charset="0"/>
              <a:ea typeface="Aller Light" charset="0"/>
              <a:cs typeface="Aller Light" charset="0"/>
            </a:endParaRPr>
          </a:p>
        </p:txBody>
      </p:sp>
      <p:pic>
        <p:nvPicPr>
          <p:cNvPr id="7" name="Picture 2" descr="Résultat de recherche d'images pour &quot;emoji drapeau européen&quot;">
            <a:extLst>
              <a:ext uri="{FF2B5EF4-FFF2-40B4-BE49-F238E27FC236}">
                <a16:creationId xmlns:a16="http://schemas.microsoft.com/office/drawing/2014/main" id="{BBCEC912-CB3B-4BB3-8E8B-31B00357B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03" y="279570"/>
            <a:ext cx="232307" cy="21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5D2D36-9BC5-4330-B4DF-9076C3FB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064" y="1206795"/>
            <a:ext cx="3726938" cy="39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6651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D0C6E-A102-4E91-B66C-319F9230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EADA9B-F2A4-410F-B8A3-BCEE6DC51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DC52A9-A738-47E0-B743-B7DBEDC879DA}"/>
              </a:ext>
            </a:extLst>
          </p:cNvPr>
          <p:cNvSpPr/>
          <p:nvPr/>
        </p:nvSpPr>
        <p:spPr>
          <a:xfrm>
            <a:off x="319313" y="347554"/>
            <a:ext cx="8628744" cy="491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Lato" panose="020F0502020204030203"/>
              </a:rPr>
              <a:t>          Décision CE 2005, révisée en 2011, en 2021 ?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Lato" panose="020F0502020204030203"/>
              </a:rPr>
              <a:t>                                                                          Art.106.2 TFUE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Lato" panose="020F0502020204030203"/>
              </a:rPr>
              <a:t>Contrôles réguliers d’absence de surcompensation :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0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 6 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EUAlberti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Contrôle de la surcompensation 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EUAlberti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États membres veillent à ce que la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compensation octroyée pour la </a:t>
            </a:r>
            <a:r>
              <a:rPr lang="fr-FR" sz="2000" b="1" u="sng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prestation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 SIEG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remplisse les conditions énoncées dans la présente décision et, notamment, que l’entreprise ne bénéficie pas d’une compensation excédant le montant déterminé conformément à l’article 5. Ils fournissent des éléments de preuve à la Commission, sur demande de celle-ci. Ils procèdent, ou font procéder, à des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contrôles réguliers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au minimum tous les trois ans pendant la durée du mandat et au terme de celui-ci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EUAlberti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2400" dirty="0">
                <a:solidFill>
                  <a:srgbClr val="000000"/>
                </a:solidFill>
                <a:latin typeface="EUAlbertina"/>
                <a:ea typeface="Calibri" panose="020F0502020204030204" pitchFamily="34" charset="0"/>
                <a:cs typeface="EUAlbertina"/>
              </a:rPr>
              <a:t> 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fr-FR" sz="2000" dirty="0">
              <a:solidFill>
                <a:schemeClr val="accent5">
                  <a:lumMod val="75000"/>
                </a:schemeClr>
              </a:solidFill>
              <a:latin typeface="Lato" panose="020F0502020204030203"/>
            </a:endParaRPr>
          </a:p>
        </p:txBody>
      </p:sp>
      <p:pic>
        <p:nvPicPr>
          <p:cNvPr id="5" name="Picture 2" descr="Résultat de recherche d'images pour &quot;emoji drapeau européen&quot;">
            <a:extLst>
              <a:ext uri="{FF2B5EF4-FFF2-40B4-BE49-F238E27FC236}">
                <a16:creationId xmlns:a16="http://schemas.microsoft.com/office/drawing/2014/main" id="{808B458F-B903-444D-A521-2D1649F8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-123939"/>
            <a:ext cx="1002154" cy="9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30196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D0C6E-A102-4E91-B66C-319F9230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EADA9B-F2A4-410F-B8A3-BCEE6DC51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DC52A9-A738-47E0-B743-B7DBEDC879DA}"/>
              </a:ext>
            </a:extLst>
          </p:cNvPr>
          <p:cNvSpPr/>
          <p:nvPr/>
        </p:nvSpPr>
        <p:spPr>
          <a:xfrm>
            <a:off x="319313" y="347554"/>
            <a:ext cx="862874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Lato" panose="020F0502020204030203"/>
              </a:rPr>
              <a:t>          Décision CE 2005, révisée en 2011, en 2021 ?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Lato" panose="020F0502020204030203"/>
              </a:rPr>
              <a:t>                                                                          Art.106.2 TFUE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Lato" panose="020F0502020204030203"/>
              </a:rPr>
              <a:t>Contrôles réguliers d’absence de surcompensation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0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Article 6 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EUAlberti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Contrôle de la surcompensation 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EUAlbertina"/>
              <a:ea typeface="Calibri" panose="020F0502020204030204" pitchFamily="34" charset="0"/>
              <a:cs typeface="EUAlbertina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 une entreprise a bénéficié d’une compensation excédant le montant déterminé conformément à l’article 5, l’État membre exige de l’entreprise concernée qu’elle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rembourse toute </a:t>
            </a:r>
            <a:r>
              <a:rPr lang="fr-FR" sz="2000" b="1" u="sng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surcompensation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éventuelle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paramètres de calcul de la compensation sont </a:t>
            </a:r>
            <a:r>
              <a:rPr lang="fr-FR" sz="2000" b="1" u="sng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 à jour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l’avenir.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Lorsque le montant de la surcompensation ne dépasse pas 10 % du montant de la compensation annuelle moyenne, la surcompensation peut être </a:t>
            </a:r>
            <a:r>
              <a:rPr lang="fr-FR" sz="2000" b="1" u="sng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reportée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 la période suivante et déduite du montant de la compensation due pour cette période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EUAlberti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000" dirty="0">
              <a:solidFill>
                <a:schemeClr val="accent5">
                  <a:lumMod val="75000"/>
                </a:schemeClr>
              </a:solidFill>
              <a:latin typeface="Lato" panose="020F0502020204030203"/>
            </a:endParaRPr>
          </a:p>
        </p:txBody>
      </p:sp>
      <p:pic>
        <p:nvPicPr>
          <p:cNvPr id="5" name="Picture 2" descr="Résultat de recherche d'images pour &quot;emoji drapeau européen&quot;">
            <a:extLst>
              <a:ext uri="{FF2B5EF4-FFF2-40B4-BE49-F238E27FC236}">
                <a16:creationId xmlns:a16="http://schemas.microsoft.com/office/drawing/2014/main" id="{808B458F-B903-444D-A521-2D1649F8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-63268"/>
            <a:ext cx="1002154" cy="94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20008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62092F-9145-4D2B-82B2-D7333980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872C73-74F4-4D58-8590-18AA45A54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8D1C7E-E322-4DFC-ABFF-E6C75E2FD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2" y="454640"/>
            <a:ext cx="1106774" cy="7329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3AF008-1B87-4B6B-A949-7D773BD75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665" y="94112"/>
            <a:ext cx="3576546" cy="50493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EDADD2-7936-4A63-92E7-743871B80AA9}"/>
              </a:ext>
            </a:extLst>
          </p:cNvPr>
          <p:cNvSpPr txBox="1"/>
          <p:nvPr/>
        </p:nvSpPr>
        <p:spPr>
          <a:xfrm>
            <a:off x="136412" y="595580"/>
            <a:ext cx="850684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             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Contrôles / opération FEDER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FEDER = Respect du droit UE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Préfets puis Conseils Régionaux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Plan de reprise HLM pour non-conformité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Tableur Compensation / Datar DHUP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Tableurs actualisés / CGET DHUP DG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Regio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FAQ CGET aux autorités de gestion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Justificatif-type de Mandat SIEGHLM FEDER</a:t>
            </a:r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Instruction + règlement du solde</a:t>
            </a: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400" b="1" i="1" u="sng" dirty="0">
              <a:solidFill>
                <a:schemeClr val="accent5">
                  <a:lumMod val="75000"/>
                </a:schemeClr>
              </a:solidFill>
              <a:latin typeface="Aller Display" charset="0"/>
              <a:ea typeface="Aller Display" charset="0"/>
              <a:cs typeface="Aller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6414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21B444-9997-457B-83BE-C9E3822C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85E5DB-4EBA-4176-B7A5-D763B88BE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2A5B9A-1AAC-4BC9-A4B6-A89AD118B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493" y="292808"/>
            <a:ext cx="5715042" cy="4286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FD93D35-F3B9-4DB6-86F0-EA2404A9587B}"/>
              </a:ext>
            </a:extLst>
          </p:cNvPr>
          <p:cNvSpPr txBox="1"/>
          <p:nvPr/>
        </p:nvSpPr>
        <p:spPr>
          <a:xfrm>
            <a:off x="910065" y="576377"/>
            <a:ext cx="7176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Aller Display" charset="0"/>
                <a:ea typeface="Aller Display" charset="0"/>
                <a:cs typeface="Aller Display" charset="0"/>
              </a:rPr>
              <a:t>Un contrôle à l’opération conforme au règlement FEDER</a:t>
            </a:r>
          </a:p>
        </p:txBody>
      </p:sp>
    </p:spTree>
    <p:extLst>
      <p:ext uri="{BB962C8B-B14F-4D97-AF65-F5344CB8AC3E}">
        <p14:creationId xmlns:p14="http://schemas.microsoft.com/office/powerpoint/2010/main" val="24482975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asque 1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900" dirty="0" smtClean="0">
            <a:solidFill>
              <a:srgbClr val="A2CB67"/>
            </a:solidFill>
            <a:latin typeface="Aller Display" charset="0"/>
            <a:ea typeface="Aller Display" charset="0"/>
            <a:cs typeface="Aller Display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ges de garde partie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16822</TotalTime>
  <Words>1346</Words>
  <Application>Microsoft Office PowerPoint</Application>
  <PresentationFormat>Affichage à l'écran (16:9)</PresentationFormat>
  <Paragraphs>202</Paragraphs>
  <Slides>25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25</vt:i4>
      </vt:variant>
    </vt:vector>
  </HeadingPairs>
  <TitlesOfParts>
    <vt:vector size="37" baseType="lpstr">
      <vt:lpstr>Aller</vt:lpstr>
      <vt:lpstr>Aller Display</vt:lpstr>
      <vt:lpstr>Aller Light</vt:lpstr>
      <vt:lpstr>Arial</vt:lpstr>
      <vt:lpstr>Calibri</vt:lpstr>
      <vt:lpstr>Century Gothic</vt:lpstr>
      <vt:lpstr>EUAlbertina</vt:lpstr>
      <vt:lpstr>Lato</vt:lpstr>
      <vt:lpstr>Wingdings</vt:lpstr>
      <vt:lpstr>masque 1</vt:lpstr>
      <vt:lpstr>pages de garde parties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Article 5 :  C ≤ (© - ®) +兀</vt:lpstr>
      <vt:lpstr> C ≤ (© - ®) +兀</vt:lpstr>
      <vt:lpstr> C ≤ (© - ®) +兀</vt:lpstr>
      <vt:lpstr> C ≤ (© - ®) +兀</vt:lpstr>
      <vt:lpstr> C ≤ (© - ®) +兀</vt:lpstr>
      <vt:lpstr>C ≤ (© - ®) +兀   Paramètres de référence  = Note DHUP LOLA</vt:lpstr>
      <vt:lpstr>Présentation PowerPoint</vt:lpstr>
      <vt:lpstr>CONSTRUCTION DE LOGEMENTS SOCIAUX OUTRE MER - Régime des compensations de service public</vt:lpstr>
      <vt:lpstr>Principes généraux de la compensation applicable au SIEG de logement social</vt:lpstr>
      <vt:lpstr>Exemple de calcul pour une opération de construction de 120 logements</vt:lpstr>
      <vt:lpstr>Exemple de calcul pour une opération de construction de 120 logements</vt:lpstr>
      <vt:lpstr>Exemple de calcul pour une opération de construction de 120 logements</vt:lpstr>
      <vt:lpstr>Valeurs 2020 pour la même  opération de construction de 120 logements</vt:lpstr>
      <vt:lpstr>Test d’absence de surcompensation –  Calcul avec les valeurs 2020 </vt:lpstr>
      <vt:lpstr>Le contrôle d’absence de surcompensation dans Lola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catherine etchepare</dc:creator>
  <cp:lastModifiedBy>Laurent GHEKIERE</cp:lastModifiedBy>
  <cp:revision>182</cp:revision>
  <cp:lastPrinted>2020-01-23T15:30:15Z</cp:lastPrinted>
  <dcterms:created xsi:type="dcterms:W3CDTF">2019-11-29T11:48:31Z</dcterms:created>
  <dcterms:modified xsi:type="dcterms:W3CDTF">2020-01-29T18:25:06Z</dcterms:modified>
</cp:coreProperties>
</file>