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8" r:id="rId4"/>
    <p:sldId id="269" r:id="rId5"/>
    <p:sldId id="264" r:id="rId6"/>
    <p:sldId id="265" r:id="rId7"/>
    <p:sldId id="270" r:id="rId8"/>
    <p:sldId id="266" r:id="rId9"/>
    <p:sldId id="267" r:id="rId10"/>
  </p:sldIdLst>
  <p:sldSz cx="12896850" cy="72548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56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394FE-3B86-4E37-831B-41CB12CC813B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124187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F15E8-B188-4FE5-A3D8-B148DCC8E81A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2B806-C8EF-458A-855E-7F77860BF1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4640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e de titr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84" y="0"/>
            <a:ext cx="11119104" cy="7351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7240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623" y="247409"/>
            <a:ext cx="7169834" cy="4634722"/>
          </a:xfrm>
          <a:prstGeom prst="rect">
            <a:avLst/>
          </a:prstGeom>
        </p:spPr>
      </p:pic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4943792" y="6912491"/>
            <a:ext cx="3009266" cy="383565"/>
          </a:xfrm>
          <a:prstGeom prst="rect">
            <a:avLst/>
          </a:prstGeom>
        </p:spPr>
        <p:txBody>
          <a:bodyPr vert="horz" lIns="96732" tIns="48366" rIns="96732" bIns="48366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100" kern="1200">
                <a:solidFill>
                  <a:schemeClr val="tx1"/>
                </a:solidFill>
                <a:latin typeface="Aller" panose="0200050303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031847-8044-46A3-9793-64E5BE609C21}" type="slidenum">
              <a:rPr lang="fr-FR" sz="1164" smtClean="0"/>
              <a:pPr/>
              <a:t>‹N°›</a:t>
            </a:fld>
            <a:endParaRPr lang="fr-FR" sz="1164" dirty="0"/>
          </a:p>
        </p:txBody>
      </p:sp>
      <p:cxnSp>
        <p:nvCxnSpPr>
          <p:cNvPr id="14" name="Connecteur droit 13"/>
          <p:cNvCxnSpPr/>
          <p:nvPr userDrawn="1"/>
        </p:nvCxnSpPr>
        <p:spPr>
          <a:xfrm>
            <a:off x="6638853" y="7102928"/>
            <a:ext cx="2539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14"/>
          <p:cNvCxnSpPr/>
          <p:nvPr userDrawn="1"/>
        </p:nvCxnSpPr>
        <p:spPr>
          <a:xfrm>
            <a:off x="6010639" y="7102928"/>
            <a:ext cx="2539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Espace réservé du texte 16"/>
          <p:cNvSpPr>
            <a:spLocks noGrp="1"/>
          </p:cNvSpPr>
          <p:nvPr>
            <p:ph type="body" sz="quarter" idx="10"/>
          </p:nvPr>
        </p:nvSpPr>
        <p:spPr>
          <a:xfrm>
            <a:off x="1524786" y="2482108"/>
            <a:ext cx="10635423" cy="3382250"/>
          </a:xfrm>
          <a:prstGeom prst="rect">
            <a:avLst/>
          </a:prstGeom>
        </p:spPr>
        <p:txBody>
          <a:bodyPr/>
          <a:lstStyle>
            <a:lvl1pPr marL="120918" indent="0">
              <a:buNone/>
              <a:defRPr sz="5713">
                <a:solidFill>
                  <a:schemeClr val="bg1"/>
                </a:solidFill>
                <a:latin typeface="Aller" panose="02000503030000020004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0" name="Rectangle 19"/>
          <p:cNvSpPr/>
          <p:nvPr userDrawn="1"/>
        </p:nvSpPr>
        <p:spPr>
          <a:xfrm>
            <a:off x="1382" y="2146568"/>
            <a:ext cx="12896850" cy="4004013"/>
          </a:xfrm>
          <a:prstGeom prst="rect">
            <a:avLst/>
          </a:prstGeom>
          <a:solidFill>
            <a:srgbClr val="6AB1BD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66333" tIns="304667" rtlCol="0" anchor="t"/>
          <a:lstStyle/>
          <a:p>
            <a:endParaRPr lang="fr-FR" sz="1904" dirty="0">
              <a:latin typeface="Aller Display" panose="02000503000000020003" pitchFamily="2" charset="0"/>
            </a:endParaRPr>
          </a:p>
        </p:txBody>
      </p:sp>
      <p:pic>
        <p:nvPicPr>
          <p:cNvPr id="10" name="Picture 2" descr="C:\Documents and Settings\llegendre\Bureau\Element 1er semaine\pastille-blanche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22415" y="2071746"/>
            <a:ext cx="1128695" cy="1634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E:\USH\CHARTE GRAPHIQUE - Nouvelle 2012\Nouveaux logos\JPG\USH_SIGN_INSTIT_CARTOUCHE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640" y="6705235"/>
            <a:ext cx="2020514" cy="47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0960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61971" y="1450296"/>
            <a:ext cx="1600130" cy="165259"/>
          </a:xfrm>
          <a:prstGeom prst="rect">
            <a:avLst/>
          </a:prstGeom>
          <a:solidFill>
            <a:srgbClr val="99B5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04"/>
          </a:p>
        </p:txBody>
      </p:sp>
      <p:sp>
        <p:nvSpPr>
          <p:cNvPr id="22" name="Rectangle 21"/>
          <p:cNvSpPr/>
          <p:nvPr userDrawn="1"/>
        </p:nvSpPr>
        <p:spPr>
          <a:xfrm>
            <a:off x="440990" y="1"/>
            <a:ext cx="1621138" cy="1450295"/>
          </a:xfrm>
          <a:prstGeom prst="rect">
            <a:avLst/>
          </a:prstGeom>
          <a:gradFill flip="none" rotWithShape="1">
            <a:gsLst>
              <a:gs pos="0">
                <a:srgbClr val="6AB1BD">
                  <a:tint val="66000"/>
                  <a:satMod val="160000"/>
                </a:srgbClr>
              </a:gs>
              <a:gs pos="50000">
                <a:srgbClr val="6AB1BD">
                  <a:tint val="44500"/>
                  <a:satMod val="160000"/>
                </a:srgbClr>
              </a:gs>
              <a:gs pos="100000">
                <a:srgbClr val="6AB1BD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04"/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4943792" y="6912491"/>
            <a:ext cx="3009266" cy="383565"/>
          </a:xfrm>
          <a:prstGeom prst="rect">
            <a:avLst/>
          </a:prstGeom>
        </p:spPr>
        <p:txBody>
          <a:bodyPr vert="horz" lIns="96732" tIns="48366" rIns="96732" bIns="48366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100" kern="1200">
                <a:solidFill>
                  <a:schemeClr val="tx1"/>
                </a:solidFill>
                <a:latin typeface="Aller" panose="02000503030000020004" pitchFamily="2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A031847-8044-46A3-9793-64E5BE609C21}" type="slidenum">
              <a:rPr lang="fr-FR" sz="1164" smtClean="0"/>
              <a:pPr/>
              <a:t>‹N°›</a:t>
            </a:fld>
            <a:endParaRPr lang="fr-FR" sz="1164" dirty="0"/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6638853" y="7102928"/>
            <a:ext cx="2539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 userDrawn="1"/>
        </p:nvCxnSpPr>
        <p:spPr>
          <a:xfrm>
            <a:off x="6010639" y="7102928"/>
            <a:ext cx="25390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4" descr="E:\USH\CHARTE GRAPHIQUE - Nouvelle 2012\Nouveaux logos\JPG\USH_SIGN_INSTIT_CARTOUCHE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35640" y="6705235"/>
            <a:ext cx="2020514" cy="478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7" name="Connecteur droit 16"/>
          <p:cNvCxnSpPr/>
          <p:nvPr userDrawn="1"/>
        </p:nvCxnSpPr>
        <p:spPr>
          <a:xfrm>
            <a:off x="2062128" y="283943"/>
            <a:ext cx="10836105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 userDrawn="1"/>
        </p:nvCxnSpPr>
        <p:spPr>
          <a:xfrm>
            <a:off x="16326" y="283943"/>
            <a:ext cx="522383" cy="0"/>
          </a:xfrm>
          <a:prstGeom prst="line">
            <a:avLst/>
          </a:prstGeom>
          <a:ln w="25400" cap="rnd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Espace réservé du texte 20"/>
          <p:cNvSpPr>
            <a:spLocks noGrp="1"/>
          </p:cNvSpPr>
          <p:nvPr>
            <p:ph type="body" sz="quarter" idx="10"/>
          </p:nvPr>
        </p:nvSpPr>
        <p:spPr>
          <a:xfrm>
            <a:off x="2062154" y="283815"/>
            <a:ext cx="10290611" cy="1331739"/>
          </a:xfrm>
          <a:prstGeom prst="rect">
            <a:avLst/>
          </a:prstGeom>
          <a:ln>
            <a:noFill/>
          </a:ln>
        </p:spPr>
        <p:txBody>
          <a:bodyPr/>
          <a:lstStyle>
            <a:lvl1pPr marL="120918" indent="0">
              <a:buNone/>
              <a:defRPr sz="3808">
                <a:solidFill>
                  <a:srgbClr val="009999"/>
                </a:solidFill>
                <a:latin typeface="Aller Display" panose="02000503000000020003" pitchFamily="2" charset="0"/>
              </a:defRPr>
            </a:lvl1pPr>
          </a:lstStyle>
          <a:p>
            <a:pPr lvl="0"/>
            <a:endParaRPr lang="fr-FR" dirty="0"/>
          </a:p>
        </p:txBody>
      </p:sp>
      <p:sp>
        <p:nvSpPr>
          <p:cNvPr id="23" name="Espace réservé du texte 22"/>
          <p:cNvSpPr>
            <a:spLocks noGrp="1"/>
          </p:cNvSpPr>
          <p:nvPr>
            <p:ph type="body" sz="quarter" idx="11"/>
          </p:nvPr>
        </p:nvSpPr>
        <p:spPr>
          <a:xfrm>
            <a:off x="1" y="1865888"/>
            <a:ext cx="12415457" cy="4839348"/>
          </a:xfrm>
          <a:prstGeom prst="rect">
            <a:avLst/>
          </a:prstGeom>
        </p:spPr>
        <p:txBody>
          <a:bodyPr lIns="360000"/>
          <a:lstStyle>
            <a:lvl1pPr marL="380844" indent="-418928">
              <a:spcBef>
                <a:spcPts val="635"/>
              </a:spcBef>
              <a:buSzPct val="150000"/>
              <a:buFontTx/>
              <a:buBlip>
                <a:blip r:embed="rId3"/>
              </a:buBlip>
              <a:defRPr sz="2539" b="0">
                <a:solidFill>
                  <a:schemeClr val="tx1"/>
                </a:solidFill>
                <a:latin typeface="Aller" panose="02000503030000020004" pitchFamily="2" charset="0"/>
              </a:defRPr>
            </a:lvl1pPr>
            <a:lvl2pPr marL="435305" indent="0" algn="l">
              <a:buClr>
                <a:schemeClr val="tx1"/>
              </a:buClr>
              <a:buNone/>
              <a:defRPr sz="1693">
                <a:solidFill>
                  <a:schemeClr val="tx1"/>
                </a:solidFill>
                <a:latin typeface="Aller" panose="02000503030000020004" pitchFamily="2" charset="0"/>
              </a:defRPr>
            </a:lvl2pPr>
            <a:lvl3pPr marL="725508" indent="0">
              <a:buNone/>
              <a:defRPr/>
            </a:lvl3pPr>
            <a:lvl4pPr marL="1112445" indent="0">
              <a:buNone/>
              <a:defRPr/>
            </a:lvl4pPr>
            <a:lvl5pPr marL="1402648" indent="0">
              <a:buNone/>
              <a:defRPr/>
            </a:lvl5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20" name="Espace réservé du texte 20"/>
          <p:cNvSpPr>
            <a:spLocks noGrp="1"/>
          </p:cNvSpPr>
          <p:nvPr>
            <p:ph type="body" sz="quarter" idx="12"/>
          </p:nvPr>
        </p:nvSpPr>
        <p:spPr>
          <a:xfrm>
            <a:off x="2062128" y="950412"/>
            <a:ext cx="10290611" cy="665870"/>
          </a:xfrm>
          <a:prstGeom prst="rect">
            <a:avLst/>
          </a:prstGeom>
          <a:ln>
            <a:noFill/>
          </a:ln>
        </p:spPr>
        <p:txBody>
          <a:bodyPr/>
          <a:lstStyle>
            <a:lvl1pPr marL="120918" indent="0">
              <a:buNone/>
              <a:defRPr sz="1904">
                <a:solidFill>
                  <a:schemeClr val="tx1"/>
                </a:solidFill>
                <a:latin typeface="Aller" panose="02000503030000020004" pitchFamily="2" charset="0"/>
              </a:defRPr>
            </a:lvl1pPr>
          </a:lstStyle>
          <a:p>
            <a:pPr lvl="0"/>
            <a:endParaRPr lang="fr-FR" dirty="0"/>
          </a:p>
        </p:txBody>
      </p:sp>
      <p:pic>
        <p:nvPicPr>
          <p:cNvPr id="19" name="Image 1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85" y="111212"/>
            <a:ext cx="1547522" cy="1000349"/>
          </a:xfrm>
          <a:prstGeom prst="rect">
            <a:avLst/>
          </a:prstGeom>
        </p:spPr>
      </p:pic>
      <p:sp>
        <p:nvSpPr>
          <p:cNvPr id="24" name="Rectangle 23"/>
          <p:cNvSpPr/>
          <p:nvPr userDrawn="1"/>
        </p:nvSpPr>
        <p:spPr>
          <a:xfrm>
            <a:off x="467083" y="1284308"/>
            <a:ext cx="1595018" cy="16309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904"/>
          </a:p>
        </p:txBody>
      </p:sp>
    </p:spTree>
    <p:extLst>
      <p:ext uri="{BB962C8B-B14F-4D97-AF65-F5344CB8AC3E}">
        <p14:creationId xmlns:p14="http://schemas.microsoft.com/office/powerpoint/2010/main" val="2555723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6659" y="386255"/>
            <a:ext cx="11123533" cy="14022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6659" y="1931274"/>
            <a:ext cx="11123533" cy="4603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6659" y="6724195"/>
            <a:ext cx="2901791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E78525-71B8-4331-AE37-7DA632F4EFD5}" type="datetimeFigureOut">
              <a:rPr lang="fr-FR" smtClean="0"/>
              <a:t>02/04/2019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72082" y="6724195"/>
            <a:ext cx="4352687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08400" y="6724195"/>
            <a:ext cx="2901791" cy="386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F1C5F-902F-4FCE-BB8A-2DF2501E4C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0307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</p:sldLayoutIdLst>
  <p:txStyles>
    <p:titleStyle>
      <a:lvl1pPr algn="l" defTabSz="967252" rtl="0" eaLnBrk="1" latinLnBrk="0" hangingPunct="1">
        <a:lnSpc>
          <a:spcPct val="90000"/>
        </a:lnSpc>
        <a:spcBef>
          <a:spcPct val="0"/>
        </a:spcBef>
        <a:buNone/>
        <a:defRPr sz="465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1813" indent="-241813" algn="l" defTabSz="967252" rtl="0" eaLnBrk="1" latinLnBrk="0" hangingPunct="1">
        <a:lnSpc>
          <a:spcPct val="90000"/>
        </a:lnSpc>
        <a:spcBef>
          <a:spcPts val="1058"/>
        </a:spcBef>
        <a:buFont typeface="Arial" panose="020B0604020202020204" pitchFamily="34" charset="0"/>
        <a:buChar char="•"/>
        <a:defRPr sz="2962" kern="1200">
          <a:solidFill>
            <a:schemeClr val="tx1"/>
          </a:solidFill>
          <a:latin typeface="+mn-lt"/>
          <a:ea typeface="+mn-ea"/>
          <a:cs typeface="+mn-cs"/>
        </a:defRPr>
      </a:lvl1pPr>
      <a:lvl2pPr marL="725439" indent="-241813" algn="l" defTabSz="967252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2539" kern="1200">
          <a:solidFill>
            <a:schemeClr val="tx1"/>
          </a:solidFill>
          <a:latin typeface="+mn-lt"/>
          <a:ea typeface="+mn-ea"/>
          <a:cs typeface="+mn-cs"/>
        </a:defRPr>
      </a:lvl2pPr>
      <a:lvl3pPr marL="1209065" indent="-241813" algn="l" defTabSz="967252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2116" kern="1200">
          <a:solidFill>
            <a:schemeClr val="tx1"/>
          </a:solidFill>
          <a:latin typeface="+mn-lt"/>
          <a:ea typeface="+mn-ea"/>
          <a:cs typeface="+mn-cs"/>
        </a:defRPr>
      </a:lvl3pPr>
      <a:lvl4pPr marL="1692692" indent="-241813" algn="l" defTabSz="967252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4pPr>
      <a:lvl5pPr marL="2176318" indent="-241813" algn="l" defTabSz="967252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5pPr>
      <a:lvl6pPr marL="2659944" indent="-241813" algn="l" defTabSz="967252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6pPr>
      <a:lvl7pPr marL="3143570" indent="-241813" algn="l" defTabSz="967252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7pPr>
      <a:lvl8pPr marL="3627196" indent="-241813" algn="l" defTabSz="967252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8pPr>
      <a:lvl9pPr marL="4110822" indent="-241813" algn="l" defTabSz="967252" rtl="0" eaLnBrk="1" latinLnBrk="0" hangingPunct="1">
        <a:lnSpc>
          <a:spcPct val="90000"/>
        </a:lnSpc>
        <a:spcBef>
          <a:spcPts val="529"/>
        </a:spcBef>
        <a:buFont typeface="Arial" panose="020B0604020202020204" pitchFamily="34" charset="0"/>
        <a:buChar char="•"/>
        <a:defRPr sz="190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7252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1pPr>
      <a:lvl2pPr marL="483626" algn="l" defTabSz="967252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2pPr>
      <a:lvl3pPr marL="967252" algn="l" defTabSz="967252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3pPr>
      <a:lvl4pPr marL="1450878" algn="l" defTabSz="967252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4pPr>
      <a:lvl5pPr marL="1934505" algn="l" defTabSz="967252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5pPr>
      <a:lvl6pPr marL="2418131" algn="l" defTabSz="967252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6pPr>
      <a:lvl7pPr marL="2901757" algn="l" defTabSz="967252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7pPr>
      <a:lvl8pPr marL="3385383" algn="l" defTabSz="967252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8pPr>
      <a:lvl9pPr marL="3869009" algn="l" defTabSz="967252" rtl="0" eaLnBrk="1" latinLnBrk="0" hangingPunct="1">
        <a:defRPr sz="190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0665950" y="289481"/>
            <a:ext cx="777250" cy="668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747" dirty="0">
                <a:solidFill>
                  <a:schemeClr val="bg1"/>
                </a:solidFill>
                <a:latin typeface="Aller" panose="02000503030000020004" pitchFamily="2" charset="0"/>
              </a:rPr>
              <a:t>05</a:t>
            </a:r>
            <a:endParaRPr lang="fr-FR" sz="2725" dirty="0">
              <a:solidFill>
                <a:schemeClr val="bg1"/>
              </a:solidFill>
              <a:latin typeface="Aller" panose="02000503030000020004" pitchFamily="2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0397014" y="846774"/>
            <a:ext cx="1315122" cy="3543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03" dirty="0">
                <a:solidFill>
                  <a:schemeClr val="bg1"/>
                </a:solidFill>
                <a:latin typeface="Aller" panose="02000503030000020004" pitchFamily="2" charset="0"/>
              </a:rPr>
              <a:t>AVRIL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9393372" y="6594944"/>
            <a:ext cx="204982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ller" panose="02000503030000020004" pitchFamily="2" charset="0"/>
              </a:rPr>
              <a:t>Lieu Journée Professionnelle</a:t>
            </a:r>
          </a:p>
          <a:p>
            <a:pPr algn="ctr"/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ller" panose="02000503030000020004" pitchFamily="2" charset="0"/>
              </a:rPr>
              <a:t>Adresse</a:t>
            </a:r>
          </a:p>
          <a:p>
            <a:pPr algn="ctr"/>
            <a:r>
              <a:rPr lang="fr-FR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ller" panose="02000503030000020004" pitchFamily="2" charset="0"/>
              </a:rPr>
              <a:t>Transports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8631499" y="3860919"/>
            <a:ext cx="320954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600" dirty="0">
                <a:solidFill>
                  <a:srgbClr val="009999"/>
                </a:solidFill>
                <a:latin typeface="Aller Display" panose="02000503000000020003" pitchFamily="2" charset="0"/>
              </a:rPr>
              <a:t>INTITULÉ DE LA</a:t>
            </a:r>
          </a:p>
          <a:p>
            <a:r>
              <a:rPr lang="fr-FR" sz="2600" dirty="0">
                <a:solidFill>
                  <a:srgbClr val="009999"/>
                </a:solidFill>
                <a:latin typeface="Aller Display" panose="02000503000000020003" pitchFamily="2" charset="0"/>
              </a:rPr>
              <a:t>JOURNÉE</a:t>
            </a:r>
          </a:p>
          <a:p>
            <a:r>
              <a:rPr lang="fr-FR" sz="2600" dirty="0">
                <a:solidFill>
                  <a:srgbClr val="009999"/>
                </a:solidFill>
                <a:latin typeface="Aller Display" panose="02000503000000020003" pitchFamily="2" charset="0"/>
              </a:rPr>
              <a:t>PROFESSIONNELLE </a:t>
            </a:r>
          </a:p>
        </p:txBody>
      </p:sp>
    </p:spTree>
    <p:extLst>
      <p:ext uri="{BB962C8B-B14F-4D97-AF65-F5344CB8AC3E}">
        <p14:creationId xmlns:p14="http://schemas.microsoft.com/office/powerpoint/2010/main" val="857071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r-FR" sz="5400" dirty="0">
                <a:latin typeface="Aller Display" panose="02000503000000020003" pitchFamily="2" charset="0"/>
              </a:rPr>
              <a:t>Fonds structurels </a:t>
            </a:r>
          </a:p>
          <a:p>
            <a:r>
              <a:rPr lang="fr-FR" sz="5400" dirty="0">
                <a:latin typeface="Aller Display" panose="02000503000000020003" pitchFamily="2" charset="0"/>
              </a:rPr>
              <a:t>Bilan pour le logement social</a:t>
            </a:r>
          </a:p>
        </p:txBody>
      </p:sp>
    </p:spTree>
    <p:extLst>
      <p:ext uri="{BB962C8B-B14F-4D97-AF65-F5344CB8AC3E}">
        <p14:creationId xmlns:p14="http://schemas.microsoft.com/office/powerpoint/2010/main" val="1328386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060CE6A7-E038-4EFB-8044-45E63575F33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Fonds structurels: bilan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EF73BDE-721E-46D1-BFCF-A755CA4C5EF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2007-2013: + de 630 projets ont reçu le soutien du FEDER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2014-2020: 500 dossiers à mi-parcours- +de 900 au total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Soit 25 000 ménages bénéficient d’un meilleur confort thermique + amélioration de la performance énergétique du parc</a:t>
            </a:r>
          </a:p>
          <a:p>
            <a:endParaRPr lang="fr-FR" dirty="0"/>
          </a:p>
          <a:p>
            <a:r>
              <a:rPr lang="fr-FR" dirty="0"/>
              <a:t>«  Le soutien du Feder, en France, à la rénovation thermique des logements est exemplaire » Commission européenne- Projet de recommandation 2019 à l’Etat français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5DF44B3-EDA5-4B27-8DE1-8129EFF9684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Soutien du FEDER pour la rénovation thermique </a:t>
            </a:r>
          </a:p>
        </p:txBody>
      </p:sp>
    </p:spTree>
    <p:extLst>
      <p:ext uri="{BB962C8B-B14F-4D97-AF65-F5344CB8AC3E}">
        <p14:creationId xmlns:p14="http://schemas.microsoft.com/office/powerpoint/2010/main" val="2596427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F18A0280-3E29-4AEC-9EAC-F1635093C47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Fonds structurels: bilan</a:t>
            </a:r>
          </a:p>
          <a:p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2E5909-D87A-4165-89BC-62E023987A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Picardie- Appel à projet en cours (2,5 millions) pour adapter l’offre d’</a:t>
            </a:r>
            <a:r>
              <a:rPr lang="fr-FR" dirty="0" err="1"/>
              <a:t>hebergement</a:t>
            </a:r>
            <a:r>
              <a:rPr lang="fr-FR" dirty="0"/>
              <a:t> et l’accès au logement des populations marginalisées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Soutien du FSE à de nombreux projets d’organismes Hlm pour l’ inclusion sociale et de soutien à l’emploi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B01A963-D68B-469D-854F-F4AC523FFC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Soutien à l’inclusion sociale</a:t>
            </a:r>
          </a:p>
        </p:txBody>
      </p:sp>
    </p:spTree>
    <p:extLst>
      <p:ext uri="{BB962C8B-B14F-4D97-AF65-F5344CB8AC3E}">
        <p14:creationId xmlns:p14="http://schemas.microsoft.com/office/powerpoint/2010/main" val="3881514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7A875725-C95A-460F-9331-7965CE5D9E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Programme Interreg- Action urbaine innovatrice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7674D2C-FF5A-48B2-83D6-6537331621A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Projet CHARM avec Paris Habitat- Thème:  économie circulaire</a:t>
            </a:r>
          </a:p>
          <a:p>
            <a:pPr marL="0" indent="0">
              <a:buNone/>
            </a:pPr>
            <a:r>
              <a:rPr lang="fr-FR" dirty="0"/>
              <a:t>Programme Interreg-zone Europe du nord ouest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Projet E =0 avec </a:t>
            </a:r>
            <a:r>
              <a:rPr lang="fr-FR" dirty="0" err="1"/>
              <a:t>Vilogia</a:t>
            </a:r>
            <a:r>
              <a:rPr lang="fr-FR" dirty="0"/>
              <a:t>- Thème: rénovation thermique</a:t>
            </a:r>
          </a:p>
          <a:p>
            <a:pPr marL="0" indent="0">
              <a:buNone/>
            </a:pPr>
            <a:r>
              <a:rPr lang="fr-FR" dirty="0"/>
              <a:t>Programme Interreg- zone </a:t>
            </a:r>
            <a:r>
              <a:rPr lang="fr-FR" dirty="0" err="1"/>
              <a:t>europe</a:t>
            </a:r>
            <a:r>
              <a:rPr lang="fr-FR" dirty="0"/>
              <a:t> nord ouest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Projet l’Autre soie avec Est Métropole Habitat (porté par la </a:t>
            </a:r>
            <a:r>
              <a:rPr lang="fr-FR" dirty="0" err="1"/>
              <a:t>Metropole</a:t>
            </a:r>
            <a:r>
              <a:rPr lang="fr-FR" dirty="0"/>
              <a:t> de Lyon)</a:t>
            </a:r>
          </a:p>
          <a:p>
            <a:pPr marL="0" indent="0">
              <a:buNone/>
            </a:pPr>
            <a:r>
              <a:rPr lang="fr-FR" dirty="0"/>
              <a:t>Thème: inclusion par le logement en territoire urbain- la ville pour tous </a:t>
            </a:r>
          </a:p>
          <a:p>
            <a:pPr marL="0" indent="0">
              <a:buNone/>
            </a:pPr>
            <a:r>
              <a:rPr lang="fr-FR" dirty="0"/>
              <a:t>Programme UIA- article 8 du FEDER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21B88FE-FFB3-4B8B-A597-4BA4EABF830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Exemples de projets</a:t>
            </a:r>
          </a:p>
        </p:txBody>
      </p:sp>
    </p:spTree>
    <p:extLst>
      <p:ext uri="{BB962C8B-B14F-4D97-AF65-F5344CB8AC3E}">
        <p14:creationId xmlns:p14="http://schemas.microsoft.com/office/powerpoint/2010/main" val="7870698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4ED5F823-3F0A-4DC8-A1DA-BDA7C11C397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/>
              <a:t>Perspectives 2020- 2027</a:t>
            </a:r>
          </a:p>
          <a:p>
            <a:r>
              <a:rPr lang="fr-FR" dirty="0"/>
              <a:t>Les organismes Hlm au cœur de la politique de cohésion</a:t>
            </a:r>
          </a:p>
        </p:txBody>
      </p:sp>
    </p:spTree>
    <p:extLst>
      <p:ext uri="{BB962C8B-B14F-4D97-AF65-F5344CB8AC3E}">
        <p14:creationId xmlns:p14="http://schemas.microsoft.com/office/powerpoint/2010/main" val="3103824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87E701A9-60BC-4D5A-971F-22A38EB2249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B1FC3E-FA42-4E47-9118-B75CA515DA9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r-FR" dirty="0"/>
              <a:t>Mise en place d’un comité de pilotage par l’Union sociale pour l’habitat</a:t>
            </a:r>
          </a:p>
          <a:p>
            <a:r>
              <a:rPr lang="fr-FR" dirty="0"/>
              <a:t>Elaboration d’une position « Les organismes Hlm, acteurs de la politique de cohésion » </a:t>
            </a:r>
          </a:p>
          <a:p>
            <a:r>
              <a:rPr lang="fr-FR" dirty="0"/>
              <a:t>exemples de projets pour montrer comment les organismes Hlm remplissent les futurs objectifs de cette politique.  </a:t>
            </a:r>
          </a:p>
          <a:p>
            <a:r>
              <a:rPr lang="fr-FR" dirty="0"/>
              <a:t>Exemples qui cumulent plusieurs objectifs de la future politique</a:t>
            </a:r>
          </a:p>
          <a:p>
            <a:r>
              <a:rPr lang="fr-FR" dirty="0"/>
              <a:t>Menés en partenariat avec des entreprises, souvent des PME, des laboratoires de recherches, des associations et des collectivités. </a:t>
            </a:r>
          </a:p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ACF9BC8-BB5E-44E2-B7EF-41F2AF381A5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3363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EC3A4641-BE1B-4EFC-B93A-C7845EA18BF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Les organismes Hlm au cœur de la politique de cohésion post 2020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0E3362-76BA-4CE5-8C2E-588ABAE00B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/>
              <a:t>Les organismes Hlm participent à :</a:t>
            </a:r>
          </a:p>
          <a:p>
            <a:pPr marL="0" indent="0">
              <a:buNone/>
            </a:pPr>
            <a:endParaRPr lang="fr-FR" sz="2000" dirty="0"/>
          </a:p>
          <a:p>
            <a:pPr marL="342900" indent="-342900">
              <a:buFontTx/>
              <a:buChar char="-"/>
            </a:pPr>
            <a:r>
              <a:rPr lang="fr-FR" sz="2000" dirty="0"/>
              <a:t>la transformation économique innovante et intelligente- Objectif 1 </a:t>
            </a:r>
          </a:p>
          <a:p>
            <a:pPr marL="342900" indent="-342900">
              <a:buFontTx/>
              <a:buChar char="-"/>
            </a:pPr>
            <a:r>
              <a:rPr lang="fr-FR" sz="2000" dirty="0"/>
              <a:t>la mise en œuvre sur les territoires de la transition énergétique et environnementale- Objectif 2</a:t>
            </a:r>
          </a:p>
          <a:p>
            <a:pPr marL="342900" indent="-342900">
              <a:buFontTx/>
              <a:buChar char="-"/>
            </a:pPr>
            <a:r>
              <a:rPr lang="fr-FR" sz="2000" dirty="0"/>
              <a:t>la  transition numérique- Objectif 3 </a:t>
            </a:r>
          </a:p>
          <a:p>
            <a:pPr marL="342900" indent="-342900">
              <a:buFontTx/>
              <a:buChar char="-"/>
            </a:pPr>
            <a:r>
              <a:rPr lang="fr-FR" sz="2000" dirty="0"/>
              <a:t> la protection et l’inclusion sociale- Objectif 4 </a:t>
            </a:r>
          </a:p>
          <a:p>
            <a:pPr marL="340211" lvl="1" indent="-285750">
              <a:buFontTx/>
              <a:buChar char="-"/>
            </a:pPr>
            <a:r>
              <a:rPr lang="fr-FR" sz="2000" dirty="0"/>
              <a:t>acteurs des territoires en milieu urbain et péri urbain- Objectif 5</a:t>
            </a:r>
          </a:p>
          <a:p>
            <a:pPr marL="54461" lvl="1"/>
            <a:endParaRPr lang="fr-FR" sz="2000" dirty="0"/>
          </a:p>
          <a:p>
            <a:pPr marL="54461" lvl="1"/>
            <a:endParaRPr lang="fr-FR" sz="2000" dirty="0"/>
          </a:p>
          <a:p>
            <a:pPr marL="340211" lvl="1" indent="-285750">
              <a:buFontTx/>
              <a:buChar char="-"/>
            </a:pPr>
            <a:r>
              <a:rPr lang="fr-FR" sz="2000" dirty="0"/>
              <a:t>acteur de l’emploi et de l’inclusion sociale – Fonds social européen</a:t>
            </a:r>
          </a:p>
          <a:p>
            <a:pPr marL="54461" lvl="1"/>
            <a:r>
              <a:rPr lang="fr-FR" sz="2000" dirty="0"/>
              <a:t> </a:t>
            </a:r>
          </a:p>
          <a:p>
            <a:pPr marL="340211" lvl="1" indent="-285750">
              <a:buFontTx/>
              <a:buChar char="-"/>
            </a:pPr>
            <a:endParaRPr lang="fr-FR" dirty="0"/>
          </a:p>
          <a:p>
            <a:pPr marL="54461" lvl="1"/>
            <a:endParaRPr lang="fr-FR" dirty="0"/>
          </a:p>
          <a:p>
            <a:pPr marL="54461" lvl="1"/>
            <a:endParaRPr lang="fr-FR" dirty="0"/>
          </a:p>
          <a:p>
            <a:pPr marL="457200" indent="-457200">
              <a:buFontTx/>
              <a:buChar char="-"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848EF3-A87E-4C03-8EB4-335B3105D2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FR" dirty="0"/>
              <a:t>Travaux du comité de pilotage de l’USH</a:t>
            </a:r>
          </a:p>
        </p:txBody>
      </p:sp>
    </p:spTree>
    <p:extLst>
      <p:ext uri="{BB962C8B-B14F-4D97-AF65-F5344CB8AC3E}">
        <p14:creationId xmlns:p14="http://schemas.microsoft.com/office/powerpoint/2010/main" val="916788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>
            <a:extLst>
              <a:ext uri="{FF2B5EF4-FFF2-40B4-BE49-F238E27FC236}">
                <a16:creationId xmlns:a16="http://schemas.microsoft.com/office/drawing/2014/main" id="{B28C85E1-4968-40DA-A654-04A1D7D5301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9C341B-1499-4C6D-BCBA-00AB159C01E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BFDCDA-6EC2-4112-BD8D-A2EC5C6D1FDA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297957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711</TotalTime>
  <Words>305</Words>
  <Application>Microsoft Office PowerPoint</Application>
  <PresentationFormat>Personnalisé</PresentationFormat>
  <Paragraphs>66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Aller</vt:lpstr>
      <vt:lpstr>Aller Display</vt:lpstr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Christelle TOUMA-HALABI</dc:creator>
  <cp:lastModifiedBy>Carine PUYOL</cp:lastModifiedBy>
  <cp:revision>63</cp:revision>
  <cp:lastPrinted>2018-01-10T12:13:22Z</cp:lastPrinted>
  <dcterms:created xsi:type="dcterms:W3CDTF">2018-01-10T09:39:39Z</dcterms:created>
  <dcterms:modified xsi:type="dcterms:W3CDTF">2019-04-02T07:26:09Z</dcterms:modified>
</cp:coreProperties>
</file>