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3" r:id="rId2"/>
    <p:sldId id="310" r:id="rId3"/>
    <p:sldId id="354" r:id="rId4"/>
    <p:sldId id="361" r:id="rId5"/>
    <p:sldId id="337" r:id="rId6"/>
    <p:sldId id="362" r:id="rId7"/>
    <p:sldId id="359" r:id="rId8"/>
    <p:sldId id="363" r:id="rId9"/>
    <p:sldId id="364" r:id="rId10"/>
    <p:sldId id="353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6"/>
    <a:srgbClr val="00A0E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7834" autoAdjust="0"/>
  </p:normalViewPr>
  <p:slideViewPr>
    <p:cSldViewPr>
      <p:cViewPr>
        <p:scale>
          <a:sx n="80" d="100"/>
          <a:sy n="80" d="100"/>
        </p:scale>
        <p:origin x="-2538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61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93C2B7-5F0A-4C01-974B-A8A28ACCE04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45D87F-FC01-44FF-B04E-B9C271A1B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21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A0DC85-5B29-45CB-8896-931167998EF6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DC30A5-8462-4528-B31D-8A2D6A8C20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3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8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57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9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34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7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14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69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41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5DCC-EEB8-4492-ABCB-125D1F5C6714}" type="datetimeFigureOut">
              <a:rPr lang="fr-FR" smtClean="0"/>
              <a:t>04/04/2019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0DA2-3142-4FCE-86DC-27E619B8094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65304"/>
            <a:ext cx="1084188" cy="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49" r:id="rId5"/>
  </p:sldLayoutIdLst>
  <p:timing>
    <p:tnLst>
      <p:par>
        <p:cTn id="1" dur="indefinite" restart="never" nodeType="tmRoot"/>
      </p:par>
    </p:tnLst>
  </p:timing>
  <p:txStyles>
    <p:titleStyle>
      <a:lvl1pPr marL="85725" indent="0"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58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/>
          </p:cNvSpPr>
          <p:nvPr/>
        </p:nvSpPr>
        <p:spPr>
          <a:xfrm>
            <a:off x="7226300" y="6165304"/>
            <a:ext cx="176529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936" y="4930472"/>
            <a:ext cx="7137349" cy="1489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 smtClean="0">
              <a:solidFill>
                <a:schemeClr val="tx2"/>
              </a:solidFill>
              <a:latin typeface="+mn-lt"/>
              <a:cs typeface="Myriad Pro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93" y="229444"/>
            <a:ext cx="1631806" cy="721509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1028" y="1766168"/>
            <a:ext cx="9144000" cy="3566864"/>
            <a:chOff x="0" y="1323787"/>
            <a:chExt cx="9144000" cy="356686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5673824" y="1323787"/>
              <a:ext cx="3470176" cy="3566864"/>
            </a:xfrm>
            <a:prstGeom prst="rect">
              <a:avLst/>
            </a:prstGeom>
            <a:solidFill>
              <a:srgbClr val="00A0E0"/>
            </a:solidFill>
          </p:spPr>
          <p:txBody>
            <a:bodyPr lIns="0" tIns="0" rIns="0" bIns="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bg1"/>
                  </a:solidFill>
                  <a:latin typeface="Myriad Pro" pitchFamily="34" charset="0"/>
                  <a:ea typeface="+mj-ea"/>
                  <a:cs typeface="+mj-cs"/>
                </a:defRPr>
              </a:lvl1pPr>
            </a:lstStyle>
            <a:p>
              <a:pPr defTabSz="457200"/>
              <a:endParaRPr lang="fr-FR" sz="2000" dirty="0" smtClean="0">
                <a:latin typeface="+mj-lt"/>
              </a:endParaRPr>
            </a:p>
            <a:p>
              <a:pPr defTabSz="457200"/>
              <a:r>
                <a:rPr lang="fr-FR" sz="1800" b="1" dirty="0" smtClean="0">
                  <a:latin typeface="+mj-lt"/>
                </a:rPr>
                <a:t>Banque de développement du </a:t>
              </a:r>
            </a:p>
            <a:p>
              <a:pPr defTabSz="457200"/>
              <a:r>
                <a:rPr lang="fr-FR" sz="1800" b="1" dirty="0" smtClean="0">
                  <a:latin typeface="+mj-lt"/>
                </a:rPr>
                <a:t>Conseil de l’Europe</a:t>
              </a:r>
            </a:p>
            <a:p>
              <a:endParaRPr lang="fr-FR" sz="2400" b="1" dirty="0" smtClean="0"/>
            </a:p>
            <a:p>
              <a:r>
                <a:rPr lang="fr-FR" sz="2400" b="1" dirty="0" smtClean="0"/>
                <a:t>La CEB et le financement du logement social </a:t>
              </a:r>
            </a:p>
            <a:p>
              <a:pPr defTabSz="457200"/>
              <a:endParaRPr lang="fr-FR" sz="2000" dirty="0" smtClean="0">
                <a:latin typeface="+mj-lt"/>
              </a:endParaRPr>
            </a:p>
            <a:p>
              <a:pPr defTabSz="457200"/>
              <a:r>
                <a:rPr lang="fr-FR" sz="2000" dirty="0" smtClean="0">
                  <a:latin typeface="+mj-lt"/>
                </a:rPr>
                <a:t>Elif TIMUR</a:t>
              </a:r>
            </a:p>
            <a:p>
              <a:pPr defTabSz="457200"/>
              <a:r>
                <a:rPr lang="fr-FR" sz="1600" dirty="0" smtClean="0">
                  <a:latin typeface="+mj-lt"/>
                </a:rPr>
                <a:t>Responsable Pays</a:t>
              </a:r>
              <a:r>
                <a:rPr lang="fr-FR" sz="2400" b="1" dirty="0" smtClean="0">
                  <a:latin typeface="+mj-lt"/>
                </a:rPr>
                <a:t> </a:t>
              </a:r>
            </a:p>
            <a:p>
              <a:pPr defTabSz="457200"/>
              <a:endParaRPr lang="fr-FR" b="1" dirty="0"/>
            </a:p>
          </p:txBody>
        </p:sp>
        <p:sp>
          <p:nvSpPr>
            <p:cNvPr id="8" name="TextBox 13"/>
            <p:cNvSpPr txBox="1">
              <a:spLocks/>
            </p:cNvSpPr>
            <p:nvPr/>
          </p:nvSpPr>
          <p:spPr>
            <a:xfrm>
              <a:off x="0" y="1323787"/>
              <a:ext cx="467936" cy="369332"/>
            </a:xfrm>
            <a:prstGeom prst="rect">
              <a:avLst/>
            </a:prstGeom>
            <a:solidFill>
              <a:srgbClr val="00A0E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323787"/>
              <a:ext cx="5350296" cy="3566864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4427984" y="5667345"/>
            <a:ext cx="456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 smtClean="0">
                <a:solidFill>
                  <a:schemeClr val="tx2"/>
                </a:solidFill>
              </a:rPr>
              <a:t>Journée de l’Union Sociale pour l’Habitat</a:t>
            </a:r>
          </a:p>
          <a:p>
            <a:pPr algn="r"/>
            <a:r>
              <a:rPr lang="fr-FR" sz="2000" i="1" dirty="0" smtClean="0">
                <a:solidFill>
                  <a:schemeClr val="tx2"/>
                </a:solidFill>
              </a:rPr>
              <a:t>5 </a:t>
            </a:r>
            <a:r>
              <a:rPr lang="fr-FR" sz="2000" i="1" dirty="0">
                <a:solidFill>
                  <a:schemeClr val="tx2"/>
                </a:solidFill>
              </a:rPr>
              <a:t>avril 2019</a:t>
            </a:r>
            <a:endParaRPr lang="en-GB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Vos contacts à la CEB pour des projets de financement </a:t>
            </a:r>
            <a:br>
              <a:rPr lang="fr-FR" dirty="0" smtClean="0"/>
            </a:br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9" name="TextBox 4"/>
          <p:cNvSpPr txBox="1"/>
          <p:nvPr/>
        </p:nvSpPr>
        <p:spPr>
          <a:xfrm>
            <a:off x="467544" y="2047900"/>
            <a:ext cx="8136903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5AA6"/>
                </a:solidFill>
              </a:rPr>
              <a:t>Christophe </a:t>
            </a:r>
            <a:r>
              <a:rPr lang="fr-FR" sz="2400" b="1" dirty="0" err="1" smtClean="0">
                <a:solidFill>
                  <a:srgbClr val="005AA6"/>
                </a:solidFill>
              </a:rPr>
              <a:t>Mroz</a:t>
            </a:r>
            <a:r>
              <a:rPr lang="fr-FR" sz="2400" dirty="0" smtClean="0">
                <a:solidFill>
                  <a:srgbClr val="005AA6"/>
                </a:solidFill>
              </a:rPr>
              <a:t>, Responsable Pays Principal</a:t>
            </a:r>
          </a:p>
          <a:p>
            <a:pPr marL="266700"/>
            <a:r>
              <a:rPr lang="fr-FR" sz="2400" dirty="0" smtClean="0">
                <a:solidFill>
                  <a:srgbClr val="005AA6"/>
                </a:solidFill>
              </a:rPr>
              <a:t>Christophe.MROZ@coebank.org </a:t>
            </a:r>
          </a:p>
          <a:p>
            <a:pPr marL="541338"/>
            <a:r>
              <a:rPr lang="fr-FR" sz="2400" dirty="0" smtClean="0">
                <a:solidFill>
                  <a:srgbClr val="005AA6"/>
                </a:solidFill>
              </a:rPr>
              <a:t>+33 1 47 55 55 36</a:t>
            </a:r>
          </a:p>
          <a:p>
            <a:endParaRPr lang="fr-FR" sz="2400" dirty="0" smtClean="0">
              <a:solidFill>
                <a:srgbClr val="005A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5AA6"/>
                </a:solidFill>
              </a:rPr>
              <a:t>Arnaud de </a:t>
            </a:r>
            <a:r>
              <a:rPr lang="fr-FR" sz="2400" b="1" dirty="0" err="1" smtClean="0">
                <a:solidFill>
                  <a:srgbClr val="005AA6"/>
                </a:solidFill>
              </a:rPr>
              <a:t>Verdière</a:t>
            </a:r>
            <a:r>
              <a:rPr lang="fr-FR" sz="2400" dirty="0" smtClean="0">
                <a:solidFill>
                  <a:srgbClr val="005AA6"/>
                </a:solidFill>
              </a:rPr>
              <a:t>, Responsable Pays France</a:t>
            </a:r>
          </a:p>
          <a:p>
            <a:pPr marL="266700"/>
            <a:r>
              <a:rPr lang="fr-FR" sz="2400" dirty="0" smtClean="0">
                <a:solidFill>
                  <a:srgbClr val="005AA6"/>
                </a:solidFill>
              </a:rPr>
              <a:t>Arnaud.DEVERDIERE@coebank.org </a:t>
            </a:r>
          </a:p>
          <a:p>
            <a:pPr marL="541338"/>
            <a:r>
              <a:rPr lang="fr-FR" sz="2400" dirty="0">
                <a:solidFill>
                  <a:srgbClr val="005AA6"/>
                </a:solidFill>
              </a:rPr>
              <a:t>+33 1 47 55 71 </a:t>
            </a:r>
            <a:r>
              <a:rPr lang="fr-FR" sz="2400" dirty="0" smtClean="0">
                <a:solidFill>
                  <a:srgbClr val="005AA6"/>
                </a:solidFill>
              </a:rPr>
              <a:t>47</a:t>
            </a:r>
            <a:endParaRPr lang="fr-FR" sz="2400" dirty="0">
              <a:solidFill>
                <a:srgbClr val="005AA6"/>
              </a:solidFill>
            </a:endParaRPr>
          </a:p>
          <a:p>
            <a:pPr marL="541338"/>
            <a:endParaRPr lang="fr-FR" sz="2400" dirty="0">
              <a:solidFill>
                <a:srgbClr val="005AA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07752" cy="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6" y="4345384"/>
            <a:ext cx="307752" cy="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9955"/>
            <a:ext cx="4140367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2500" y="1652423"/>
            <a:ext cx="48245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>
                <a:solidFill>
                  <a:srgbClr val="005AA6"/>
                </a:solidFill>
              </a:rPr>
              <a:t>La CEB est la </a:t>
            </a:r>
            <a:r>
              <a:rPr lang="fr-FR" b="1" dirty="0" smtClean="0">
                <a:solidFill>
                  <a:srgbClr val="005AA6"/>
                </a:solidFill>
              </a:rPr>
              <a:t>seule banque multilatérale de développement européenne à vocation entièrement sociale 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>
                <a:solidFill>
                  <a:srgbClr val="005AA6"/>
                </a:solidFill>
              </a:rPr>
              <a:t>41 Etats membres (</a:t>
            </a:r>
            <a:r>
              <a:rPr lang="fr-FR" b="1" dirty="0" smtClean="0">
                <a:solidFill>
                  <a:srgbClr val="005AA6"/>
                </a:solidFill>
              </a:rPr>
              <a:t>France: 17% du capital</a:t>
            </a:r>
            <a:r>
              <a:rPr lang="fr-FR" dirty="0" smtClean="0">
                <a:solidFill>
                  <a:srgbClr val="005AA6"/>
                </a:solidFill>
              </a:rPr>
              <a:t>)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5AA6"/>
                </a:solidFill>
              </a:rPr>
              <a:t>50 </a:t>
            </a:r>
            <a:r>
              <a:rPr lang="fr-FR" b="1" dirty="0" smtClean="0">
                <a:solidFill>
                  <a:srgbClr val="005AA6"/>
                </a:solidFill>
              </a:rPr>
              <a:t>milliards d’euros </a:t>
            </a:r>
            <a:r>
              <a:rPr lang="fr-FR" dirty="0" smtClean="0">
                <a:solidFill>
                  <a:srgbClr val="005AA6"/>
                </a:solidFill>
              </a:rPr>
              <a:t>de projets financés depuis 1956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5AA6"/>
                </a:solidFill>
              </a:rPr>
              <a:t>Prêts et garanties </a:t>
            </a:r>
            <a:r>
              <a:rPr lang="fr-FR" dirty="0" smtClean="0">
                <a:solidFill>
                  <a:srgbClr val="005AA6"/>
                </a:solidFill>
              </a:rPr>
              <a:t>pour financer des projets de </a:t>
            </a:r>
            <a:r>
              <a:rPr lang="fr-FR" b="1" dirty="0" smtClean="0">
                <a:solidFill>
                  <a:srgbClr val="005AA6"/>
                </a:solidFill>
              </a:rPr>
              <a:t>cohésion économique, sociale et territoriale</a:t>
            </a:r>
            <a:r>
              <a:rPr lang="fr-FR" dirty="0" smtClean="0">
                <a:solidFill>
                  <a:srgbClr val="005AA6"/>
                </a:solidFill>
              </a:rPr>
              <a:t> dans de multiples secteurs: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AA6"/>
                </a:solidFill>
              </a:rPr>
              <a:t>Logement social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AA6"/>
                </a:solidFill>
              </a:rPr>
              <a:t>Education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AA6"/>
                </a:solidFill>
              </a:rPr>
              <a:t>Santé / médico social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AA6"/>
                </a:solidFill>
              </a:rPr>
              <a:t>Environnement / énergie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5AA6"/>
                </a:solidFill>
              </a:rPr>
              <a:t>Infrastructures locales, micro crédit, soutien aux PME</a:t>
            </a:r>
            <a:endParaRPr lang="fr-FR" dirty="0">
              <a:solidFill>
                <a:srgbClr val="005AA6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dirty="0" smtClean="0"/>
              <a:t>Mandat et Objectifs 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846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L’activité 2018 en chiffres</a:t>
            </a:r>
            <a:endParaRPr lang="fr-FR" dirty="0"/>
          </a:p>
        </p:txBody>
      </p:sp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539552" y="1814621"/>
            <a:ext cx="82296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005AA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Projets approuvés (2018) : </a:t>
            </a:r>
            <a:r>
              <a:rPr lang="fr-FR" altLang="en-US" sz="2200" b="1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€4 milliards</a:t>
            </a: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(45 projets dans 20 pays)</a:t>
            </a:r>
          </a:p>
          <a:p>
            <a:pPr eaLnBrk="1" hangingPunct="1">
              <a:spcBef>
                <a:spcPts val="9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Prêts décaissés (2018) : </a:t>
            </a:r>
            <a:r>
              <a:rPr lang="fr-FR" altLang="en-US" sz="2200" b="1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€2,8 milliards</a:t>
            </a:r>
          </a:p>
          <a:p>
            <a:pPr eaLnBrk="1" hangingPunct="1">
              <a:spcBef>
                <a:spcPts val="9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Encours de prêts : </a:t>
            </a:r>
            <a:r>
              <a:rPr lang="fr-FR" altLang="en-US" sz="2200" b="1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€13,8 milliards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Total du bilan : €24,3 milliards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Résultat net : €97,5 millions</a:t>
            </a:r>
          </a:p>
          <a:p>
            <a:pPr eaLnBrk="1" hangingPunct="1">
              <a:spcBef>
                <a:spcPts val="1200"/>
              </a:spcBef>
            </a:pP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Rating ‒ </a:t>
            </a:r>
            <a:r>
              <a:rPr lang="fr-FR" altLang="en-US" sz="2200" dirty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S&amp;P: AAA </a:t>
            </a:r>
            <a:r>
              <a:rPr lang="fr-FR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/ Moody’s: Aa1 / Fitch: AA+</a:t>
            </a:r>
            <a:endParaRPr lang="fr-FR" altLang="en-US" sz="2200" dirty="0"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6309320"/>
            <a:ext cx="3643312" cy="3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9" tIns="46036" rIns="92069" bIns="46036">
            <a:spAutoFit/>
          </a:bodyPr>
          <a:lstStyle/>
          <a:p>
            <a:pPr defTabSz="488950" eaLnBrk="0" hangingPunct="0">
              <a:spcBef>
                <a:spcPct val="50000"/>
              </a:spcBef>
            </a:pPr>
            <a:r>
              <a:rPr lang="fr-FR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 Situation au 31/12/2018 (non auditée)</a:t>
            </a:r>
            <a:endParaRPr lang="fr-FR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Conditions générales de financement</a:t>
            </a:r>
            <a:endParaRPr 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1876450"/>
            <a:ext cx="8476431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005AA6"/>
                </a:solidFill>
              </a:rPr>
              <a:t>La CEB finance des projets individuels ou des programmes multi-projets au moyen de prêts directs ou intermédiés </a:t>
            </a:r>
            <a:r>
              <a:rPr lang="fr-FR" sz="2200" b="1" dirty="0" smtClean="0">
                <a:solidFill>
                  <a:srgbClr val="005AA6"/>
                </a:solidFill>
              </a:rPr>
              <a:t>– jusqu’à 50% du coût total éligible</a:t>
            </a:r>
            <a:endParaRPr lang="fr-FR" sz="2200" dirty="0" smtClean="0">
              <a:solidFill>
                <a:srgbClr val="005AA6"/>
              </a:solidFill>
            </a:endParaRPr>
          </a:p>
          <a:p>
            <a:pPr>
              <a:buSzPct val="100000"/>
            </a:pPr>
            <a:endParaRPr lang="fr-FR" sz="1000" dirty="0" smtClean="0">
              <a:solidFill>
                <a:srgbClr val="005AA6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005AA6"/>
                </a:solidFill>
              </a:rPr>
              <a:t>Les fonds de la CEB peuvent </a:t>
            </a:r>
            <a:r>
              <a:rPr lang="fr-FR" sz="2200" b="1" dirty="0" smtClean="0">
                <a:solidFill>
                  <a:srgbClr val="005AA6"/>
                </a:solidFill>
              </a:rPr>
              <a:t>compléter des ressources d’autres institutions financières</a:t>
            </a:r>
            <a:r>
              <a:rPr lang="fr-FR" sz="2200" dirty="0" smtClean="0">
                <a:solidFill>
                  <a:srgbClr val="005AA6"/>
                </a:solidFill>
              </a:rPr>
              <a:t> (p.ex. CDC, BEI) et/ou des </a:t>
            </a:r>
            <a:r>
              <a:rPr lang="fr-FR" sz="2200" b="1" dirty="0" smtClean="0">
                <a:solidFill>
                  <a:srgbClr val="005AA6"/>
                </a:solidFill>
              </a:rPr>
              <a:t>fonds structurels de l’UE</a:t>
            </a:r>
          </a:p>
          <a:p>
            <a:pPr>
              <a:buSzPct val="100000"/>
            </a:pPr>
            <a:endParaRPr lang="fr-FR" sz="1000" dirty="0" smtClean="0">
              <a:solidFill>
                <a:srgbClr val="005AA6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005AA6"/>
                </a:solidFill>
              </a:rPr>
              <a:t>Les </a:t>
            </a:r>
            <a:r>
              <a:rPr lang="fr-FR" sz="2200" b="1" dirty="0" smtClean="0">
                <a:solidFill>
                  <a:srgbClr val="005AA6"/>
                </a:solidFill>
              </a:rPr>
              <a:t>conditions de financement</a:t>
            </a:r>
            <a:r>
              <a:rPr lang="fr-FR" sz="2200" dirty="0" smtClean="0">
                <a:solidFill>
                  <a:srgbClr val="005AA6"/>
                </a:solidFill>
              </a:rPr>
              <a:t> (taux, durée, etc.) sont </a:t>
            </a:r>
            <a:r>
              <a:rPr lang="fr-FR" sz="2200" b="1" dirty="0" smtClean="0">
                <a:solidFill>
                  <a:srgbClr val="005AA6"/>
                </a:solidFill>
              </a:rPr>
              <a:t>déterminées lors de l’instruction</a:t>
            </a:r>
            <a:r>
              <a:rPr lang="fr-FR" sz="2200" dirty="0" smtClean="0">
                <a:solidFill>
                  <a:srgbClr val="005AA6"/>
                </a:solidFill>
              </a:rPr>
              <a:t>, en fonction des spécificités du projet/programme et des besoins de l’emprunteur</a:t>
            </a:r>
          </a:p>
          <a:p>
            <a:pPr>
              <a:buSzPct val="100000"/>
            </a:pPr>
            <a:endParaRPr lang="fr-FR" sz="1000" dirty="0" smtClean="0">
              <a:solidFill>
                <a:srgbClr val="005AA6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5AA6"/>
                </a:solidFill>
              </a:rPr>
              <a:t>Aucun frais ou commissions</a:t>
            </a:r>
            <a:r>
              <a:rPr lang="fr-FR" sz="2200" dirty="0" smtClean="0">
                <a:solidFill>
                  <a:srgbClr val="005AA6"/>
                </a:solidFill>
              </a:rPr>
              <a:t> ne sont associés aux prêts </a:t>
            </a:r>
            <a:r>
              <a:rPr lang="fr-FR" sz="2200" smtClean="0">
                <a:solidFill>
                  <a:srgbClr val="005AA6"/>
                </a:solidFill>
              </a:rPr>
              <a:t>de la </a:t>
            </a:r>
            <a:r>
              <a:rPr lang="fr-FR" sz="2200" dirty="0" smtClean="0">
                <a:solidFill>
                  <a:srgbClr val="005AA6"/>
                </a:solidFill>
              </a:rPr>
              <a:t>CEB</a:t>
            </a:r>
          </a:p>
        </p:txBody>
      </p:sp>
    </p:spTree>
    <p:extLst>
      <p:ext uri="{BB962C8B-B14F-4D97-AF65-F5344CB8AC3E}">
        <p14:creationId xmlns:p14="http://schemas.microsoft.com/office/powerpoint/2010/main" val="6312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Nos emprunteurs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1772816"/>
            <a:ext cx="8136903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5AA6"/>
                </a:solidFill>
              </a:rPr>
              <a:t>Gouvernements </a:t>
            </a: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5AA6"/>
                </a:solidFill>
              </a:rPr>
              <a:t>Autorités locales et régionales</a:t>
            </a: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5AA6"/>
                </a:solidFill>
              </a:rPr>
              <a:t>Banques nationales de développement (ex: CDC, BPI)</a:t>
            </a: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5AA6"/>
                </a:solidFill>
              </a:rPr>
              <a:t>Entreprises publiques, mixtes (public-privé) et privées fournissant des services publics</a:t>
            </a:r>
            <a:endParaRPr lang="fr-FR" sz="2400" b="1" dirty="0" smtClean="0">
              <a:solidFill>
                <a:srgbClr val="005AA6"/>
              </a:solidFill>
            </a:endParaRP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5AA6"/>
                </a:solidFill>
              </a:rPr>
              <a:t>Banques commerciales (ex: Crédit agricole, Crédit coopératif)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4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Moyens financiers d’intervention</a:t>
            </a:r>
            <a:endParaRPr 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74" y="1727037"/>
            <a:ext cx="8282694" cy="46115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100" b="1" dirty="0" smtClean="0">
                <a:solidFill>
                  <a:srgbClr val="005AA6"/>
                </a:solidFill>
              </a:rPr>
              <a:t>Prêts directs</a:t>
            </a:r>
            <a:r>
              <a:rPr lang="fr-FR" sz="2100" dirty="0" smtClean="0">
                <a:solidFill>
                  <a:srgbClr val="005AA6"/>
                </a:solidFill>
              </a:rPr>
              <a:t> ou </a:t>
            </a:r>
            <a:r>
              <a:rPr lang="fr-FR" sz="2100" b="1" dirty="0" smtClean="0">
                <a:solidFill>
                  <a:srgbClr val="005AA6"/>
                </a:solidFill>
              </a:rPr>
              <a:t>intermédiés</a:t>
            </a:r>
            <a:r>
              <a:rPr lang="fr-FR" sz="2100" dirty="0" smtClean="0">
                <a:solidFill>
                  <a:srgbClr val="005AA6"/>
                </a:solidFill>
              </a:rPr>
              <a:t> (via des banques publiques ou commerciales) pour le financement de projets individuels bien identifiés ou de programmes multi-projets</a:t>
            </a:r>
          </a:p>
          <a:p>
            <a:pPr marL="342900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FR" sz="2100" dirty="0" smtClean="0">
                <a:solidFill>
                  <a:srgbClr val="005AA6"/>
                </a:solidFill>
              </a:rPr>
              <a:t>Produits spécifiques de financement :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fr-FR" sz="2100" b="1" dirty="0" smtClean="0">
                <a:solidFill>
                  <a:srgbClr val="005AA6"/>
                </a:solidFill>
              </a:rPr>
              <a:t>Facilité de Financement du Secteur Public (PFF)</a:t>
            </a:r>
            <a:r>
              <a:rPr lang="fr-FR" sz="2100" dirty="0">
                <a:solidFill>
                  <a:srgbClr val="005AA6"/>
                </a:solidFill>
              </a:rPr>
              <a:t> </a:t>
            </a:r>
            <a:r>
              <a:rPr lang="fr-FR" sz="2100" i="1" dirty="0" smtClean="0">
                <a:solidFill>
                  <a:srgbClr val="005AA6"/>
                </a:solidFill>
              </a:rPr>
              <a:t>:</a:t>
            </a:r>
            <a:r>
              <a:rPr lang="fr-FR" sz="2100" dirty="0" smtClean="0">
                <a:solidFill>
                  <a:srgbClr val="005AA6"/>
                </a:solidFill>
              </a:rPr>
              <a:t> </a:t>
            </a:r>
            <a:r>
              <a:rPr lang="fr-FR" sz="2100" dirty="0">
                <a:solidFill>
                  <a:srgbClr val="005AA6"/>
                </a:solidFill>
              </a:rPr>
              <a:t>répond </a:t>
            </a:r>
            <a:r>
              <a:rPr lang="fr-FR" sz="2100" dirty="0" smtClean="0">
                <a:solidFill>
                  <a:srgbClr val="005AA6"/>
                </a:solidFill>
              </a:rPr>
              <a:t>à des </a:t>
            </a:r>
            <a:r>
              <a:rPr lang="fr-FR" sz="2100" dirty="0">
                <a:solidFill>
                  <a:srgbClr val="005AA6"/>
                </a:solidFill>
              </a:rPr>
              <a:t>insuffisances </a:t>
            </a:r>
            <a:r>
              <a:rPr lang="fr-FR" sz="2100" dirty="0" smtClean="0">
                <a:solidFill>
                  <a:srgbClr val="005AA6"/>
                </a:solidFill>
              </a:rPr>
              <a:t>ponctuelles </a:t>
            </a:r>
            <a:r>
              <a:rPr lang="fr-FR" sz="2100" dirty="0">
                <a:solidFill>
                  <a:srgbClr val="005AA6"/>
                </a:solidFill>
              </a:rPr>
              <a:t>de </a:t>
            </a:r>
            <a:r>
              <a:rPr lang="fr-FR" sz="2100" dirty="0" smtClean="0">
                <a:solidFill>
                  <a:srgbClr val="005AA6"/>
                </a:solidFill>
              </a:rPr>
              <a:t>financement </a:t>
            </a:r>
            <a:r>
              <a:rPr lang="fr-FR" sz="2100" dirty="0">
                <a:solidFill>
                  <a:srgbClr val="005AA6"/>
                </a:solidFill>
              </a:rPr>
              <a:t>et facilite la continuité des investissements et </a:t>
            </a:r>
            <a:r>
              <a:rPr lang="fr-FR" sz="2100" dirty="0" smtClean="0">
                <a:solidFill>
                  <a:srgbClr val="005AA6"/>
                </a:solidFill>
              </a:rPr>
              <a:t>programmes de réformes</a:t>
            </a:r>
            <a:endParaRPr lang="fr-FR" sz="2100" b="1" i="1" dirty="0" smtClean="0">
              <a:solidFill>
                <a:srgbClr val="005AA6"/>
              </a:solidFill>
            </a:endParaRP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fr-FR" sz="2100" b="1" dirty="0" smtClean="0">
                <a:solidFill>
                  <a:srgbClr val="005AA6"/>
                </a:solidFill>
              </a:rPr>
              <a:t>Facilité de Cofinancement Européenne (ECF)</a:t>
            </a:r>
            <a:r>
              <a:rPr lang="fr-FR" sz="2100" dirty="0" smtClean="0">
                <a:solidFill>
                  <a:srgbClr val="005AA6"/>
                </a:solidFill>
              </a:rPr>
              <a:t> : </a:t>
            </a:r>
            <a:r>
              <a:rPr lang="fr-FR" sz="2100" dirty="0">
                <a:solidFill>
                  <a:srgbClr val="005AA6"/>
                </a:solidFill>
              </a:rPr>
              <a:t>prévoit le cofinancement et/ou le financement </a:t>
            </a:r>
            <a:r>
              <a:rPr lang="fr-FR" sz="2100" i="1" dirty="0">
                <a:solidFill>
                  <a:srgbClr val="005AA6"/>
                </a:solidFill>
              </a:rPr>
              <a:t>ex ante</a:t>
            </a:r>
            <a:r>
              <a:rPr lang="fr-FR" sz="2100" dirty="0">
                <a:solidFill>
                  <a:srgbClr val="005AA6"/>
                </a:solidFill>
              </a:rPr>
              <a:t> </a:t>
            </a:r>
            <a:r>
              <a:rPr lang="fr-FR" sz="2100" dirty="0" smtClean="0">
                <a:solidFill>
                  <a:srgbClr val="005AA6"/>
                </a:solidFill>
              </a:rPr>
              <a:t>de PO nationaux/régionaux financés </a:t>
            </a:r>
            <a:r>
              <a:rPr lang="fr-FR" sz="2100" dirty="0">
                <a:solidFill>
                  <a:srgbClr val="005AA6"/>
                </a:solidFill>
              </a:rPr>
              <a:t>par </a:t>
            </a:r>
            <a:r>
              <a:rPr lang="fr-FR" sz="2100" dirty="0" smtClean="0">
                <a:solidFill>
                  <a:srgbClr val="005AA6"/>
                </a:solidFill>
              </a:rPr>
              <a:t>l’UE (FSE, FEDER, FEADER)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fr-FR" sz="2100" b="1" dirty="0" smtClean="0">
                <a:solidFill>
                  <a:srgbClr val="005AA6"/>
                </a:solidFill>
              </a:rPr>
              <a:t>Prêts plurisectoriels (CSL)</a:t>
            </a:r>
            <a:r>
              <a:rPr lang="fr-FR" sz="2100" dirty="0">
                <a:solidFill>
                  <a:srgbClr val="005AA6"/>
                </a:solidFill>
              </a:rPr>
              <a:t> </a:t>
            </a:r>
            <a:r>
              <a:rPr lang="fr-FR" sz="2100" dirty="0" smtClean="0">
                <a:solidFill>
                  <a:srgbClr val="005AA6"/>
                </a:solidFill>
              </a:rPr>
              <a:t>: destinés à répondre aux besoins des pouvoirs publics dans plusieurs secteurs</a:t>
            </a:r>
          </a:p>
        </p:txBody>
      </p:sp>
    </p:spTree>
    <p:extLst>
      <p:ext uri="{BB962C8B-B14F-4D97-AF65-F5344CB8AC3E}">
        <p14:creationId xmlns:p14="http://schemas.microsoft.com/office/powerpoint/2010/main" val="31165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de projet: Structures d’accueil </a:t>
            </a:r>
            <a:br>
              <a:rPr lang="fr-FR" dirty="0" smtClean="0"/>
            </a:br>
            <a:r>
              <a:rPr lang="fr-FR" dirty="0" smtClean="0"/>
              <a:t>pour les populations prioritaires et vulnérables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1805329"/>
            <a:ext cx="3096344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3600"/>
              </a:spcBef>
            </a:pPr>
            <a:r>
              <a:rPr lang="fr-FR" b="1" dirty="0" smtClean="0">
                <a:solidFill>
                  <a:srgbClr val="005AA6"/>
                </a:solidFill>
              </a:rPr>
              <a:t>Prêt CEB de 100 </a:t>
            </a:r>
            <a:r>
              <a:rPr lang="fr-FR" b="1" dirty="0">
                <a:solidFill>
                  <a:srgbClr val="005AA6"/>
                </a:solidFill>
              </a:rPr>
              <a:t>millions € </a:t>
            </a:r>
            <a:r>
              <a:rPr lang="fr-FR" b="1" dirty="0" smtClean="0">
                <a:solidFill>
                  <a:srgbClr val="005AA6"/>
                </a:solidFill>
              </a:rPr>
              <a:t>à Adoma (CDC Habitat) en vue de la rénovation de foyers de travailleurs migrants et leur transformation en résidences sociales.</a:t>
            </a:r>
          </a:p>
          <a:p>
            <a:pPr algn="just">
              <a:spcBef>
                <a:spcPts val="2400"/>
              </a:spcBef>
            </a:pPr>
            <a:r>
              <a:rPr lang="fr-FR" dirty="0" smtClean="0">
                <a:solidFill>
                  <a:srgbClr val="005AA6"/>
                </a:solidFill>
              </a:rPr>
              <a:t>Le programme vise le maintien à domicile de migrants âgés, l’hébergement et la prise en charge des demandeurs d’asile, l’hébergement des sans-abri et l’accueil des gens de voyage</a:t>
            </a:r>
            <a:r>
              <a:rPr lang="fr-FR" b="1" dirty="0" smtClean="0">
                <a:solidFill>
                  <a:srgbClr val="005AA6"/>
                </a:solidFill>
              </a:rPr>
              <a:t>.</a:t>
            </a:r>
            <a:endParaRPr lang="fr-FR" dirty="0"/>
          </a:p>
          <a:p>
            <a:pPr algn="just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52805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Exemple de projet: l’initiative Hémisphère pour mieux répondre aux besoins d’hébergement d’urgence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1700808"/>
            <a:ext cx="295232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3600"/>
              </a:spcBef>
            </a:pPr>
            <a:r>
              <a:rPr lang="fr-FR" b="1" dirty="0" smtClean="0">
                <a:solidFill>
                  <a:srgbClr val="005AA6"/>
                </a:solidFill>
              </a:rPr>
              <a:t>Prêt CEB de 100 millions </a:t>
            </a:r>
            <a:r>
              <a:rPr lang="fr-FR" b="1" dirty="0">
                <a:solidFill>
                  <a:srgbClr val="005AA6"/>
                </a:solidFill>
              </a:rPr>
              <a:t>€ </a:t>
            </a:r>
            <a:r>
              <a:rPr lang="fr-FR" b="1" dirty="0" smtClean="0">
                <a:solidFill>
                  <a:srgbClr val="005AA6"/>
                </a:solidFill>
              </a:rPr>
              <a:t>à  la SCI Hémisphère  en vue du financement d’un parc hôtelier et de sa rénovation en hébergement d’urgence  par la société d’économie mixte Adoma</a:t>
            </a:r>
          </a:p>
          <a:p>
            <a:pPr algn="just"/>
            <a:endParaRPr lang="fr-FR" dirty="0" smtClean="0">
              <a:solidFill>
                <a:srgbClr val="005AA6"/>
              </a:solidFill>
            </a:endParaRPr>
          </a:p>
          <a:p>
            <a:pPr marL="285750" indent="-28575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fr-FR" dirty="0"/>
          </a:p>
          <a:p>
            <a:pPr algn="just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4" y="1474036"/>
            <a:ext cx="5381260" cy="52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 descr="image00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9" y="3797771"/>
            <a:ext cx="32099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Axes de développement</a:t>
            </a:r>
            <a:endParaRPr 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4662" y="1761971"/>
            <a:ext cx="8623118" cy="36112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5AA6"/>
                </a:solidFill>
              </a:rPr>
              <a:t>Volonté de </a:t>
            </a:r>
            <a:r>
              <a:rPr lang="fr-FR" sz="2200" dirty="0" smtClean="0">
                <a:solidFill>
                  <a:srgbClr val="005AA6"/>
                </a:solidFill>
              </a:rPr>
              <a:t>la CEB de </a:t>
            </a:r>
            <a:r>
              <a:rPr lang="fr-FR" sz="2200" b="1" dirty="0" smtClean="0">
                <a:solidFill>
                  <a:srgbClr val="005AA6"/>
                </a:solidFill>
              </a:rPr>
              <a:t>financer davantage: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5AA6"/>
                </a:solidFill>
              </a:rPr>
              <a:t>de projets innovants et ciblés sur les populations les plus vulnérables </a:t>
            </a:r>
            <a:r>
              <a:rPr lang="fr-FR" sz="2000" dirty="0" smtClean="0">
                <a:solidFill>
                  <a:srgbClr val="005AA6"/>
                </a:solidFill>
              </a:rPr>
              <a:t>à travers des </a:t>
            </a:r>
            <a:r>
              <a:rPr lang="fr-FR" sz="2000" b="1" dirty="0" smtClean="0">
                <a:solidFill>
                  <a:srgbClr val="005AA6"/>
                </a:solidFill>
              </a:rPr>
              <a:t>prêts </a:t>
            </a:r>
            <a:r>
              <a:rPr lang="fr-FR" sz="2000" b="1" dirty="0" smtClean="0">
                <a:solidFill>
                  <a:srgbClr val="005AA6"/>
                </a:solidFill>
              </a:rPr>
              <a:t>directs ou intermédiés </a:t>
            </a:r>
            <a:r>
              <a:rPr lang="fr-FR" sz="2000" dirty="0" smtClean="0">
                <a:solidFill>
                  <a:srgbClr val="005AA6"/>
                </a:solidFill>
              </a:rPr>
              <a:t>(via des banques publiques ou commerciales) 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5AA6"/>
                </a:solidFill>
              </a:rPr>
              <a:t>de </a:t>
            </a:r>
            <a:r>
              <a:rPr lang="fr-FR" sz="2000" b="1" dirty="0" smtClean="0">
                <a:solidFill>
                  <a:srgbClr val="005AA6"/>
                </a:solidFill>
              </a:rPr>
              <a:t>projets portés par les acteurs locaux/régionaux</a:t>
            </a:r>
            <a:r>
              <a:rPr lang="fr-FR" sz="2000" dirty="0" smtClean="0">
                <a:solidFill>
                  <a:srgbClr val="005AA6"/>
                </a:solidFill>
              </a:rPr>
              <a:t>, en particulier les </a:t>
            </a:r>
            <a:r>
              <a:rPr lang="fr-FR" sz="2000" dirty="0" smtClean="0">
                <a:solidFill>
                  <a:srgbClr val="005AA6"/>
                </a:solidFill>
              </a:rPr>
              <a:t>entreprises publiques, mixtes (public-privé) et privées fournissant des services </a:t>
            </a:r>
            <a:r>
              <a:rPr lang="fr-FR" sz="2000" dirty="0" smtClean="0">
                <a:solidFill>
                  <a:srgbClr val="005AA6"/>
                </a:solidFill>
              </a:rPr>
              <a:t>publics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5AA6"/>
                </a:solidFill>
              </a:rPr>
              <a:t>d</a:t>
            </a:r>
            <a:r>
              <a:rPr lang="fr-FR" sz="2000" dirty="0" smtClean="0">
                <a:solidFill>
                  <a:srgbClr val="005AA6"/>
                </a:solidFill>
              </a:rPr>
              <a:t>e projets axés sur la promotion de la </a:t>
            </a:r>
            <a:r>
              <a:rPr lang="fr-FR" sz="2000" b="1" dirty="0" smtClean="0">
                <a:solidFill>
                  <a:srgbClr val="005AA6"/>
                </a:solidFill>
              </a:rPr>
              <a:t>cohésion sociale </a:t>
            </a:r>
            <a:r>
              <a:rPr lang="fr-FR" sz="2000" dirty="0" smtClean="0">
                <a:solidFill>
                  <a:srgbClr val="005AA6"/>
                </a:solidFill>
              </a:rPr>
              <a:t>et du développement du </a:t>
            </a:r>
            <a:r>
              <a:rPr lang="fr-FR" sz="2000" b="1" dirty="0" smtClean="0">
                <a:solidFill>
                  <a:srgbClr val="005AA6"/>
                </a:solidFill>
              </a:rPr>
              <a:t>logement social </a:t>
            </a:r>
            <a:r>
              <a:rPr lang="fr-FR" sz="2000" dirty="0" smtClean="0">
                <a:solidFill>
                  <a:srgbClr val="005AA6"/>
                </a:solidFill>
              </a:rPr>
              <a:t>dans l’Union européenne, notamment  dans la perspective </a:t>
            </a:r>
            <a:r>
              <a:rPr lang="fr-FR" sz="2000" b="1" dirty="0" smtClean="0">
                <a:solidFill>
                  <a:srgbClr val="005AA6"/>
                </a:solidFill>
              </a:rPr>
              <a:t>du nouveau programme « </a:t>
            </a:r>
            <a:r>
              <a:rPr lang="fr-FR" sz="2000" b="1" dirty="0">
                <a:solidFill>
                  <a:srgbClr val="005AA6"/>
                </a:solidFill>
              </a:rPr>
              <a:t>InvestEU » </a:t>
            </a:r>
            <a:r>
              <a:rPr lang="fr-FR" sz="2000" b="1" dirty="0" smtClean="0">
                <a:solidFill>
                  <a:srgbClr val="005AA6"/>
                </a:solidFill>
              </a:rPr>
              <a:t>2021-2027  </a:t>
            </a:r>
            <a:endParaRPr lang="fr-FR" sz="2000" b="1" dirty="0">
              <a:solidFill>
                <a:srgbClr val="00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17915</TotalTime>
  <Words>630</Words>
  <Application>Microsoft Office PowerPoint</Application>
  <PresentationFormat>Affichage à l'écran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Mandat et Objectifs </vt:lpstr>
      <vt:lpstr>L’activité 2018 en chiffres</vt:lpstr>
      <vt:lpstr>Conditions générales de financement</vt:lpstr>
      <vt:lpstr>Nos emprunteurs</vt:lpstr>
      <vt:lpstr>Moyens financiers d’intervention</vt:lpstr>
      <vt:lpstr>Exemple de projet: Structures d’accueil  pour les populations prioritaires et vulnérables</vt:lpstr>
      <vt:lpstr>Exemple de projet: l’initiative Hémisphère pour mieux répondre aux besoins d’hébergement d’urgence</vt:lpstr>
      <vt:lpstr>Axes de développement</vt:lpstr>
      <vt:lpstr>Vos contacts à la CEB pour des projets de financement  en France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CEB</dc:creator>
  <cp:lastModifiedBy>TIMUR Elif</cp:lastModifiedBy>
  <cp:revision>461</cp:revision>
  <cp:lastPrinted>2017-09-20T09:06:03Z</cp:lastPrinted>
  <dcterms:created xsi:type="dcterms:W3CDTF">2014-09-18T13:59:04Z</dcterms:created>
  <dcterms:modified xsi:type="dcterms:W3CDTF">2019-04-04T18:22:43Z</dcterms:modified>
</cp:coreProperties>
</file>