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9" r:id="rId2"/>
  </p:sldMasterIdLst>
  <p:notesMasterIdLst>
    <p:notesMasterId r:id="rId26"/>
  </p:notesMasterIdLst>
  <p:handoutMasterIdLst>
    <p:handoutMasterId r:id="rId27"/>
  </p:handoutMasterIdLst>
  <p:sldIdLst>
    <p:sldId id="256" r:id="rId3"/>
    <p:sldId id="267" r:id="rId4"/>
    <p:sldId id="373" r:id="rId5"/>
    <p:sldId id="374" r:id="rId6"/>
    <p:sldId id="375" r:id="rId7"/>
    <p:sldId id="381" r:id="rId8"/>
    <p:sldId id="377" r:id="rId9"/>
    <p:sldId id="283" r:id="rId10"/>
    <p:sldId id="284" r:id="rId11"/>
    <p:sldId id="299" r:id="rId12"/>
    <p:sldId id="387" r:id="rId13"/>
    <p:sldId id="388" r:id="rId14"/>
    <p:sldId id="389" r:id="rId15"/>
    <p:sldId id="390" r:id="rId16"/>
    <p:sldId id="391" r:id="rId17"/>
    <p:sldId id="392" r:id="rId18"/>
    <p:sldId id="393" r:id="rId19"/>
    <p:sldId id="394" r:id="rId20"/>
    <p:sldId id="395" r:id="rId21"/>
    <p:sldId id="399" r:id="rId22"/>
    <p:sldId id="397" r:id="rId23"/>
    <p:sldId id="398" r:id="rId24"/>
    <p:sldId id="415" r:id="rId25"/>
  </p:sldIdLst>
  <p:sldSz cx="9144000" cy="5143500" type="screen16x9"/>
  <p:notesSz cx="6858000" cy="9525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B67"/>
    <a:srgbClr val="D9E1E2"/>
    <a:srgbClr val="C42330"/>
    <a:srgbClr val="001532"/>
    <a:srgbClr val="D32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5052" autoAdjust="0"/>
  </p:normalViewPr>
  <p:slideViewPr>
    <p:cSldViewPr snapToGrid="0" snapToObjects="1">
      <p:cViewPr varScale="1">
        <p:scale>
          <a:sx n="110" d="100"/>
          <a:sy n="110" d="100"/>
        </p:scale>
        <p:origin x="78" y="141"/>
      </p:cViewPr>
      <p:guideLst/>
    </p:cSldViewPr>
  </p:slideViewPr>
  <p:notesTextViewPr>
    <p:cViewPr>
      <p:scale>
        <a:sx n="1" d="1"/>
        <a:sy n="1" d="1"/>
      </p:scale>
      <p:origin x="0" y="0"/>
    </p:cViewPr>
  </p:notesTextViewPr>
  <p:notesViewPr>
    <p:cSldViewPr snapToGrid="0" snapToObjects="1">
      <p:cViewPr varScale="1">
        <p:scale>
          <a:sx n="159" d="100"/>
          <a:sy n="159" d="100"/>
        </p:scale>
        <p:origin x="283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7790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77904"/>
          </a:xfrm>
          <a:prstGeom prst="rect">
            <a:avLst/>
          </a:prstGeom>
        </p:spPr>
        <p:txBody>
          <a:bodyPr vert="horz" lIns="91440" tIns="45720" rIns="91440" bIns="45720" rtlCol="0"/>
          <a:lstStyle>
            <a:lvl1pPr algn="r">
              <a:defRPr sz="1200"/>
            </a:lvl1pPr>
          </a:lstStyle>
          <a:p>
            <a:fld id="{5B14B8E7-BA51-9448-A5AE-E1B2524D5507}" type="datetimeFigureOut">
              <a:rPr lang="fr-FR" smtClean="0"/>
              <a:t>29/01/2020</a:t>
            </a:fld>
            <a:endParaRPr lang="fr-FR"/>
          </a:p>
        </p:txBody>
      </p:sp>
      <p:sp>
        <p:nvSpPr>
          <p:cNvPr id="4" name="Espace réservé du pied de page 3"/>
          <p:cNvSpPr>
            <a:spLocks noGrp="1"/>
          </p:cNvSpPr>
          <p:nvPr>
            <p:ph type="ftr" sz="quarter" idx="2"/>
          </p:nvPr>
        </p:nvSpPr>
        <p:spPr>
          <a:xfrm>
            <a:off x="0" y="9047097"/>
            <a:ext cx="2971800" cy="47790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047097"/>
            <a:ext cx="2971800" cy="477903"/>
          </a:xfrm>
          <a:prstGeom prst="rect">
            <a:avLst/>
          </a:prstGeom>
        </p:spPr>
        <p:txBody>
          <a:bodyPr vert="horz" lIns="91440" tIns="45720" rIns="91440" bIns="45720" rtlCol="0" anchor="b"/>
          <a:lstStyle>
            <a:lvl1pPr algn="r">
              <a:defRPr sz="1200"/>
            </a:lvl1pPr>
          </a:lstStyle>
          <a:p>
            <a:fld id="{4F9F4349-B2AD-4944-BA7B-D9E8CFF56530}" type="slidenum">
              <a:rPr lang="fr-FR" smtClean="0"/>
              <a:t>‹N°›</a:t>
            </a:fld>
            <a:endParaRPr lang="fr-FR"/>
          </a:p>
        </p:txBody>
      </p:sp>
    </p:spTree>
    <p:extLst>
      <p:ext uri="{BB962C8B-B14F-4D97-AF65-F5344CB8AC3E}">
        <p14:creationId xmlns:p14="http://schemas.microsoft.com/office/powerpoint/2010/main" val="133821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7790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77904"/>
          </a:xfrm>
          <a:prstGeom prst="rect">
            <a:avLst/>
          </a:prstGeom>
        </p:spPr>
        <p:txBody>
          <a:bodyPr vert="horz" lIns="91440" tIns="45720" rIns="91440" bIns="45720" rtlCol="0"/>
          <a:lstStyle>
            <a:lvl1pPr algn="r">
              <a:defRPr sz="1200"/>
            </a:lvl1pPr>
          </a:lstStyle>
          <a:p>
            <a:fld id="{2DF63D18-90D6-2F47-B120-0DECCE51B9D7}" type="datetimeFigureOut">
              <a:rPr lang="fr-FR" smtClean="0"/>
              <a:t>29/01/2020</a:t>
            </a:fld>
            <a:endParaRPr lang="fr-FR"/>
          </a:p>
        </p:txBody>
      </p:sp>
      <p:sp>
        <p:nvSpPr>
          <p:cNvPr id="4" name="Espace réservé de l’image des diapositives 3"/>
          <p:cNvSpPr>
            <a:spLocks noGrp="1" noRot="1" noChangeAspect="1"/>
          </p:cNvSpPr>
          <p:nvPr>
            <p:ph type="sldImg" idx="2"/>
          </p:nvPr>
        </p:nvSpPr>
        <p:spPr>
          <a:xfrm>
            <a:off x="571500" y="1190625"/>
            <a:ext cx="5715000" cy="32146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583906"/>
            <a:ext cx="5486400" cy="375046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047097"/>
            <a:ext cx="2971800" cy="47790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047097"/>
            <a:ext cx="2971800" cy="477903"/>
          </a:xfrm>
          <a:prstGeom prst="rect">
            <a:avLst/>
          </a:prstGeom>
        </p:spPr>
        <p:txBody>
          <a:bodyPr vert="horz" lIns="91440" tIns="45720" rIns="91440" bIns="45720" rtlCol="0" anchor="b"/>
          <a:lstStyle>
            <a:lvl1pPr algn="r">
              <a:defRPr sz="1200"/>
            </a:lvl1pPr>
          </a:lstStyle>
          <a:p>
            <a:fld id="{DF4C5715-ED0B-DA41-AAAF-FFEF09E16857}" type="slidenum">
              <a:rPr lang="fr-FR" smtClean="0"/>
              <a:t>‹N°›</a:t>
            </a:fld>
            <a:endParaRPr lang="fr-FR"/>
          </a:p>
        </p:txBody>
      </p:sp>
    </p:spTree>
    <p:extLst>
      <p:ext uri="{BB962C8B-B14F-4D97-AF65-F5344CB8AC3E}">
        <p14:creationId xmlns:p14="http://schemas.microsoft.com/office/powerpoint/2010/main" val="18665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4C5715-ED0B-DA41-AAAF-FFEF09E16857}" type="slidenum">
              <a:rPr lang="fr-FR" smtClean="0"/>
              <a:t>1</a:t>
            </a:fld>
            <a:endParaRPr lang="fr-FR"/>
          </a:p>
        </p:txBody>
      </p:sp>
    </p:spTree>
    <p:extLst>
      <p:ext uri="{BB962C8B-B14F-4D97-AF65-F5344CB8AC3E}">
        <p14:creationId xmlns:p14="http://schemas.microsoft.com/office/powerpoint/2010/main" val="284707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4C5715-ED0B-DA41-AAAF-FFEF09E16857}" type="slidenum">
              <a:rPr lang="fr-FR" smtClean="0"/>
              <a:t>2</a:t>
            </a:fld>
            <a:endParaRPr lang="fr-FR"/>
          </a:p>
        </p:txBody>
      </p:sp>
    </p:spTree>
    <p:extLst>
      <p:ext uri="{BB962C8B-B14F-4D97-AF65-F5344CB8AC3E}">
        <p14:creationId xmlns:p14="http://schemas.microsoft.com/office/powerpoint/2010/main" val="7221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8" name="Espace réservé du texte 7"/>
          <p:cNvSpPr>
            <a:spLocks noGrp="1"/>
          </p:cNvSpPr>
          <p:nvPr>
            <p:ph type="body" sz="quarter" idx="10" hasCustomPrompt="1"/>
          </p:nvPr>
        </p:nvSpPr>
        <p:spPr>
          <a:xfrm>
            <a:off x="560387" y="269732"/>
            <a:ext cx="8230322" cy="218642"/>
          </a:xfrm>
          <a:prstGeom prst="rect">
            <a:avLst/>
          </a:prstGeom>
        </p:spPr>
        <p:txBody>
          <a:bodyPr/>
          <a:lstStyle>
            <a:lvl1pPr marL="0" indent="0" fontAlgn="t" hangingPunct="0">
              <a:lnSpc>
                <a:spcPct val="100000"/>
              </a:lnSpc>
              <a:spcBef>
                <a:spcPts val="0"/>
              </a:spcBef>
              <a:buFontTx/>
              <a:buNone/>
              <a:defRPr sz="900" baseline="0">
                <a:solidFill>
                  <a:srgbClr val="A2CB67"/>
                </a:solidFill>
                <a:latin typeface="Aller" charset="0"/>
                <a:ea typeface="Aller" charset="0"/>
                <a:cs typeface="Aller"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titre de la partie</a:t>
            </a:r>
          </a:p>
        </p:txBody>
      </p:sp>
    </p:spTree>
    <p:extLst>
      <p:ext uri="{BB962C8B-B14F-4D97-AF65-F5344CB8AC3E}">
        <p14:creationId xmlns:p14="http://schemas.microsoft.com/office/powerpoint/2010/main" val="374882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50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extLst>
      <p:ext uri="{BB962C8B-B14F-4D97-AF65-F5344CB8AC3E}">
        <p14:creationId xmlns:p14="http://schemas.microsoft.com/office/powerpoint/2010/main" val="107318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sérer le titre et l'animateur">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6DD055DD-EF1E-44AD-BDB1-DEDF7E50E039}"/>
              </a:ext>
            </a:extLst>
          </p:cNvPr>
          <p:cNvSpPr>
            <a:spLocks noGrp="1"/>
          </p:cNvSpPr>
          <p:nvPr>
            <p:ph type="title"/>
          </p:nvPr>
        </p:nvSpPr>
        <p:spPr>
          <a:xfrm>
            <a:off x="0" y="926767"/>
            <a:ext cx="9144000" cy="674031"/>
          </a:xfrm>
          <a:prstGeom prst="rect">
            <a:avLst/>
          </a:prstGeom>
        </p:spPr>
        <p:txBody>
          <a:bodyPr>
            <a:spAutoFit/>
          </a:bodyPr>
          <a:lstStyle>
            <a:lvl1pPr algn="ctr">
              <a:defRPr sz="4200" b="1">
                <a:solidFill>
                  <a:schemeClr val="accent3"/>
                </a:solidFill>
                <a:latin typeface="Lato" panose="020F0502020204030203" pitchFamily="34" charset="0"/>
              </a:defRPr>
            </a:lvl1pPr>
          </a:lstStyle>
          <a:p>
            <a:r>
              <a:rPr lang="fr-FR" dirty="0"/>
              <a:t>Modifiez le style du titre</a:t>
            </a:r>
          </a:p>
        </p:txBody>
      </p:sp>
      <p:sp>
        <p:nvSpPr>
          <p:cNvPr id="9" name="Espace réservé du texte 8">
            <a:extLst>
              <a:ext uri="{FF2B5EF4-FFF2-40B4-BE49-F238E27FC236}">
                <a16:creationId xmlns:a16="http://schemas.microsoft.com/office/drawing/2014/main" id="{B82BB1BC-2BA8-4C5A-9992-44A91AF13265}"/>
              </a:ext>
            </a:extLst>
          </p:cNvPr>
          <p:cNvSpPr>
            <a:spLocks noGrp="1"/>
          </p:cNvSpPr>
          <p:nvPr>
            <p:ph type="body" sz="quarter" idx="10"/>
          </p:nvPr>
        </p:nvSpPr>
        <p:spPr>
          <a:xfrm>
            <a:off x="3694923" y="2806255"/>
            <a:ext cx="5449078" cy="664733"/>
          </a:xfrm>
          <a:prstGeom prst="rect">
            <a:avLst/>
          </a:prstGeom>
        </p:spPr>
        <p:txBody>
          <a:bodyPr>
            <a:normAutofit/>
          </a:bodyPr>
          <a:lstStyle>
            <a:lvl1pPr marL="0" indent="0">
              <a:buNone/>
              <a:defRPr sz="1800">
                <a:solidFill>
                  <a:schemeClr val="bg1"/>
                </a:solidFill>
                <a:latin typeface="Lato" panose="020F0502020204030203" pitchFamily="34" charset="0"/>
              </a:defRPr>
            </a:lvl1pPr>
            <a:lvl2pPr marL="342900" indent="0">
              <a:buNone/>
              <a:defRPr>
                <a:solidFill>
                  <a:schemeClr val="bg1"/>
                </a:solidFill>
                <a:latin typeface="Lato" panose="020F0502020204030203" pitchFamily="34" charset="0"/>
              </a:defRPr>
            </a:lvl2pPr>
            <a:lvl3pPr marL="685800" indent="0">
              <a:buNone/>
              <a:defRPr>
                <a:solidFill>
                  <a:schemeClr val="bg1"/>
                </a:solidFill>
                <a:latin typeface="Lato" panose="020F0502020204030203" pitchFamily="34" charset="0"/>
              </a:defRPr>
            </a:lvl3pPr>
            <a:lvl4pPr marL="1028700" indent="0">
              <a:buNone/>
              <a:defRPr>
                <a:solidFill>
                  <a:schemeClr val="bg1"/>
                </a:solidFill>
                <a:latin typeface="Lato" panose="020F0502020204030203" pitchFamily="34" charset="0"/>
              </a:defRPr>
            </a:lvl4pPr>
            <a:lvl5pPr marL="1371600" indent="0">
              <a:buNone/>
              <a:defRPr>
                <a:solidFill>
                  <a:schemeClr val="bg1"/>
                </a:solidFill>
                <a:latin typeface="Lato" panose="020F0502020204030203" pitchFamily="34" charset="0"/>
              </a:defRPr>
            </a:lvl5pPr>
          </a:lstStyle>
          <a:p>
            <a:pPr lvl="0"/>
            <a:r>
              <a:rPr lang="fr-FR" dirty="0"/>
              <a:t>Cliquez pour modifier les styles du texte du masque</a:t>
            </a:r>
          </a:p>
        </p:txBody>
      </p:sp>
    </p:spTree>
    <p:extLst>
      <p:ext uri="{BB962C8B-B14F-4D97-AF65-F5344CB8AC3E}">
        <p14:creationId xmlns:p14="http://schemas.microsoft.com/office/powerpoint/2010/main" val="127305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3184814" y="1298864"/>
            <a:ext cx="4597976" cy="820883"/>
          </a:xfrm>
          <a:prstGeom prst="rect">
            <a:avLst/>
          </a:prstGeom>
        </p:spPr>
        <p:txBody>
          <a:bodyPr/>
          <a:lstStyle>
            <a:lvl1pPr>
              <a:defRPr sz="2800" b="1">
                <a:solidFill>
                  <a:srgbClr val="C42330"/>
                </a:solidFill>
                <a:latin typeface="Aller" charset="0"/>
                <a:ea typeface="Aller" charset="0"/>
                <a:cs typeface="Aller" charset="0"/>
              </a:defRPr>
            </a:lvl1pPr>
          </a:lstStyle>
          <a:p>
            <a:r>
              <a:rPr lang="fr-FR" dirty="0"/>
              <a:t>Cliquez et modifiez le titre</a:t>
            </a:r>
          </a:p>
        </p:txBody>
      </p:sp>
      <p:sp>
        <p:nvSpPr>
          <p:cNvPr id="19" name="Espace réservé du contenu 18"/>
          <p:cNvSpPr>
            <a:spLocks noGrp="1"/>
          </p:cNvSpPr>
          <p:nvPr>
            <p:ph sz="quarter" idx="10" hasCustomPrompt="1"/>
          </p:nvPr>
        </p:nvSpPr>
        <p:spPr>
          <a:xfrm>
            <a:off x="1797916" y="622877"/>
            <a:ext cx="1672648" cy="343477"/>
          </a:xfrm>
          <a:prstGeom prst="rect">
            <a:avLst/>
          </a:prstGeom>
        </p:spPr>
        <p:txBody>
          <a:bodyPr/>
          <a:lstStyle>
            <a:lvl1pPr marL="0" indent="0">
              <a:buFontTx/>
              <a:buNone/>
              <a:defRPr sz="1800">
                <a:solidFill>
                  <a:srgbClr val="C42330"/>
                </a:solidFill>
                <a:latin typeface="Aller Display" charset="0"/>
                <a:ea typeface="Aller Display" charset="0"/>
                <a:cs typeface="Aller Display" charset="0"/>
              </a:defRPr>
            </a:lvl1pPr>
          </a:lstStyle>
          <a:p>
            <a:pPr lvl="0"/>
            <a:r>
              <a:rPr lang="fr-FR" dirty="0"/>
              <a:t>partie 1</a:t>
            </a:r>
          </a:p>
        </p:txBody>
      </p:sp>
    </p:spTree>
    <p:extLst>
      <p:ext uri="{BB962C8B-B14F-4D97-AF65-F5344CB8AC3E}">
        <p14:creationId xmlns:p14="http://schemas.microsoft.com/office/powerpoint/2010/main" val="29536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8" name="Espace réservé du texte 7"/>
          <p:cNvSpPr>
            <a:spLocks noGrp="1"/>
          </p:cNvSpPr>
          <p:nvPr>
            <p:ph type="body" sz="quarter" idx="10" hasCustomPrompt="1"/>
          </p:nvPr>
        </p:nvSpPr>
        <p:spPr>
          <a:xfrm>
            <a:off x="560387" y="269732"/>
            <a:ext cx="8230322" cy="218642"/>
          </a:xfrm>
          <a:prstGeom prst="rect">
            <a:avLst/>
          </a:prstGeom>
        </p:spPr>
        <p:txBody>
          <a:bodyPr/>
          <a:lstStyle>
            <a:lvl1pPr marL="0" indent="0" fontAlgn="t" hangingPunct="0">
              <a:lnSpc>
                <a:spcPct val="100000"/>
              </a:lnSpc>
              <a:spcBef>
                <a:spcPts val="0"/>
              </a:spcBef>
              <a:buFontTx/>
              <a:buNone/>
              <a:defRPr sz="900" baseline="0">
                <a:solidFill>
                  <a:srgbClr val="A2CB67"/>
                </a:solidFill>
                <a:latin typeface="Aller" charset="0"/>
                <a:ea typeface="Aller" charset="0"/>
                <a:cs typeface="Aller"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titre de la partie</a:t>
            </a:r>
          </a:p>
        </p:txBody>
      </p:sp>
    </p:spTree>
    <p:extLst>
      <p:ext uri="{BB962C8B-B14F-4D97-AF65-F5344CB8AC3E}">
        <p14:creationId xmlns:p14="http://schemas.microsoft.com/office/powerpoint/2010/main" val="3241654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image" Target="../media/image2.jpg"/><Relationship Id="rId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384886"/>
            <a:ext cx="457200" cy="758614"/>
          </a:xfrm>
          <a:prstGeom prst="rect">
            <a:avLst/>
          </a:prstGeom>
        </p:spPr>
      </p:pic>
      <p:sp>
        <p:nvSpPr>
          <p:cNvPr id="10" name="ZoneTexte 9"/>
          <p:cNvSpPr txBox="1"/>
          <p:nvPr userDrawn="1"/>
        </p:nvSpPr>
        <p:spPr>
          <a:xfrm>
            <a:off x="266700" y="4533900"/>
            <a:ext cx="554182" cy="276999"/>
          </a:xfrm>
          <a:prstGeom prst="rect">
            <a:avLst/>
          </a:prstGeom>
          <a:noFill/>
        </p:spPr>
        <p:txBody>
          <a:bodyPr wrap="square" rtlCol="0">
            <a:spAutoFit/>
          </a:bodyPr>
          <a:lstStyle/>
          <a:p>
            <a:fld id="{78B664B3-654E-6D48-B45D-0B47BFCFDF50}" type="slidenum">
              <a:rPr lang="fr-FR" sz="1200" b="1" smtClean="0">
                <a:solidFill>
                  <a:srgbClr val="A2CB67"/>
                </a:solidFill>
                <a:latin typeface="Aller" charset="0"/>
                <a:ea typeface="Aller" charset="0"/>
                <a:cs typeface="Aller" charset="0"/>
              </a:rPr>
              <a:t>‹N°›</a:t>
            </a:fld>
            <a:endParaRPr lang="fr-FR" sz="1200" b="1" dirty="0">
              <a:solidFill>
                <a:srgbClr val="A2CB67"/>
              </a:solidFill>
              <a:latin typeface="Aller" charset="0"/>
              <a:ea typeface="Aller" charset="0"/>
              <a:cs typeface="Aller" charset="0"/>
            </a:endParaRPr>
          </a:p>
        </p:txBody>
      </p:sp>
      <p:sp>
        <p:nvSpPr>
          <p:cNvPr id="12" name="Larme 11"/>
          <p:cNvSpPr/>
          <p:nvPr userDrawn="1"/>
        </p:nvSpPr>
        <p:spPr>
          <a:xfrm rot="2719807">
            <a:off x="472878" y="324162"/>
            <a:ext cx="107246" cy="107246"/>
          </a:xfrm>
          <a:prstGeom prst="teardrop">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1236" y="4475872"/>
            <a:ext cx="927100" cy="365752"/>
          </a:xfrm>
          <a:prstGeom prst="rect">
            <a:avLst/>
          </a:prstGeom>
        </p:spPr>
      </p:pic>
      <p:sp>
        <p:nvSpPr>
          <p:cNvPr id="15" name="ZoneTexte 14"/>
          <p:cNvSpPr txBox="1"/>
          <p:nvPr userDrawn="1"/>
        </p:nvSpPr>
        <p:spPr>
          <a:xfrm>
            <a:off x="6114472" y="4704772"/>
            <a:ext cx="2857500" cy="230832"/>
          </a:xfrm>
          <a:prstGeom prst="rect">
            <a:avLst/>
          </a:prstGeom>
          <a:noFill/>
        </p:spPr>
        <p:txBody>
          <a:bodyPr wrap="square" rtlCol="0">
            <a:spAutoFit/>
          </a:bodyPr>
          <a:lstStyle/>
          <a:p>
            <a:pPr algn="r"/>
            <a:r>
              <a:rPr lang="fr-FR" sz="900" dirty="0">
                <a:solidFill>
                  <a:srgbClr val="D3223B"/>
                </a:solidFill>
                <a:latin typeface="Aller" charset="0"/>
                <a:ea typeface="Aller" charset="0"/>
                <a:cs typeface="Aller" charset="0"/>
              </a:rPr>
              <a:t>Journée</a:t>
            </a:r>
            <a:r>
              <a:rPr lang="fr-FR" sz="900" baseline="0" dirty="0">
                <a:solidFill>
                  <a:srgbClr val="D3223B"/>
                </a:solidFill>
                <a:latin typeface="Aller" charset="0"/>
                <a:ea typeface="Aller" charset="0"/>
                <a:cs typeface="Aller" charset="0"/>
              </a:rPr>
              <a:t> professionnelle du 28</a:t>
            </a:r>
            <a:r>
              <a:rPr lang="fr-FR" sz="900" dirty="0">
                <a:solidFill>
                  <a:srgbClr val="D3223B"/>
                </a:solidFill>
                <a:latin typeface="Aller" charset="0"/>
                <a:ea typeface="Aller" charset="0"/>
                <a:cs typeface="Aller" charset="0"/>
              </a:rPr>
              <a:t> janvier 2020</a:t>
            </a:r>
          </a:p>
        </p:txBody>
      </p:sp>
    </p:spTree>
    <p:extLst>
      <p:ext uri="{BB962C8B-B14F-4D97-AF65-F5344CB8AC3E}">
        <p14:creationId xmlns:p14="http://schemas.microsoft.com/office/powerpoint/2010/main" val="19547682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2" r:id="rId3"/>
    <p:sldLayoutId id="2147483693" r:id="rId4"/>
  </p:sldLayoutIdLst>
  <p:transition spd="slow" advTm="2000">
    <p:wipe/>
  </p:transition>
  <p:txStyles>
    <p:titleStyle>
      <a:lvl1pPr algn="l" defTabSz="685800" rtl="0" eaLnBrk="1" latinLnBrk="0" hangingPunct="1">
        <a:lnSpc>
          <a:spcPct val="90000"/>
        </a:lnSpc>
        <a:spcBef>
          <a:spcPct val="0"/>
        </a:spcBef>
        <a:buNone/>
        <a:defRPr sz="900" kern="1200">
          <a:solidFill>
            <a:srgbClr val="A2CB67"/>
          </a:solidFill>
          <a:latin typeface="Aller" charset="0"/>
          <a:ea typeface="Aller" charset="0"/>
          <a:cs typeface="Aller"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Image 13"/>
          <p:cNvPicPr>
            <a:picLocks/>
          </p:cNvPicPr>
          <p:nvPr userDrawn="1"/>
        </p:nvPicPr>
        <p:blipFill rotWithShape="1">
          <a:blip r:embed="rId4">
            <a:extLst>
              <a:ext uri="{28A0092B-C50C-407E-A947-70E740481C1C}">
                <a14:useLocalDpi xmlns:a14="http://schemas.microsoft.com/office/drawing/2010/main" val="0"/>
              </a:ext>
            </a:extLst>
          </a:blip>
          <a:srcRect t="3372" r="76" b="8688"/>
          <a:stretch/>
        </p:blipFill>
        <p:spPr>
          <a:xfrm>
            <a:off x="0" y="0"/>
            <a:ext cx="9144000" cy="4464000"/>
          </a:xfrm>
          <a:prstGeom prst="rect">
            <a:avLst/>
          </a:prstGeom>
        </p:spPr>
      </p:pic>
      <p:sp>
        <p:nvSpPr>
          <p:cNvPr id="7" name="Rectangle 6"/>
          <p:cNvSpPr/>
          <p:nvPr userDrawn="1"/>
        </p:nvSpPr>
        <p:spPr>
          <a:xfrm rot="21305470">
            <a:off x="1137530" y="-300352"/>
            <a:ext cx="1979234" cy="4585679"/>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rot="21305470">
            <a:off x="557303" y="-218057"/>
            <a:ext cx="1256119" cy="4580695"/>
          </a:xfrm>
          <a:prstGeom prst="rect">
            <a:avLst/>
          </a:prstGeom>
          <a:solidFill>
            <a:srgbClr val="D3223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rot="21409410">
            <a:off x="-67961" y="3980728"/>
            <a:ext cx="9326683" cy="11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1236" y="4475872"/>
            <a:ext cx="927100" cy="365752"/>
          </a:xfrm>
          <a:prstGeom prst="rect">
            <a:avLst/>
          </a:prstGeom>
        </p:spPr>
      </p:pic>
      <p:sp>
        <p:nvSpPr>
          <p:cNvPr id="12" name="ZoneTexte 11"/>
          <p:cNvSpPr txBox="1"/>
          <p:nvPr userDrawn="1"/>
        </p:nvSpPr>
        <p:spPr>
          <a:xfrm>
            <a:off x="6114472" y="4704772"/>
            <a:ext cx="2857500" cy="230832"/>
          </a:xfrm>
          <a:prstGeom prst="rect">
            <a:avLst/>
          </a:prstGeom>
          <a:noFill/>
        </p:spPr>
        <p:txBody>
          <a:bodyPr wrap="square" rtlCol="0">
            <a:spAutoFit/>
          </a:bodyPr>
          <a:lstStyle/>
          <a:p>
            <a:pPr algn="r"/>
            <a:r>
              <a:rPr lang="fr-FR" sz="900" dirty="0">
                <a:solidFill>
                  <a:srgbClr val="D3223B"/>
                </a:solidFill>
                <a:latin typeface="Aller" charset="0"/>
                <a:ea typeface="Aller" charset="0"/>
                <a:cs typeface="Aller" charset="0"/>
              </a:rPr>
              <a:t>Journée</a:t>
            </a:r>
            <a:r>
              <a:rPr lang="fr-FR" sz="900" baseline="0" dirty="0">
                <a:solidFill>
                  <a:srgbClr val="D3223B"/>
                </a:solidFill>
                <a:latin typeface="Aller" charset="0"/>
                <a:ea typeface="Aller" charset="0"/>
                <a:cs typeface="Aller" charset="0"/>
              </a:rPr>
              <a:t> professionnelle du 28</a:t>
            </a:r>
            <a:r>
              <a:rPr lang="fr-FR" sz="900" dirty="0">
                <a:solidFill>
                  <a:srgbClr val="D3223B"/>
                </a:solidFill>
                <a:latin typeface="Aller" charset="0"/>
                <a:ea typeface="Aller" charset="0"/>
                <a:cs typeface="Aller" charset="0"/>
              </a:rPr>
              <a:t> janvier 2020</a:t>
            </a:r>
          </a:p>
        </p:txBody>
      </p:sp>
      <p:pic>
        <p:nvPicPr>
          <p:cNvPr id="17" name="Imag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384886"/>
            <a:ext cx="457200" cy="758614"/>
          </a:xfrm>
          <a:prstGeom prst="rect">
            <a:avLst/>
          </a:prstGeom>
        </p:spPr>
      </p:pic>
      <p:sp>
        <p:nvSpPr>
          <p:cNvPr id="10" name="ZoneTexte 9"/>
          <p:cNvSpPr txBox="1"/>
          <p:nvPr userDrawn="1"/>
        </p:nvSpPr>
        <p:spPr>
          <a:xfrm>
            <a:off x="266700" y="4533900"/>
            <a:ext cx="554182" cy="276999"/>
          </a:xfrm>
          <a:prstGeom prst="rect">
            <a:avLst/>
          </a:prstGeom>
          <a:noFill/>
        </p:spPr>
        <p:txBody>
          <a:bodyPr wrap="square" rtlCol="0">
            <a:spAutoFit/>
          </a:bodyPr>
          <a:lstStyle/>
          <a:p>
            <a:fld id="{78B664B3-654E-6D48-B45D-0B47BFCFDF50}" type="slidenum">
              <a:rPr lang="fr-FR" sz="1200" b="1" smtClean="0">
                <a:solidFill>
                  <a:srgbClr val="A2CB67"/>
                </a:solidFill>
                <a:latin typeface="Aller" charset="0"/>
                <a:ea typeface="Aller" charset="0"/>
                <a:cs typeface="Aller" charset="0"/>
              </a:rPr>
              <a:t>‹N°›</a:t>
            </a:fld>
            <a:endParaRPr lang="fr-FR" sz="1200" b="1" dirty="0">
              <a:solidFill>
                <a:srgbClr val="A2CB67"/>
              </a:solidFill>
              <a:latin typeface="Aller" charset="0"/>
              <a:ea typeface="Aller" charset="0"/>
              <a:cs typeface="Aller" charset="0"/>
            </a:endParaRPr>
          </a:p>
        </p:txBody>
      </p:sp>
    </p:spTree>
    <p:extLst>
      <p:ext uri="{BB962C8B-B14F-4D97-AF65-F5344CB8AC3E}">
        <p14:creationId xmlns:p14="http://schemas.microsoft.com/office/powerpoint/2010/main" val="1163858912"/>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 12"/>
          <p:cNvPicPr>
            <a:picLocks/>
          </p:cNvPicPr>
          <p:nvPr/>
        </p:nvPicPr>
        <p:blipFill rotWithShape="1">
          <a:blip r:embed="rId3">
            <a:extLst>
              <a:ext uri="{28A0092B-C50C-407E-A947-70E740481C1C}">
                <a14:useLocalDpi xmlns:a14="http://schemas.microsoft.com/office/drawing/2010/main" val="0"/>
              </a:ext>
            </a:extLst>
          </a:blip>
          <a:srcRect l="10030" t="40139" r="4678" b="-6380"/>
          <a:stretch/>
        </p:blipFill>
        <p:spPr>
          <a:xfrm>
            <a:off x="0" y="0"/>
            <a:ext cx="9180000" cy="4716000"/>
          </a:xfrm>
          <a:prstGeom prst="rect">
            <a:avLst/>
          </a:prstGeom>
        </p:spPr>
      </p:pic>
      <p:sp>
        <p:nvSpPr>
          <p:cNvPr id="8" name="Rectangle 7"/>
          <p:cNvSpPr/>
          <p:nvPr/>
        </p:nvSpPr>
        <p:spPr>
          <a:xfrm rot="21305470">
            <a:off x="846585" y="-154879"/>
            <a:ext cx="1979234" cy="4585679"/>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rot="21305470">
            <a:off x="266358" y="-72584"/>
            <a:ext cx="1256119" cy="4580695"/>
          </a:xfrm>
          <a:prstGeom prst="rect">
            <a:avLst/>
          </a:prstGeom>
          <a:solidFill>
            <a:srgbClr val="D3223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arme 5"/>
          <p:cNvSpPr/>
          <p:nvPr/>
        </p:nvSpPr>
        <p:spPr>
          <a:xfrm rot="5400000">
            <a:off x="51192" y="0"/>
            <a:ext cx="2067694" cy="2067694"/>
          </a:xfrm>
          <a:prstGeom prst="teardrop">
            <a:avLst/>
          </a:prstGeom>
          <a:solidFill>
            <a:srgbClr val="D32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rot="21409410">
            <a:off x="-67961" y="3980728"/>
            <a:ext cx="9326683" cy="11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70345" y="540689"/>
            <a:ext cx="1693627" cy="846386"/>
          </a:xfrm>
          <a:prstGeom prst="rect">
            <a:avLst/>
          </a:prstGeom>
          <a:noFill/>
        </p:spPr>
        <p:txBody>
          <a:bodyPr wrap="square" rtlCol="0">
            <a:spAutoFit/>
          </a:bodyPr>
          <a:lstStyle/>
          <a:p>
            <a:r>
              <a:rPr lang="fr-FR" sz="3100" dirty="0">
                <a:solidFill>
                  <a:schemeClr val="bg1"/>
                </a:solidFill>
                <a:latin typeface="Aller Display" charset="0"/>
                <a:ea typeface="Aller Display" charset="0"/>
                <a:cs typeface="Aller Display" charset="0"/>
              </a:rPr>
              <a:t>repères</a:t>
            </a:r>
          </a:p>
          <a:p>
            <a:r>
              <a:rPr lang="fr-FR" dirty="0">
                <a:solidFill>
                  <a:schemeClr val="bg1"/>
                </a:solidFill>
                <a:latin typeface="Aller Display" charset="0"/>
                <a:ea typeface="Aller Display" charset="0"/>
                <a:cs typeface="Aller Display" charset="0"/>
              </a:rPr>
              <a:t>Europe / SIEG</a:t>
            </a:r>
          </a:p>
        </p:txBody>
      </p:sp>
      <p:sp>
        <p:nvSpPr>
          <p:cNvPr id="12" name="Rectangle 11"/>
          <p:cNvSpPr/>
          <p:nvPr/>
        </p:nvSpPr>
        <p:spPr>
          <a:xfrm>
            <a:off x="291984" y="2506667"/>
            <a:ext cx="3641387" cy="1216550"/>
          </a:xfrm>
          <a:custGeom>
            <a:avLst/>
            <a:gdLst>
              <a:gd name="connsiteX0" fmla="*/ 0 w 4150581"/>
              <a:gd name="connsiteY0" fmla="*/ 0 h 1208599"/>
              <a:gd name="connsiteX1" fmla="*/ 4150581 w 4150581"/>
              <a:gd name="connsiteY1" fmla="*/ 0 h 1208599"/>
              <a:gd name="connsiteX2" fmla="*/ 4150581 w 4150581"/>
              <a:gd name="connsiteY2" fmla="*/ 1208599 h 1208599"/>
              <a:gd name="connsiteX3" fmla="*/ 0 w 4150581"/>
              <a:gd name="connsiteY3" fmla="*/ 1208599 h 1208599"/>
              <a:gd name="connsiteX4" fmla="*/ 0 w 4150581"/>
              <a:gd name="connsiteY4" fmla="*/ 0 h 1208599"/>
              <a:gd name="connsiteX0" fmla="*/ 0 w 4150581"/>
              <a:gd name="connsiteY0" fmla="*/ 0 h 1216550"/>
              <a:gd name="connsiteX1" fmla="*/ 4150581 w 4150581"/>
              <a:gd name="connsiteY1" fmla="*/ 0 h 1216550"/>
              <a:gd name="connsiteX2" fmla="*/ 4150581 w 4150581"/>
              <a:gd name="connsiteY2" fmla="*/ 1208599 h 1216550"/>
              <a:gd name="connsiteX3" fmla="*/ 87465 w 4150581"/>
              <a:gd name="connsiteY3" fmla="*/ 1216550 h 1216550"/>
              <a:gd name="connsiteX4" fmla="*/ 0 w 4150581"/>
              <a:gd name="connsiteY4" fmla="*/ 0 h 121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581" h="1216550">
                <a:moveTo>
                  <a:pt x="0" y="0"/>
                </a:moveTo>
                <a:lnTo>
                  <a:pt x="4150581" y="0"/>
                </a:lnTo>
                <a:lnTo>
                  <a:pt x="4150581" y="1208599"/>
                </a:lnTo>
                <a:lnTo>
                  <a:pt x="87465" y="1216550"/>
                </a:lnTo>
                <a:lnTo>
                  <a:pt x="0" y="0"/>
                </a:lnTo>
                <a:close/>
              </a:path>
            </a:pathLst>
          </a:cu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t>#SIEGHLM</a:t>
            </a:r>
          </a:p>
        </p:txBody>
      </p:sp>
      <p:sp>
        <p:nvSpPr>
          <p:cNvPr id="14" name="Triangle rectangle 13"/>
          <p:cNvSpPr/>
          <p:nvPr/>
        </p:nvSpPr>
        <p:spPr>
          <a:xfrm>
            <a:off x="4492487" y="2146852"/>
            <a:ext cx="540689" cy="294198"/>
          </a:xfrm>
          <a:prstGeom prst="rtTriangle">
            <a:avLst/>
          </a:prstGeom>
          <a:solidFill>
            <a:srgbClr val="D9E1E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563375" y="4415417"/>
            <a:ext cx="8364370" cy="584775"/>
          </a:xfrm>
          <a:prstGeom prst="rect">
            <a:avLst/>
          </a:prstGeom>
          <a:noFill/>
        </p:spPr>
        <p:txBody>
          <a:bodyPr wrap="square" rtlCol="0">
            <a:spAutoFit/>
          </a:bodyPr>
          <a:lstStyle/>
          <a:p>
            <a:r>
              <a:rPr lang="fr-FR" sz="3200" b="1" dirty="0">
                <a:solidFill>
                  <a:schemeClr val="accent5">
                    <a:lumMod val="75000"/>
                  </a:schemeClr>
                </a:solidFill>
                <a:latin typeface="Aller" charset="0"/>
                <a:ea typeface="Aller" charset="0"/>
                <a:cs typeface="Aller" charset="0"/>
              </a:rPr>
              <a:t>   Décodeur</a:t>
            </a:r>
            <a:r>
              <a:rPr lang="fr-FR" sz="2400" b="1" dirty="0">
                <a:solidFill>
                  <a:schemeClr val="accent5">
                    <a:lumMod val="75000"/>
                  </a:schemeClr>
                </a:solidFill>
                <a:latin typeface="Aller" charset="0"/>
                <a:ea typeface="Aller" charset="0"/>
                <a:cs typeface="Aller" charset="0"/>
              </a:rPr>
              <a:t>                                     </a:t>
            </a:r>
            <a:r>
              <a:rPr lang="fr-FR" sz="3200" b="1" dirty="0">
                <a:solidFill>
                  <a:schemeClr val="accent5">
                    <a:lumMod val="75000"/>
                  </a:schemeClr>
                </a:solidFill>
                <a:latin typeface="Aller" charset="0"/>
                <a:ea typeface="Aller" charset="0"/>
                <a:cs typeface="Aller" charset="0"/>
              </a:rPr>
              <a:t>Mode d’emploi</a:t>
            </a:r>
            <a:endParaRPr lang="fr-FR" sz="2400" b="1" dirty="0">
              <a:solidFill>
                <a:schemeClr val="accent5">
                  <a:lumMod val="75000"/>
                </a:schemeClr>
              </a:solidFill>
              <a:latin typeface="Aller" charset="0"/>
              <a:ea typeface="Aller" charset="0"/>
              <a:cs typeface="Aller" charset="0"/>
            </a:endParaRP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919" y="4093226"/>
            <a:ext cx="890154" cy="897873"/>
          </a:xfrm>
          <a:prstGeom prst="rect">
            <a:avLst/>
          </a:prstGeom>
        </p:spPr>
      </p:pic>
      <p:sp>
        <p:nvSpPr>
          <p:cNvPr id="17" name="ZoneTexte 16">
            <a:extLst>
              <a:ext uri="{FF2B5EF4-FFF2-40B4-BE49-F238E27FC236}">
                <a16:creationId xmlns:a16="http://schemas.microsoft.com/office/drawing/2014/main" id="{85360F46-9086-48FD-A9C5-2841A4CC6C0F}"/>
              </a:ext>
            </a:extLst>
          </p:cNvPr>
          <p:cNvSpPr txBox="1"/>
          <p:nvPr/>
        </p:nvSpPr>
        <p:spPr>
          <a:xfrm>
            <a:off x="2664226" y="-86766"/>
            <a:ext cx="6479774" cy="1323439"/>
          </a:xfrm>
          <a:prstGeom prst="rect">
            <a:avLst/>
          </a:prstGeom>
          <a:noFill/>
        </p:spPr>
        <p:txBody>
          <a:bodyPr wrap="square" rtlCol="0">
            <a:spAutoFit/>
          </a:bodyPr>
          <a:lstStyle/>
          <a:p>
            <a:r>
              <a:rPr lang="fr-FR" sz="4000" b="1" dirty="0">
                <a:solidFill>
                  <a:schemeClr val="bg1"/>
                </a:solidFill>
                <a:latin typeface="Aller" charset="0"/>
                <a:ea typeface="Aller" charset="0"/>
                <a:cs typeface="Aller" charset="0"/>
              </a:rPr>
              <a:t>L’Europe protège vos </a:t>
            </a:r>
          </a:p>
          <a:p>
            <a:r>
              <a:rPr lang="fr-FR" sz="4000" b="1" dirty="0">
                <a:solidFill>
                  <a:schemeClr val="bg1"/>
                </a:solidFill>
                <a:latin typeface="Aller" charset="0"/>
                <a:ea typeface="Aller" charset="0"/>
                <a:cs typeface="Aller" charset="0"/>
              </a:rPr>
              <a:t> missions d’intérêt général</a:t>
            </a:r>
          </a:p>
        </p:txBody>
      </p:sp>
      <p:pic>
        <p:nvPicPr>
          <p:cNvPr id="2050" name="Picture 2" descr="Résultat de recherche d'images pour &quot;emoji europe flag&quot;">
            <a:extLst>
              <a:ext uri="{FF2B5EF4-FFF2-40B4-BE49-F238E27FC236}">
                <a16:creationId xmlns:a16="http://schemas.microsoft.com/office/drawing/2014/main" id="{F8CA8BAB-B90A-45F3-92E2-DCC1F51A0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542" y="4301249"/>
            <a:ext cx="820833" cy="8208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ésultat de recherche d'images pour &quot;emoji drapeau france&quot;">
            <a:extLst>
              <a:ext uri="{FF2B5EF4-FFF2-40B4-BE49-F238E27FC236}">
                <a16:creationId xmlns:a16="http://schemas.microsoft.com/office/drawing/2014/main" id="{39A5DDA5-0CAD-4D84-933C-38A8527200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6245" y="4358673"/>
            <a:ext cx="686730" cy="68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15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2092F-9145-4D2B-82B2-D7333980735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4872C73-74F4-4D58-8590-18AA45A54EEF}"/>
              </a:ext>
            </a:extLst>
          </p:cNvPr>
          <p:cNvSpPr>
            <a:spLocks noGrp="1"/>
          </p:cNvSpPr>
          <p:nvPr>
            <p:ph idx="1"/>
          </p:nvPr>
        </p:nvSpPr>
        <p:spPr/>
        <p:txBody>
          <a:bodyPr/>
          <a:lstStyle/>
          <a:p>
            <a:endParaRPr lang="fr-FR"/>
          </a:p>
        </p:txBody>
      </p:sp>
      <p:sp>
        <p:nvSpPr>
          <p:cNvPr id="4" name="ZoneTexte 3">
            <a:extLst>
              <a:ext uri="{FF2B5EF4-FFF2-40B4-BE49-F238E27FC236}">
                <a16:creationId xmlns:a16="http://schemas.microsoft.com/office/drawing/2014/main" id="{9AEDADD2-7936-4A63-92E7-743871B80AA9}"/>
              </a:ext>
            </a:extLst>
          </p:cNvPr>
          <p:cNvSpPr txBox="1"/>
          <p:nvPr/>
        </p:nvSpPr>
        <p:spPr>
          <a:xfrm>
            <a:off x="442687" y="595580"/>
            <a:ext cx="8571304" cy="584775"/>
          </a:xfrm>
          <a:prstGeom prst="rect">
            <a:avLst/>
          </a:prstGeom>
          <a:noFill/>
        </p:spPr>
        <p:txBody>
          <a:bodyPr wrap="square" rtlCol="0">
            <a:spAutoFit/>
          </a:bodyPr>
          <a:lstStyle/>
          <a:p>
            <a:r>
              <a:rPr lang="fr-FR" sz="2400" b="1" dirty="0">
                <a:solidFill>
                  <a:schemeClr val="accent5">
                    <a:lumMod val="75000"/>
                  </a:schemeClr>
                </a:solidFill>
              </a:rPr>
              <a:t>                </a:t>
            </a:r>
            <a:r>
              <a:rPr lang="fr-FR" sz="3200" b="1" dirty="0">
                <a:solidFill>
                  <a:schemeClr val="accent5">
                    <a:lumMod val="75000"/>
                  </a:schemeClr>
                </a:solidFill>
              </a:rPr>
              <a:t> </a:t>
            </a:r>
            <a:r>
              <a:rPr lang="fr-FR" sz="2400" b="1" dirty="0">
                <a:solidFill>
                  <a:schemeClr val="accent5">
                    <a:lumMod val="75000"/>
                  </a:schemeClr>
                </a:solidFill>
              </a:rPr>
              <a:t>              </a:t>
            </a:r>
            <a:r>
              <a:rPr lang="fr-FR" sz="3200" b="1" dirty="0">
                <a:solidFill>
                  <a:schemeClr val="accent5">
                    <a:lumMod val="75000"/>
                  </a:schemeClr>
                </a:solidFill>
              </a:rPr>
              <a:t>Comptabilité interne SIEG/Hors-SIEG</a:t>
            </a:r>
            <a:endParaRPr lang="fr-FR" sz="2400" b="1" dirty="0">
              <a:solidFill>
                <a:schemeClr val="accent5">
                  <a:lumMod val="75000"/>
                </a:schemeClr>
              </a:solidFill>
            </a:endParaRPr>
          </a:p>
        </p:txBody>
      </p:sp>
      <p:pic>
        <p:nvPicPr>
          <p:cNvPr id="5" name="Picture 2" descr="Résultat de recherche d'images pour &quot;emoji drapeau européen&quot;">
            <a:extLst>
              <a:ext uri="{FF2B5EF4-FFF2-40B4-BE49-F238E27FC236}">
                <a16:creationId xmlns:a16="http://schemas.microsoft.com/office/drawing/2014/main" id="{6891E56F-A1F1-47A6-9A9B-1B7F2F1F6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68" y="314096"/>
            <a:ext cx="1002154" cy="9432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98D1C7E-E322-4DFC-ABFF-E6C75E2FD6D0}"/>
              </a:ext>
            </a:extLst>
          </p:cNvPr>
          <p:cNvPicPr>
            <a:picLocks noChangeAspect="1"/>
          </p:cNvPicPr>
          <p:nvPr/>
        </p:nvPicPr>
        <p:blipFill>
          <a:blip r:embed="rId3"/>
          <a:stretch>
            <a:fillRect/>
          </a:stretch>
        </p:blipFill>
        <p:spPr>
          <a:xfrm>
            <a:off x="1520313" y="390845"/>
            <a:ext cx="1106774" cy="732930"/>
          </a:xfrm>
          <a:prstGeom prst="rect">
            <a:avLst/>
          </a:prstGeom>
        </p:spPr>
      </p:pic>
      <p:sp>
        <p:nvSpPr>
          <p:cNvPr id="7" name="Flèche : droite 6">
            <a:extLst>
              <a:ext uri="{FF2B5EF4-FFF2-40B4-BE49-F238E27FC236}">
                <a16:creationId xmlns:a16="http://schemas.microsoft.com/office/drawing/2014/main" id="{1AB8C615-AD39-445A-A046-05AC365F1FD1}"/>
              </a:ext>
            </a:extLst>
          </p:cNvPr>
          <p:cNvSpPr/>
          <p:nvPr/>
        </p:nvSpPr>
        <p:spPr>
          <a:xfrm>
            <a:off x="1196622" y="653142"/>
            <a:ext cx="378178" cy="246744"/>
          </a:xfrm>
          <a:prstGeom prst="rightArrow">
            <a:avLst/>
          </a:prstGeom>
          <a:solidFill>
            <a:srgbClr val="A2CB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C0423EE-05D8-447D-9CDA-2026D76A81D7}"/>
              </a:ext>
            </a:extLst>
          </p:cNvPr>
          <p:cNvSpPr txBox="1"/>
          <p:nvPr/>
        </p:nvSpPr>
        <p:spPr>
          <a:xfrm>
            <a:off x="1153111" y="1879119"/>
            <a:ext cx="6125308" cy="1323439"/>
          </a:xfrm>
          <a:prstGeom prst="rect">
            <a:avLst/>
          </a:prstGeom>
          <a:noFill/>
        </p:spPr>
        <p:txBody>
          <a:bodyPr wrap="square" rtlCol="0">
            <a:spAutoFit/>
          </a:bodyPr>
          <a:lstStyle/>
          <a:p>
            <a:r>
              <a:rPr lang="fr-FR" sz="2000" b="1" dirty="0">
                <a:solidFill>
                  <a:schemeClr val="accent5">
                    <a:lumMod val="75000"/>
                  </a:schemeClr>
                </a:solidFill>
                <a:latin typeface="Aller Light" charset="0"/>
                <a:ea typeface="Aller Light" charset="0"/>
                <a:cs typeface="Aller Light" charset="0"/>
              </a:rPr>
              <a:t>Ventilation des charges et produits à partir de 2018 entre les activités SIEG et les activités hors SIEG</a:t>
            </a:r>
          </a:p>
          <a:p>
            <a:endParaRPr lang="fr-FR" sz="2000" b="1" dirty="0">
              <a:solidFill>
                <a:schemeClr val="accent5">
                  <a:lumMod val="75000"/>
                </a:schemeClr>
              </a:solidFill>
              <a:latin typeface="Aller Light" charset="0"/>
              <a:ea typeface="Aller Light" charset="0"/>
              <a:cs typeface="Aller Light" charset="0"/>
            </a:endParaRPr>
          </a:p>
          <a:p>
            <a:r>
              <a:rPr lang="fr-FR" sz="2000" b="1" dirty="0">
                <a:solidFill>
                  <a:schemeClr val="accent5">
                    <a:lumMod val="75000"/>
                  </a:schemeClr>
                </a:solidFill>
                <a:latin typeface="Aller Light" charset="0"/>
                <a:ea typeface="Aller Light" charset="0"/>
                <a:cs typeface="Aller Light" charset="0"/>
              </a:rPr>
              <a:t>Guide inter fédéral publié en janvier 2019</a:t>
            </a:r>
          </a:p>
        </p:txBody>
      </p:sp>
    </p:spTree>
    <p:extLst>
      <p:ext uri="{BB962C8B-B14F-4D97-AF65-F5344CB8AC3E}">
        <p14:creationId xmlns:p14="http://schemas.microsoft.com/office/powerpoint/2010/main" val="2515949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8180" y="647700"/>
            <a:ext cx="7970520" cy="3416320"/>
          </a:xfrm>
          <a:prstGeom prst="rect">
            <a:avLst/>
          </a:prstGeom>
        </p:spPr>
        <p:txBody>
          <a:bodyPr wrap="square">
            <a:spAutoFit/>
          </a:bodyPr>
          <a:lstStyle/>
          <a:p>
            <a:r>
              <a:rPr lang="fr-FR" b="1" dirty="0">
                <a:solidFill>
                  <a:schemeClr val="accent5">
                    <a:lumMod val="75000"/>
                  </a:schemeClr>
                </a:solidFill>
              </a:rPr>
              <a:t>Une Décision 2012/21/UE d'application directe (opposable sans transposition)</a:t>
            </a:r>
          </a:p>
          <a:p>
            <a:pPr algn="just"/>
            <a:endParaRPr lang="fr-FR" dirty="0">
              <a:solidFill>
                <a:schemeClr val="accent5">
                  <a:lumMod val="75000"/>
                </a:schemeClr>
              </a:solidFill>
            </a:endParaRPr>
          </a:p>
          <a:p>
            <a:pPr algn="just"/>
            <a:r>
              <a:rPr lang="fr-FR" dirty="0">
                <a:solidFill>
                  <a:schemeClr val="accent5">
                    <a:lumMod val="75000"/>
                  </a:schemeClr>
                </a:solidFill>
              </a:rPr>
              <a:t>Art 5.9 de la Décision 2012/21 EU de la Commission impose à une entreprise qui exerce des activités SIEG et hors SIEG, que sa comptabilité indique séparément les coûts et recettes liés à ces activités, ainsi que les paramètres de répartition.</a:t>
            </a:r>
          </a:p>
          <a:p>
            <a:endParaRPr lang="fr-FR" dirty="0">
              <a:solidFill>
                <a:schemeClr val="accent5">
                  <a:lumMod val="75000"/>
                </a:schemeClr>
              </a:solidFill>
            </a:endParaRPr>
          </a:p>
          <a:p>
            <a:r>
              <a:rPr lang="fr-FR" dirty="0">
                <a:solidFill>
                  <a:schemeClr val="accent5">
                    <a:lumMod val="75000"/>
                  </a:schemeClr>
                </a:solidFill>
              </a:rPr>
              <a:t>et pour les activités non SIEG :</a:t>
            </a:r>
          </a:p>
          <a:p>
            <a:r>
              <a:rPr lang="fr-FR" dirty="0">
                <a:solidFill>
                  <a:schemeClr val="accent5">
                    <a:lumMod val="75000"/>
                  </a:schemeClr>
                </a:solidFill>
              </a:rPr>
              <a:t>	- une contribution adéquate des activités non SIEG aux coûts communs</a:t>
            </a:r>
          </a:p>
          <a:p>
            <a:r>
              <a:rPr lang="fr-FR" dirty="0">
                <a:solidFill>
                  <a:schemeClr val="accent5">
                    <a:lumMod val="75000"/>
                  </a:schemeClr>
                </a:solidFill>
              </a:rPr>
              <a:t>	- un rendement approprié des capitaux propres</a:t>
            </a:r>
          </a:p>
          <a:p>
            <a:r>
              <a:rPr lang="fr-FR" dirty="0">
                <a:solidFill>
                  <a:schemeClr val="accent5">
                    <a:lumMod val="75000"/>
                  </a:schemeClr>
                </a:solidFill>
              </a:rPr>
              <a:t>	- ne bénéficier d'aucune compensation</a:t>
            </a:r>
          </a:p>
          <a:p>
            <a:endParaRPr lang="fr-FR" dirty="0">
              <a:solidFill>
                <a:schemeClr val="accent5">
                  <a:lumMod val="75000"/>
                </a:schemeClr>
              </a:solidFill>
            </a:endParaRPr>
          </a:p>
          <a:p>
            <a:r>
              <a:rPr lang="fr-FR" dirty="0">
                <a:solidFill>
                  <a:schemeClr val="accent5">
                    <a:lumMod val="75000"/>
                  </a:schemeClr>
                </a:solidFill>
              </a:rPr>
              <a:t>Pour mémoire, plainte déposée par l'UNPI à la Commission (2012</a:t>
            </a:r>
            <a:r>
              <a:rPr lang="fr-FR" sz="1600" dirty="0"/>
              <a:t>)</a:t>
            </a:r>
          </a:p>
        </p:txBody>
      </p:sp>
      <p:sp>
        <p:nvSpPr>
          <p:cNvPr id="3" name="Rectangle 2"/>
          <p:cNvSpPr/>
          <p:nvPr/>
        </p:nvSpPr>
        <p:spPr>
          <a:xfrm>
            <a:off x="739140" y="155555"/>
            <a:ext cx="8237220" cy="400110"/>
          </a:xfrm>
          <a:prstGeom prst="rect">
            <a:avLst/>
          </a:prstGeom>
        </p:spPr>
        <p:txBody>
          <a:bodyPr wrap="square">
            <a:spAutoFit/>
          </a:bodyPr>
          <a:lstStyle/>
          <a:p>
            <a:pPr>
              <a:spcBef>
                <a:spcPct val="0"/>
              </a:spcBef>
            </a:pPr>
            <a:r>
              <a:rPr lang="fr-FR" altLang="fr-FR" sz="2000" dirty="0">
                <a:solidFill>
                  <a:srgbClr val="993366"/>
                </a:solidFill>
                <a:latin typeface="ITC Officina Sans Book" pitchFamily="34" charset="0"/>
                <a:ea typeface="Microsoft YaHei" panose="020B0503020204020204" pitchFamily="34" charset="-122"/>
              </a:rPr>
              <a:t>Petit historique</a:t>
            </a:r>
          </a:p>
        </p:txBody>
      </p:sp>
    </p:spTree>
    <p:extLst>
      <p:ext uri="{BB962C8B-B14F-4D97-AF65-F5344CB8AC3E}">
        <p14:creationId xmlns:p14="http://schemas.microsoft.com/office/powerpoint/2010/main" val="358133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9140" y="155555"/>
            <a:ext cx="8237220" cy="369332"/>
          </a:xfrm>
          <a:prstGeom prst="rect">
            <a:avLst/>
          </a:prstGeom>
        </p:spPr>
        <p:txBody>
          <a:bodyPr wrap="square">
            <a:spAutoFit/>
          </a:bodyPr>
          <a:lstStyle/>
          <a:p>
            <a:pPr>
              <a:spcBef>
                <a:spcPct val="0"/>
              </a:spcBef>
            </a:pPr>
            <a:r>
              <a:rPr lang="fr-FR" altLang="fr-FR" dirty="0">
                <a:solidFill>
                  <a:srgbClr val="993366"/>
                </a:solidFill>
                <a:latin typeface="ITC Officina Sans Book" pitchFamily="34" charset="0"/>
                <a:ea typeface="Microsoft YaHei" panose="020B0503020204020204" pitchFamily="34" charset="-122"/>
              </a:rPr>
              <a:t>SIEG et Code de la construction et de l’habitat CCH (pour rappel)</a:t>
            </a:r>
          </a:p>
        </p:txBody>
      </p:sp>
      <p:sp>
        <p:nvSpPr>
          <p:cNvPr id="2" name="Rectangle 1"/>
          <p:cNvSpPr/>
          <p:nvPr/>
        </p:nvSpPr>
        <p:spPr>
          <a:xfrm>
            <a:off x="502920" y="347195"/>
            <a:ext cx="8473440" cy="4291944"/>
          </a:xfrm>
          <a:prstGeom prst="rect">
            <a:avLst/>
          </a:prstGeom>
        </p:spPr>
        <p:txBody>
          <a:bodyPr wrap="square">
            <a:spAutoFit/>
          </a:bodyPr>
          <a:lstStyle/>
          <a:p>
            <a:pPr algn="just">
              <a:lnSpc>
                <a:spcPct val="170000"/>
              </a:lnSpc>
            </a:pPr>
            <a:r>
              <a:rPr lang="fr-FR" sz="1600" b="1" dirty="0">
                <a:solidFill>
                  <a:schemeClr val="accent5">
                    <a:lumMod val="75000"/>
                  </a:schemeClr>
                </a:solidFill>
              </a:rPr>
              <a:t>Loi dite Macron (2015) crée les VEFA dites «inversées » (art L. 433-2 du CCH)</a:t>
            </a:r>
          </a:p>
          <a:p>
            <a:pPr algn="just" fontAlgn="base"/>
            <a:r>
              <a:rPr lang="fr-FR" sz="1600" dirty="0">
                <a:solidFill>
                  <a:schemeClr val="accent5">
                    <a:lumMod val="75000"/>
                  </a:schemeClr>
                </a:solidFill>
              </a:rPr>
              <a:t>=&gt; 1 art de la loi ALUR repris dans la loi dite « Macron » du 6 août 2015</a:t>
            </a:r>
          </a:p>
          <a:p>
            <a:pPr algn="just"/>
            <a:r>
              <a:rPr lang="fr-FR" sz="1600" dirty="0">
                <a:solidFill>
                  <a:schemeClr val="accent5">
                    <a:lumMod val="75000"/>
                  </a:schemeClr>
                </a:solidFill>
              </a:rPr>
              <a:t>Un organisme HLM peut vendre en VEFA à une personne privée dans la limite de 30 % des logements d'un programme composé majoritairement de logements sociaux, mais …</a:t>
            </a:r>
          </a:p>
          <a:p>
            <a:pPr algn="just"/>
            <a:r>
              <a:rPr lang="fr-FR" sz="1600" dirty="0">
                <a:solidFill>
                  <a:schemeClr val="accent5">
                    <a:lumMod val="75000"/>
                  </a:schemeClr>
                </a:solidFill>
              </a:rPr>
              <a:t>... il faut l'autorisation du Préfet (représentant de l'Etat) ...</a:t>
            </a:r>
          </a:p>
          <a:p>
            <a:pPr algn="just"/>
            <a:r>
              <a:rPr lang="fr-FR" sz="1600" dirty="0">
                <a:solidFill>
                  <a:schemeClr val="accent5">
                    <a:lumMod val="75000"/>
                  </a:schemeClr>
                </a:solidFill>
              </a:rPr>
              <a:t>... subordonnée à la mise en place d'une comptabilité distinguant les activités relevant du SIEG défini à l'article L.411-2 du CCH (car la VEFA inversée est Hors SIEG).</a:t>
            </a:r>
          </a:p>
          <a:p>
            <a:pPr algn="just">
              <a:lnSpc>
                <a:spcPct val="170000"/>
              </a:lnSpc>
            </a:pPr>
            <a:r>
              <a:rPr lang="fr-FR" sz="1600" b="1" dirty="0">
                <a:solidFill>
                  <a:schemeClr val="accent5">
                    <a:lumMod val="75000"/>
                  </a:schemeClr>
                </a:solidFill>
              </a:rPr>
              <a:t>Loi égalité et citoyenneté (janvier 2017) introduit au L. 411-2 CCH la comptabilité interne</a:t>
            </a:r>
          </a:p>
          <a:p>
            <a:pPr marL="457200" indent="-457200" algn="just" fontAlgn="base">
              <a:buFont typeface="Arial" panose="020B0604020202020204" pitchFamily="34" charset="0"/>
              <a:buChar char="•"/>
            </a:pPr>
            <a:r>
              <a:rPr lang="fr-FR" sz="1600" dirty="0">
                <a:solidFill>
                  <a:schemeClr val="accent5">
                    <a:lumMod val="75000"/>
                  </a:schemeClr>
                </a:solidFill>
              </a:rPr>
              <a:t>Obligation de tenir une comptabilité interne pour les exercices comptables ouverts à compter du 1</a:t>
            </a:r>
            <a:r>
              <a:rPr lang="fr-FR" sz="1600" baseline="30000" dirty="0">
                <a:solidFill>
                  <a:schemeClr val="accent5">
                    <a:lumMod val="75000"/>
                  </a:schemeClr>
                </a:solidFill>
              </a:rPr>
              <a:t>er</a:t>
            </a:r>
            <a:r>
              <a:rPr lang="fr-FR" sz="1600" dirty="0">
                <a:solidFill>
                  <a:schemeClr val="accent5">
                    <a:lumMod val="75000"/>
                  </a:schemeClr>
                </a:solidFill>
              </a:rPr>
              <a:t> janvier 2018 : 1</a:t>
            </a:r>
            <a:r>
              <a:rPr lang="fr-FR" sz="1600" baseline="30000" dirty="0">
                <a:solidFill>
                  <a:schemeClr val="accent5">
                    <a:lumMod val="75000"/>
                  </a:schemeClr>
                </a:solidFill>
              </a:rPr>
              <a:t>er</a:t>
            </a:r>
            <a:r>
              <a:rPr lang="fr-FR" sz="1600" dirty="0">
                <a:solidFill>
                  <a:schemeClr val="accent5">
                    <a:lumMod val="75000"/>
                  </a:schemeClr>
                </a:solidFill>
              </a:rPr>
              <a:t> exercice d’application pour les organismes HLM</a:t>
            </a:r>
          </a:p>
          <a:p>
            <a:pPr algn="just"/>
            <a:endParaRPr lang="fr-FR" sz="1600" dirty="0">
              <a:solidFill>
                <a:schemeClr val="accent5">
                  <a:lumMod val="75000"/>
                </a:schemeClr>
              </a:solidFill>
            </a:endParaRPr>
          </a:p>
          <a:p>
            <a:pPr algn="just"/>
            <a:r>
              <a:rPr lang="fr-FR" sz="1600" b="1" dirty="0">
                <a:solidFill>
                  <a:schemeClr val="accent5">
                    <a:lumMod val="75000"/>
                  </a:schemeClr>
                </a:solidFill>
              </a:rPr>
              <a:t>Loi ELAN élargit les obligations comptables SIEG / Hors SIEG à compter du 1</a:t>
            </a:r>
            <a:r>
              <a:rPr lang="fr-FR" sz="1600" b="1" baseline="30000" dirty="0">
                <a:solidFill>
                  <a:schemeClr val="accent5">
                    <a:lumMod val="75000"/>
                  </a:schemeClr>
                </a:solidFill>
              </a:rPr>
              <a:t>er</a:t>
            </a:r>
            <a:r>
              <a:rPr lang="fr-FR" sz="1600" b="1" dirty="0">
                <a:solidFill>
                  <a:schemeClr val="accent5">
                    <a:lumMod val="75000"/>
                  </a:schemeClr>
                </a:solidFill>
              </a:rPr>
              <a:t> janvier 2021 </a:t>
            </a:r>
          </a:p>
          <a:p>
            <a:pPr marL="171450" indent="-171450" algn="just" fontAlgn="base">
              <a:buFont typeface="Arial" panose="020B0604020202020204" pitchFamily="34" charset="0"/>
              <a:buChar char="•"/>
            </a:pPr>
            <a:r>
              <a:rPr lang="fr-FR" sz="1600" dirty="0">
                <a:solidFill>
                  <a:schemeClr val="accent5">
                    <a:lumMod val="75000"/>
                  </a:schemeClr>
                </a:solidFill>
              </a:rPr>
              <a:t>des comptes de résultats, de réserves, de report à nouveau distinguant SIEG / Hors SIEG</a:t>
            </a:r>
          </a:p>
          <a:p>
            <a:pPr marL="171450" indent="-171450" algn="just" fontAlgn="base">
              <a:buFont typeface="Arial" panose="020B0604020202020204" pitchFamily="34" charset="0"/>
              <a:buChar char="•"/>
            </a:pPr>
            <a:r>
              <a:rPr lang="fr-FR" sz="1600" dirty="0">
                <a:solidFill>
                  <a:schemeClr val="accent5">
                    <a:lumMod val="75000"/>
                  </a:schemeClr>
                </a:solidFill>
              </a:rPr>
              <a:t>Une traduction au bilan (passif) et dans les tableaux de l’annexe sur le résultat et son affectation</a:t>
            </a:r>
          </a:p>
          <a:p>
            <a:pPr marL="171450" indent="-171450" algn="just" fontAlgn="base">
              <a:buFont typeface="Arial" panose="020B0604020202020204" pitchFamily="34" charset="0"/>
              <a:buChar char="•"/>
            </a:pPr>
            <a:r>
              <a:rPr lang="fr-FR" sz="1600" dirty="0">
                <a:solidFill>
                  <a:schemeClr val="accent5">
                    <a:lumMod val="75000"/>
                  </a:schemeClr>
                </a:solidFill>
              </a:rPr>
              <a:t>Comme les SEM agréées logement social dans leurs comptes annuels 2015</a:t>
            </a:r>
          </a:p>
          <a:p>
            <a:pPr marL="457200" indent="-457200" fontAlgn="base">
              <a:buFont typeface="Symbol" panose="05050102010706020507" pitchFamily="18" charset="2"/>
              <a:buChar char="Þ"/>
            </a:pPr>
            <a:endParaRPr lang="fr-FR" sz="1050" dirty="0"/>
          </a:p>
        </p:txBody>
      </p:sp>
    </p:spTree>
    <p:extLst>
      <p:ext uri="{BB962C8B-B14F-4D97-AF65-F5344CB8AC3E}">
        <p14:creationId xmlns:p14="http://schemas.microsoft.com/office/powerpoint/2010/main" val="1553154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4380" y="175945"/>
            <a:ext cx="5943600" cy="400110"/>
          </a:xfrm>
          <a:prstGeom prst="rect">
            <a:avLst/>
          </a:prstGeom>
        </p:spPr>
        <p:txBody>
          <a:bodyPr wrap="square">
            <a:spAutoFit/>
          </a:bodyPr>
          <a:lstStyle/>
          <a:p>
            <a:pPr>
              <a:spcBef>
                <a:spcPct val="0"/>
              </a:spcBef>
              <a:buNone/>
            </a:pPr>
            <a:r>
              <a:rPr lang="fr-FR" altLang="fr-FR" sz="2000" dirty="0">
                <a:solidFill>
                  <a:srgbClr val="993366"/>
                </a:solidFill>
                <a:latin typeface="ITC Officina Sans Book" pitchFamily="34" charset="0"/>
                <a:ea typeface="Microsoft YaHei" panose="020B0503020204020204" pitchFamily="34" charset="-122"/>
              </a:rPr>
              <a:t>Différences entre les exonérations à l’IS / le SIEG </a:t>
            </a:r>
          </a:p>
        </p:txBody>
      </p:sp>
      <p:sp>
        <p:nvSpPr>
          <p:cNvPr id="3" name="Rectangle 2"/>
          <p:cNvSpPr/>
          <p:nvPr/>
        </p:nvSpPr>
        <p:spPr>
          <a:xfrm>
            <a:off x="315706" y="502604"/>
            <a:ext cx="8153400" cy="3046988"/>
          </a:xfrm>
          <a:prstGeom prst="rect">
            <a:avLst/>
          </a:prstGeom>
        </p:spPr>
        <p:txBody>
          <a:bodyPr wrap="square">
            <a:spAutoFit/>
          </a:bodyPr>
          <a:lstStyle/>
          <a:p>
            <a:r>
              <a:rPr lang="fr-FR" sz="1400" b="1" dirty="0">
                <a:solidFill>
                  <a:schemeClr val="accent5">
                    <a:lumMod val="75000"/>
                  </a:schemeClr>
                </a:solidFill>
              </a:rPr>
              <a:t>Comparer les articles 207-1-4°, 207-1-6°b du CGI + l’instruction fiscale (BOI) / l’article L. 411.2 du CCH </a:t>
            </a:r>
          </a:p>
          <a:p>
            <a:pPr marL="285750" indent="-285750">
              <a:buFont typeface="Symbol" panose="05050102010706020507" pitchFamily="18" charset="2"/>
              <a:buChar char="Þ"/>
            </a:pPr>
            <a:endParaRPr lang="fr-FR" sz="1400" b="1" dirty="0">
              <a:solidFill>
                <a:schemeClr val="accent5">
                  <a:lumMod val="75000"/>
                </a:schemeClr>
              </a:solidFill>
            </a:endParaRPr>
          </a:p>
          <a:p>
            <a:r>
              <a:rPr lang="fr-FR" sz="1400" b="1" dirty="0">
                <a:solidFill>
                  <a:schemeClr val="accent5">
                    <a:lumMod val="75000"/>
                  </a:schemeClr>
                </a:solidFill>
              </a:rPr>
              <a:t>Tableau de comparaison des exonérations d’IS données par le CGI avec les activités SIEG</a:t>
            </a:r>
          </a:p>
          <a:p>
            <a:endParaRPr lang="fr-FR" sz="1400" u="sng" dirty="0"/>
          </a:p>
          <a:p>
            <a:endParaRPr lang="fr-FR" sz="1400" u="sng" dirty="0"/>
          </a:p>
          <a:p>
            <a:endParaRPr lang="fr-FR" sz="1400" u="sng" dirty="0"/>
          </a:p>
          <a:p>
            <a:endParaRPr lang="fr-FR" sz="1400" u="sng" dirty="0"/>
          </a:p>
          <a:p>
            <a:endParaRPr lang="fr-FR" sz="1400" u="sng" dirty="0"/>
          </a:p>
          <a:p>
            <a:endParaRPr lang="fr-FR" sz="1400" u="sng" dirty="0"/>
          </a:p>
          <a:p>
            <a:endParaRPr lang="fr-FR" sz="1400" u="sng" dirty="0"/>
          </a:p>
          <a:p>
            <a:endParaRPr lang="fr-FR" sz="1400" u="sng" dirty="0"/>
          </a:p>
          <a:p>
            <a:r>
              <a:rPr lang="fr-FR" sz="1400" b="1" dirty="0">
                <a:solidFill>
                  <a:schemeClr val="accent5">
                    <a:lumMod val="75000"/>
                  </a:schemeClr>
                </a:solidFill>
              </a:rPr>
              <a:t>Tableau de comparaison des exonérations d’IS données par le BOI avec les activités SIEG</a:t>
            </a:r>
          </a:p>
          <a:p>
            <a:endParaRPr lang="fr-FR" sz="1200" dirty="0"/>
          </a:p>
          <a:p>
            <a:pPr marL="285750" indent="-285750">
              <a:buFont typeface="Wingdings" panose="05000000000000000000" pitchFamily="2" charset="2"/>
              <a:buChar char="ü"/>
            </a:pPr>
            <a:endParaRPr lang="fr-FR" sz="1200" dirty="0"/>
          </a:p>
        </p:txBody>
      </p:sp>
      <p:pic>
        <p:nvPicPr>
          <p:cNvPr id="4" name="Image 3"/>
          <p:cNvPicPr>
            <a:picLocks noChangeAspect="1"/>
          </p:cNvPicPr>
          <p:nvPr/>
        </p:nvPicPr>
        <p:blipFill>
          <a:blip r:embed="rId2"/>
          <a:stretch>
            <a:fillRect/>
          </a:stretch>
        </p:blipFill>
        <p:spPr>
          <a:xfrm>
            <a:off x="419588" y="1206202"/>
            <a:ext cx="7041771" cy="1602003"/>
          </a:xfrm>
          <a:prstGeom prst="rect">
            <a:avLst/>
          </a:prstGeom>
        </p:spPr>
      </p:pic>
      <p:pic>
        <p:nvPicPr>
          <p:cNvPr id="5" name="Image 4"/>
          <p:cNvPicPr>
            <a:picLocks noChangeAspect="1"/>
          </p:cNvPicPr>
          <p:nvPr/>
        </p:nvPicPr>
        <p:blipFill>
          <a:blip r:embed="rId3"/>
          <a:stretch>
            <a:fillRect/>
          </a:stretch>
        </p:blipFill>
        <p:spPr>
          <a:xfrm>
            <a:off x="2539266" y="3079209"/>
            <a:ext cx="6545151" cy="1644469"/>
          </a:xfrm>
          <a:prstGeom prst="rect">
            <a:avLst/>
          </a:prstGeom>
        </p:spPr>
      </p:pic>
    </p:spTree>
    <p:extLst>
      <p:ext uri="{BB962C8B-B14F-4D97-AF65-F5344CB8AC3E}">
        <p14:creationId xmlns:p14="http://schemas.microsoft.com/office/powerpoint/2010/main" val="3327447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6280" y="193655"/>
            <a:ext cx="8237220" cy="400110"/>
          </a:xfrm>
          <a:prstGeom prst="rect">
            <a:avLst/>
          </a:prstGeom>
        </p:spPr>
        <p:txBody>
          <a:bodyPr wrap="square">
            <a:spAutoFit/>
          </a:bodyPr>
          <a:lstStyle/>
          <a:p>
            <a:pPr>
              <a:spcBef>
                <a:spcPct val="0"/>
              </a:spcBef>
            </a:pPr>
            <a:r>
              <a:rPr lang="fr-FR" altLang="fr-FR" sz="2000" dirty="0">
                <a:solidFill>
                  <a:srgbClr val="993366"/>
                </a:solidFill>
                <a:latin typeface="ITC Officina Sans Book" pitchFamily="34" charset="0"/>
                <a:ea typeface="Microsoft YaHei" panose="020B0503020204020204" pitchFamily="34" charset="-122"/>
              </a:rPr>
              <a:t>2 tableaux supplémentaires dans les états réglementaires depuis 2018  </a:t>
            </a:r>
          </a:p>
        </p:txBody>
      </p:sp>
      <p:pic>
        <p:nvPicPr>
          <p:cNvPr id="3" name="Image 2"/>
          <p:cNvPicPr>
            <a:picLocks noChangeAspect="1"/>
          </p:cNvPicPr>
          <p:nvPr/>
        </p:nvPicPr>
        <p:blipFill>
          <a:blip r:embed="rId2"/>
          <a:stretch>
            <a:fillRect/>
          </a:stretch>
        </p:blipFill>
        <p:spPr>
          <a:xfrm>
            <a:off x="627776" y="3753495"/>
            <a:ext cx="7184572" cy="786823"/>
          </a:xfrm>
          <a:prstGeom prst="rect">
            <a:avLst/>
          </a:prstGeom>
        </p:spPr>
      </p:pic>
      <p:pic>
        <p:nvPicPr>
          <p:cNvPr id="4" name="Image 3"/>
          <p:cNvPicPr>
            <a:picLocks noChangeAspect="1"/>
          </p:cNvPicPr>
          <p:nvPr/>
        </p:nvPicPr>
        <p:blipFill rotWithShape="1">
          <a:blip r:embed="rId3"/>
          <a:srcRect b="31686"/>
          <a:stretch/>
        </p:blipFill>
        <p:spPr>
          <a:xfrm>
            <a:off x="563880" y="896671"/>
            <a:ext cx="7331272" cy="2791409"/>
          </a:xfrm>
          <a:prstGeom prst="rect">
            <a:avLst/>
          </a:prstGeom>
        </p:spPr>
      </p:pic>
    </p:spTree>
    <p:extLst>
      <p:ext uri="{BB962C8B-B14F-4D97-AF65-F5344CB8AC3E}">
        <p14:creationId xmlns:p14="http://schemas.microsoft.com/office/powerpoint/2010/main" val="275130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20" y="201275"/>
            <a:ext cx="8237220" cy="400110"/>
          </a:xfrm>
          <a:prstGeom prst="rect">
            <a:avLst/>
          </a:prstGeom>
        </p:spPr>
        <p:txBody>
          <a:bodyPr wrap="square">
            <a:spAutoFit/>
          </a:bodyPr>
          <a:lstStyle/>
          <a:p>
            <a:pPr>
              <a:spcBef>
                <a:spcPct val="0"/>
              </a:spcBef>
            </a:pPr>
            <a:r>
              <a:rPr lang="fr-FR" altLang="fr-FR" sz="2000" dirty="0">
                <a:solidFill>
                  <a:srgbClr val="993366"/>
                </a:solidFill>
                <a:latin typeface="ITC Officina Sans Book" pitchFamily="34" charset="0"/>
                <a:ea typeface="Microsoft YaHei" panose="020B0503020204020204" pitchFamily="34" charset="-122"/>
              </a:rPr>
              <a:t>2 tableaux supplémentaires dans les états réglementaires depuis 2018  </a:t>
            </a:r>
          </a:p>
        </p:txBody>
      </p:sp>
      <p:pic>
        <p:nvPicPr>
          <p:cNvPr id="3" name="Image 2"/>
          <p:cNvPicPr>
            <a:picLocks noChangeAspect="1"/>
          </p:cNvPicPr>
          <p:nvPr/>
        </p:nvPicPr>
        <p:blipFill>
          <a:blip r:embed="rId2"/>
          <a:stretch>
            <a:fillRect/>
          </a:stretch>
        </p:blipFill>
        <p:spPr>
          <a:xfrm>
            <a:off x="1337483" y="723899"/>
            <a:ext cx="5346143" cy="2522221"/>
          </a:xfrm>
          <a:prstGeom prst="rect">
            <a:avLst/>
          </a:prstGeom>
        </p:spPr>
      </p:pic>
      <p:pic>
        <p:nvPicPr>
          <p:cNvPr id="4" name="Image 3"/>
          <p:cNvPicPr>
            <a:picLocks noChangeAspect="1"/>
          </p:cNvPicPr>
          <p:nvPr/>
        </p:nvPicPr>
        <p:blipFill>
          <a:blip r:embed="rId3"/>
          <a:stretch>
            <a:fillRect/>
          </a:stretch>
        </p:blipFill>
        <p:spPr>
          <a:xfrm>
            <a:off x="1337483" y="3300980"/>
            <a:ext cx="5346143" cy="1173840"/>
          </a:xfrm>
          <a:prstGeom prst="rect">
            <a:avLst/>
          </a:prstGeom>
        </p:spPr>
      </p:pic>
    </p:spTree>
    <p:extLst>
      <p:ext uri="{BB962C8B-B14F-4D97-AF65-F5344CB8AC3E}">
        <p14:creationId xmlns:p14="http://schemas.microsoft.com/office/powerpoint/2010/main" val="3475623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2409" y="149342"/>
            <a:ext cx="799306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lnSpc>
                <a:spcPct val="100000"/>
              </a:lnSpc>
              <a:spcBef>
                <a:spcPct val="0"/>
              </a:spcBef>
              <a:buFontTx/>
              <a:buNone/>
            </a:pPr>
            <a:r>
              <a:rPr lang="fr-FR" altLang="fr-FR" sz="2400" dirty="0">
                <a:solidFill>
                  <a:srgbClr val="993366"/>
                </a:solidFill>
                <a:latin typeface="ITC Officina Sans Book" pitchFamily="34" charset="0"/>
                <a:ea typeface="Microsoft YaHei" panose="020B0503020204020204" pitchFamily="34" charset="-122"/>
              </a:rPr>
              <a:t>Méthodologie pratique pour les produits</a:t>
            </a:r>
          </a:p>
        </p:txBody>
      </p:sp>
      <p:sp>
        <p:nvSpPr>
          <p:cNvPr id="3" name="Rectangle 2"/>
          <p:cNvSpPr/>
          <p:nvPr/>
        </p:nvSpPr>
        <p:spPr>
          <a:xfrm>
            <a:off x="682408" y="620778"/>
            <a:ext cx="8383585" cy="4401205"/>
          </a:xfrm>
          <a:prstGeom prst="rect">
            <a:avLst/>
          </a:prstGeom>
          <a:solidFill>
            <a:schemeClr val="bg1"/>
          </a:solidFill>
        </p:spPr>
        <p:txBody>
          <a:bodyPr wrap="square">
            <a:spAutoFit/>
          </a:bodyPr>
          <a:lstStyle/>
          <a:p>
            <a:pPr algn="just"/>
            <a:r>
              <a:rPr lang="fr-FR" sz="1400" dirty="0">
                <a:solidFill>
                  <a:schemeClr val="accent5">
                    <a:lumMod val="75000"/>
                  </a:schemeClr>
                </a:solidFill>
              </a:rPr>
              <a:t>1</a:t>
            </a:r>
            <a:r>
              <a:rPr lang="fr-FR" sz="1400" b="1" dirty="0">
                <a:solidFill>
                  <a:schemeClr val="accent5">
                    <a:lumMod val="75000"/>
                  </a:schemeClr>
                </a:solidFill>
              </a:rPr>
              <a:t>. Identifier les activités SIEG / Hors SIEG au sens de l’article L. 411-2 du CCH</a:t>
            </a:r>
          </a:p>
          <a:p>
            <a:pPr marL="285750" indent="-285750" algn="just">
              <a:buFont typeface="Arial" panose="020B0604020202020204" pitchFamily="34" charset="0"/>
              <a:buChar char="•"/>
            </a:pPr>
            <a:r>
              <a:rPr lang="fr-FR" sz="1400" dirty="0">
                <a:solidFill>
                  <a:schemeClr val="accent5">
                    <a:lumMod val="75000"/>
                  </a:schemeClr>
                </a:solidFill>
              </a:rPr>
              <a:t>Analyser les comptes 70 Produits des activités + compte 7752 --- Ventes de logements sociaux</a:t>
            </a:r>
          </a:p>
          <a:p>
            <a:pPr marL="285750" indent="-285750" algn="just">
              <a:buFont typeface="Arial" panose="020B0604020202020204" pitchFamily="34" charset="0"/>
              <a:buChar char="•"/>
            </a:pPr>
            <a:r>
              <a:rPr lang="fr-FR" sz="1400" dirty="0">
                <a:solidFill>
                  <a:schemeClr val="accent5">
                    <a:lumMod val="75000"/>
                  </a:schemeClr>
                </a:solidFill>
              </a:rPr>
              <a:t>5 grandes natures d’activités SIEG : Les alinéas 9 à 13 de l’art L.411-2 du CCH + Activités Hors SIEG</a:t>
            </a:r>
          </a:p>
          <a:p>
            <a:pPr algn="just"/>
            <a:endParaRPr lang="fr-FR" sz="1400" dirty="0">
              <a:solidFill>
                <a:schemeClr val="accent5">
                  <a:lumMod val="75000"/>
                </a:schemeClr>
              </a:solidFill>
            </a:endParaRPr>
          </a:p>
          <a:p>
            <a:pPr algn="just"/>
            <a:r>
              <a:rPr lang="fr-FR" sz="1400" dirty="0">
                <a:solidFill>
                  <a:schemeClr val="accent5">
                    <a:lumMod val="75000"/>
                  </a:schemeClr>
                </a:solidFill>
              </a:rPr>
              <a:t>2. </a:t>
            </a:r>
            <a:r>
              <a:rPr lang="fr-FR" sz="1400" b="1" dirty="0">
                <a:solidFill>
                  <a:schemeClr val="accent5">
                    <a:lumMod val="75000"/>
                  </a:schemeClr>
                </a:solidFill>
              </a:rPr>
              <a:t>Affecter les autres produits d’exploitation à 1 des 5 activités SIEG ou au Hors SIEG </a:t>
            </a:r>
            <a:r>
              <a:rPr lang="fr-FR" sz="1400" dirty="0">
                <a:solidFill>
                  <a:schemeClr val="accent5">
                    <a:lumMod val="75000"/>
                  </a:schemeClr>
                </a:solidFill>
              </a:rPr>
              <a:t>:</a:t>
            </a:r>
          </a:p>
          <a:p>
            <a:pPr marL="171450" indent="-171450" algn="just">
              <a:buFont typeface="Arial" panose="020B0604020202020204" pitchFamily="34" charset="0"/>
              <a:buChar char="•"/>
            </a:pPr>
            <a:r>
              <a:rPr lang="fr-FR" sz="1400" dirty="0">
                <a:solidFill>
                  <a:schemeClr val="accent5">
                    <a:lumMod val="75000"/>
                  </a:schemeClr>
                </a:solidFill>
              </a:rPr>
              <a:t>Les produits des activités annexes (comptes 708)</a:t>
            </a:r>
          </a:p>
          <a:p>
            <a:pPr marL="171450" indent="-171450" algn="just">
              <a:buFont typeface="Arial" panose="020B0604020202020204" pitchFamily="34" charset="0"/>
              <a:buChar char="•"/>
            </a:pPr>
            <a:r>
              <a:rPr lang="fr-FR" sz="1400" dirty="0">
                <a:solidFill>
                  <a:schemeClr val="accent5">
                    <a:lumMod val="75000"/>
                  </a:schemeClr>
                </a:solidFill>
              </a:rPr>
              <a:t>Les subventions d’exploitation (comptes 74)</a:t>
            </a:r>
          </a:p>
          <a:p>
            <a:pPr marL="171450" indent="-171450" algn="just">
              <a:buFont typeface="Arial" panose="020B0604020202020204" pitchFamily="34" charset="0"/>
              <a:buChar char="•"/>
            </a:pPr>
            <a:r>
              <a:rPr lang="fr-FR" sz="1400" dirty="0">
                <a:solidFill>
                  <a:schemeClr val="accent5">
                    <a:lumMod val="75000"/>
                  </a:schemeClr>
                </a:solidFill>
              </a:rPr>
              <a:t>Les autres produits de gestion courante (comptes 75)</a:t>
            </a:r>
          </a:p>
          <a:p>
            <a:pPr algn="just"/>
            <a:r>
              <a:rPr lang="fr-FR" sz="1400" dirty="0">
                <a:solidFill>
                  <a:schemeClr val="accent5">
                    <a:lumMod val="75000"/>
                  </a:schemeClr>
                </a:solidFill>
              </a:rPr>
              <a:t>À défaut, application d’une clé de répartition</a:t>
            </a:r>
          </a:p>
          <a:p>
            <a:pPr algn="just"/>
            <a:endParaRPr lang="fr-FR" sz="1400" dirty="0">
              <a:solidFill>
                <a:schemeClr val="accent5">
                  <a:lumMod val="75000"/>
                </a:schemeClr>
              </a:solidFill>
            </a:endParaRPr>
          </a:p>
          <a:p>
            <a:pPr algn="just"/>
            <a:r>
              <a:rPr lang="fr-FR" sz="1400" dirty="0">
                <a:solidFill>
                  <a:schemeClr val="accent5">
                    <a:lumMod val="75000"/>
                  </a:schemeClr>
                </a:solidFill>
              </a:rPr>
              <a:t>3. </a:t>
            </a:r>
            <a:r>
              <a:rPr lang="fr-FR" sz="1400" b="1" dirty="0">
                <a:solidFill>
                  <a:schemeClr val="accent5">
                    <a:lumMod val="75000"/>
                  </a:schemeClr>
                </a:solidFill>
              </a:rPr>
              <a:t>Affecter les autres types de produits à 1 des 5 activités SIEG ou au Hors SIEG :</a:t>
            </a:r>
          </a:p>
          <a:p>
            <a:pPr marL="285750" indent="-285750" algn="just">
              <a:buFont typeface="Arial" panose="020B0604020202020204" pitchFamily="34" charset="0"/>
              <a:buChar char="•"/>
            </a:pPr>
            <a:r>
              <a:rPr lang="fr-FR" sz="1400" dirty="0">
                <a:solidFill>
                  <a:schemeClr val="accent5">
                    <a:lumMod val="75000"/>
                  </a:schemeClr>
                </a:solidFill>
              </a:rPr>
              <a:t>Les produits financiers (comptes 76 et 786)</a:t>
            </a:r>
          </a:p>
          <a:p>
            <a:pPr marL="285750" indent="-285750" algn="just">
              <a:buFont typeface="Arial" panose="020B0604020202020204" pitchFamily="34" charset="0"/>
              <a:buChar char="•"/>
            </a:pPr>
            <a:r>
              <a:rPr lang="fr-FR" sz="1400" dirty="0">
                <a:solidFill>
                  <a:schemeClr val="accent5">
                    <a:lumMod val="75000"/>
                  </a:schemeClr>
                </a:solidFill>
              </a:rPr>
              <a:t>Les produits exceptionnels (comptes 77 et 787 sauf 7752 Ventes de logements sociaux)</a:t>
            </a:r>
          </a:p>
          <a:p>
            <a:pPr marL="285750" indent="-285750" algn="just">
              <a:buFont typeface="Arial" panose="020B0604020202020204" pitchFamily="34" charset="0"/>
              <a:buChar char="•"/>
            </a:pPr>
            <a:r>
              <a:rPr lang="fr-FR" sz="1400" dirty="0">
                <a:solidFill>
                  <a:schemeClr val="accent5">
                    <a:lumMod val="75000"/>
                  </a:schemeClr>
                </a:solidFill>
              </a:rPr>
              <a:t>Les reprises d’exploitation (comptes 781)</a:t>
            </a:r>
          </a:p>
          <a:p>
            <a:pPr marL="285750" indent="-285750" algn="just">
              <a:buFont typeface="Arial" panose="020B0604020202020204" pitchFamily="34" charset="0"/>
              <a:buChar char="•"/>
            </a:pPr>
            <a:r>
              <a:rPr lang="fr-FR" sz="1400" dirty="0">
                <a:solidFill>
                  <a:schemeClr val="accent5">
                    <a:lumMod val="75000"/>
                  </a:schemeClr>
                </a:solidFill>
              </a:rPr>
              <a:t>Les transferts de charges (comptes 791)</a:t>
            </a:r>
          </a:p>
          <a:p>
            <a:pPr algn="just"/>
            <a:r>
              <a:rPr lang="fr-FR" sz="1400" dirty="0">
                <a:solidFill>
                  <a:schemeClr val="accent5">
                    <a:lumMod val="75000"/>
                  </a:schemeClr>
                </a:solidFill>
              </a:rPr>
              <a:t>À défaut, application d’une clé de répartition</a:t>
            </a:r>
          </a:p>
          <a:p>
            <a:pPr algn="just"/>
            <a:endParaRPr lang="fr-FR" sz="1400" dirty="0">
              <a:solidFill>
                <a:schemeClr val="accent5">
                  <a:lumMod val="75000"/>
                </a:schemeClr>
              </a:solidFill>
            </a:endParaRPr>
          </a:p>
          <a:p>
            <a:pPr algn="just"/>
            <a:r>
              <a:rPr lang="fr-FR" sz="1400" dirty="0">
                <a:solidFill>
                  <a:schemeClr val="accent5">
                    <a:lumMod val="75000"/>
                  </a:schemeClr>
                </a:solidFill>
              </a:rPr>
              <a:t>4. </a:t>
            </a:r>
            <a:r>
              <a:rPr lang="fr-FR" sz="1400" b="1" dirty="0">
                <a:solidFill>
                  <a:schemeClr val="accent5">
                    <a:lumMod val="75000"/>
                  </a:schemeClr>
                </a:solidFill>
              </a:rPr>
              <a:t>Déterminer une clé de répartition pour les produits non directement affectables à une activité</a:t>
            </a:r>
          </a:p>
          <a:p>
            <a:pPr algn="just"/>
            <a:r>
              <a:rPr lang="fr-FR" sz="1400" b="1" dirty="0">
                <a:solidFill>
                  <a:schemeClr val="accent5">
                    <a:lumMod val="75000"/>
                  </a:schemeClr>
                </a:solidFill>
              </a:rPr>
              <a:t>Piste : comptes 70 SIEG </a:t>
            </a:r>
            <a:r>
              <a:rPr lang="fr-FR" sz="1400" dirty="0">
                <a:solidFill>
                  <a:schemeClr val="accent5">
                    <a:lumMod val="75000"/>
                  </a:schemeClr>
                </a:solidFill>
              </a:rPr>
              <a:t>(sauf les compte 703) / Total des comptes 70 (sauf le compte 703)</a:t>
            </a:r>
          </a:p>
          <a:p>
            <a:pPr algn="just"/>
            <a:r>
              <a:rPr lang="fr-FR" sz="1400" dirty="0">
                <a:solidFill>
                  <a:schemeClr val="accent5">
                    <a:lumMod val="75000"/>
                  </a:schemeClr>
                </a:solidFill>
              </a:rPr>
              <a:t>Très proche de la clé de répartition proposée aux SEM agréées (cf. § 730 du BOI)</a:t>
            </a:r>
          </a:p>
        </p:txBody>
      </p:sp>
    </p:spTree>
    <p:extLst>
      <p:ext uri="{BB962C8B-B14F-4D97-AF65-F5344CB8AC3E}">
        <p14:creationId xmlns:p14="http://schemas.microsoft.com/office/powerpoint/2010/main" val="3205183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2409" y="149342"/>
            <a:ext cx="799306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lnSpc>
                <a:spcPct val="100000"/>
              </a:lnSpc>
              <a:spcBef>
                <a:spcPct val="0"/>
              </a:spcBef>
              <a:buFontTx/>
              <a:buNone/>
            </a:pPr>
            <a:r>
              <a:rPr lang="fr-FR" altLang="fr-FR" sz="2400" dirty="0">
                <a:solidFill>
                  <a:srgbClr val="993366"/>
                </a:solidFill>
                <a:latin typeface="ITC Officina Sans Book" pitchFamily="34" charset="0"/>
                <a:ea typeface="Microsoft YaHei" panose="020B0503020204020204" pitchFamily="34" charset="-122"/>
              </a:rPr>
              <a:t>Méthodologie pratique pour les charges</a:t>
            </a:r>
          </a:p>
        </p:txBody>
      </p:sp>
      <p:sp>
        <p:nvSpPr>
          <p:cNvPr id="3" name="Rectangle 2"/>
          <p:cNvSpPr/>
          <p:nvPr/>
        </p:nvSpPr>
        <p:spPr>
          <a:xfrm>
            <a:off x="696854" y="613188"/>
            <a:ext cx="8092440" cy="4185761"/>
          </a:xfrm>
          <a:prstGeom prst="rect">
            <a:avLst/>
          </a:prstGeom>
          <a:solidFill>
            <a:schemeClr val="bg1"/>
          </a:solidFill>
        </p:spPr>
        <p:txBody>
          <a:bodyPr wrap="square">
            <a:spAutoFit/>
          </a:bodyPr>
          <a:lstStyle/>
          <a:p>
            <a:r>
              <a:rPr lang="fr-FR" sz="1400" dirty="0">
                <a:solidFill>
                  <a:schemeClr val="accent5">
                    <a:lumMod val="75000"/>
                  </a:schemeClr>
                </a:solidFill>
              </a:rPr>
              <a:t>1. </a:t>
            </a:r>
            <a:r>
              <a:rPr lang="fr-FR" sz="1400" b="1" dirty="0">
                <a:solidFill>
                  <a:schemeClr val="accent5">
                    <a:lumMod val="75000"/>
                  </a:schemeClr>
                </a:solidFill>
              </a:rPr>
              <a:t>Affecter les charges directes aux activités SIEG / Hors SIEG</a:t>
            </a:r>
          </a:p>
          <a:p>
            <a:pPr marL="171450" indent="-171450">
              <a:buFont typeface="Arial" panose="020B0604020202020204" pitchFamily="34" charset="0"/>
              <a:buChar char="•"/>
            </a:pPr>
            <a:r>
              <a:rPr lang="fr-FR" sz="1400" dirty="0">
                <a:solidFill>
                  <a:schemeClr val="accent5">
                    <a:lumMod val="75000"/>
                  </a:schemeClr>
                </a:solidFill>
              </a:rPr>
              <a:t>Privilégier l’affectation directe et totale quand c’est possible</a:t>
            </a:r>
          </a:p>
          <a:p>
            <a:pPr marL="171450" indent="-171450">
              <a:buFont typeface="Arial" panose="020B0604020202020204" pitchFamily="34" charset="0"/>
              <a:buChar char="•"/>
            </a:pPr>
            <a:r>
              <a:rPr lang="fr-FR" sz="1400" dirty="0">
                <a:solidFill>
                  <a:schemeClr val="accent5">
                    <a:lumMod val="75000"/>
                  </a:schemeClr>
                </a:solidFill>
              </a:rPr>
              <a:t>Possibilité d’utiliser les affectations de charges faites pour l’IS (ex : affectation des charges d’entretien des immeubles, les assurances, les travaux, une partie des charges de personnel, etc.)</a:t>
            </a:r>
          </a:p>
          <a:p>
            <a:endParaRPr lang="fr-FR" sz="1400" dirty="0">
              <a:solidFill>
                <a:schemeClr val="accent5">
                  <a:lumMod val="75000"/>
                </a:schemeClr>
              </a:solidFill>
            </a:endParaRPr>
          </a:p>
          <a:p>
            <a:r>
              <a:rPr lang="fr-FR" sz="1400" dirty="0">
                <a:solidFill>
                  <a:schemeClr val="accent5">
                    <a:lumMod val="75000"/>
                  </a:schemeClr>
                </a:solidFill>
              </a:rPr>
              <a:t>2. </a:t>
            </a:r>
            <a:r>
              <a:rPr lang="fr-FR" sz="1400" b="1" dirty="0">
                <a:solidFill>
                  <a:schemeClr val="accent5">
                    <a:lumMod val="75000"/>
                  </a:schemeClr>
                </a:solidFill>
              </a:rPr>
              <a:t>Affecter les charges communes de fonctionnement :</a:t>
            </a:r>
          </a:p>
          <a:p>
            <a:r>
              <a:rPr lang="fr-FR" sz="1400" dirty="0">
                <a:solidFill>
                  <a:schemeClr val="accent5">
                    <a:lumMod val="75000"/>
                  </a:schemeClr>
                </a:solidFill>
              </a:rPr>
              <a:t>À une des 5 activités SIEG ou au Hors SIEG ou, à défaut, application d’une clé de répartition</a:t>
            </a:r>
          </a:p>
          <a:p>
            <a:pPr marL="171450" indent="-171450">
              <a:buFont typeface="Arial" panose="020B0604020202020204" pitchFamily="34" charset="0"/>
              <a:buChar char="•"/>
            </a:pPr>
            <a:r>
              <a:rPr lang="fr-FR" sz="1400" dirty="0">
                <a:solidFill>
                  <a:schemeClr val="accent5">
                    <a:lumMod val="75000"/>
                  </a:schemeClr>
                </a:solidFill>
              </a:rPr>
              <a:t>Utiliser la comptabilité analytique (ou la comptabilité budgétaire)</a:t>
            </a:r>
          </a:p>
          <a:p>
            <a:pPr marL="171450" indent="-171450">
              <a:buFont typeface="Arial" panose="020B0604020202020204" pitchFamily="34" charset="0"/>
              <a:buChar char="•"/>
            </a:pPr>
            <a:r>
              <a:rPr lang="fr-FR" sz="1400" dirty="0">
                <a:solidFill>
                  <a:schemeClr val="accent5">
                    <a:lumMod val="75000"/>
                  </a:schemeClr>
                </a:solidFill>
              </a:rPr>
              <a:t>Créer des unités d’œuvre pour certaines charges (ex : les surfaces pour les loyers, etc.)</a:t>
            </a:r>
          </a:p>
          <a:p>
            <a:pPr marL="285750" indent="-285750">
              <a:buFont typeface="Symbol" panose="05050102010706020507" pitchFamily="18" charset="2"/>
              <a:buChar char="Þ"/>
            </a:pPr>
            <a:endParaRPr lang="fr-FR" sz="1400" dirty="0">
              <a:solidFill>
                <a:schemeClr val="accent5">
                  <a:lumMod val="75000"/>
                </a:schemeClr>
              </a:solidFill>
            </a:endParaRPr>
          </a:p>
          <a:p>
            <a:pPr marL="285750" indent="-285750">
              <a:buFont typeface="Symbol" panose="05050102010706020507" pitchFamily="18" charset="2"/>
              <a:buChar char="Þ"/>
            </a:pPr>
            <a:r>
              <a:rPr lang="fr-FR" sz="1400" dirty="0">
                <a:solidFill>
                  <a:schemeClr val="accent5">
                    <a:lumMod val="75000"/>
                  </a:schemeClr>
                </a:solidFill>
              </a:rPr>
              <a:t>A défaut, utiliser une clé de répartition (cf. produits non directement affectables à une activité)</a:t>
            </a:r>
          </a:p>
          <a:p>
            <a:pPr marL="285750" indent="-285750">
              <a:buFont typeface="Symbol" panose="05050102010706020507" pitchFamily="18" charset="2"/>
              <a:buChar char="Þ"/>
            </a:pPr>
            <a:endParaRPr lang="fr-FR" sz="1400" dirty="0">
              <a:solidFill>
                <a:schemeClr val="accent5">
                  <a:lumMod val="75000"/>
                </a:schemeClr>
              </a:solidFill>
            </a:endParaRPr>
          </a:p>
          <a:p>
            <a:r>
              <a:rPr lang="fr-FR" sz="1400" dirty="0">
                <a:solidFill>
                  <a:schemeClr val="accent5">
                    <a:lumMod val="75000"/>
                  </a:schemeClr>
                </a:solidFill>
              </a:rPr>
              <a:t>3. </a:t>
            </a:r>
            <a:r>
              <a:rPr lang="fr-FR" sz="1400" b="1" dirty="0">
                <a:solidFill>
                  <a:schemeClr val="accent5">
                    <a:lumMod val="75000"/>
                  </a:schemeClr>
                </a:solidFill>
              </a:rPr>
              <a:t>Affecter les autres charges, à savoir :</a:t>
            </a:r>
          </a:p>
          <a:p>
            <a:pPr marL="171450" indent="-171450">
              <a:buFont typeface="Arial" panose="020B0604020202020204" pitchFamily="34" charset="0"/>
              <a:buChar char="•"/>
            </a:pPr>
            <a:r>
              <a:rPr lang="fr-FR" sz="1400" dirty="0">
                <a:solidFill>
                  <a:schemeClr val="accent5">
                    <a:lumMod val="75000"/>
                  </a:schemeClr>
                </a:solidFill>
              </a:rPr>
              <a:t>Les charges financières (comptes 66 et 686)</a:t>
            </a:r>
          </a:p>
          <a:p>
            <a:pPr marL="171450" indent="-171450">
              <a:buFont typeface="Arial" panose="020B0604020202020204" pitchFamily="34" charset="0"/>
              <a:buChar char="•"/>
            </a:pPr>
            <a:r>
              <a:rPr lang="fr-FR" sz="1400" dirty="0">
                <a:solidFill>
                  <a:schemeClr val="accent5">
                    <a:lumMod val="75000"/>
                  </a:schemeClr>
                </a:solidFill>
              </a:rPr>
              <a:t>Les charges exceptionnelles (comptes 67 et 687 sauf le 6752 VNC pour les ventes de logements)</a:t>
            </a:r>
          </a:p>
          <a:p>
            <a:pPr marL="171450" indent="-171450">
              <a:buFont typeface="Arial" panose="020B0604020202020204" pitchFamily="34" charset="0"/>
              <a:buChar char="•"/>
            </a:pPr>
            <a:r>
              <a:rPr lang="fr-FR" sz="1400" dirty="0">
                <a:solidFill>
                  <a:schemeClr val="accent5">
                    <a:lumMod val="75000"/>
                  </a:schemeClr>
                </a:solidFill>
              </a:rPr>
              <a:t>Les dotations sur ADP d’exploitation (comptes 681)</a:t>
            </a:r>
          </a:p>
          <a:p>
            <a:pPr marL="171450" indent="-171450">
              <a:buFont typeface="Arial" panose="020B0604020202020204" pitchFamily="34" charset="0"/>
              <a:buChar char="•"/>
            </a:pPr>
            <a:r>
              <a:rPr lang="fr-FR" sz="1400" dirty="0">
                <a:solidFill>
                  <a:schemeClr val="accent5">
                    <a:lumMod val="75000"/>
                  </a:schemeClr>
                </a:solidFill>
              </a:rPr>
              <a:t>La participation (compte 691) et l’IS (compte 695)</a:t>
            </a:r>
          </a:p>
          <a:p>
            <a:pPr marL="285750" indent="-285750">
              <a:buFontTx/>
              <a:buChar char="-"/>
            </a:pPr>
            <a:endParaRPr lang="fr-FR" sz="1400" dirty="0">
              <a:solidFill>
                <a:schemeClr val="accent5">
                  <a:lumMod val="75000"/>
                </a:schemeClr>
              </a:solidFill>
            </a:endParaRPr>
          </a:p>
          <a:p>
            <a:pPr marL="285750" indent="-285750">
              <a:buFont typeface="Symbol" panose="05050102010706020507" pitchFamily="18" charset="2"/>
              <a:buChar char="Þ"/>
            </a:pPr>
            <a:r>
              <a:rPr lang="fr-FR" sz="1400" dirty="0">
                <a:solidFill>
                  <a:schemeClr val="accent5">
                    <a:lumMod val="75000"/>
                  </a:schemeClr>
                </a:solidFill>
              </a:rPr>
              <a:t>Utiliser une clé de répartition (cf. produits non directement affectables à une activité)</a:t>
            </a:r>
          </a:p>
        </p:txBody>
      </p:sp>
    </p:spTree>
    <p:extLst>
      <p:ext uri="{BB962C8B-B14F-4D97-AF65-F5344CB8AC3E}">
        <p14:creationId xmlns:p14="http://schemas.microsoft.com/office/powerpoint/2010/main" val="2390035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2409" y="149342"/>
            <a:ext cx="7993062"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just">
              <a:spcBef>
                <a:spcPct val="0"/>
              </a:spcBef>
              <a:buNone/>
            </a:pPr>
            <a:r>
              <a:rPr lang="fr-FR" altLang="fr-FR" sz="2400" dirty="0">
                <a:solidFill>
                  <a:srgbClr val="993366"/>
                </a:solidFill>
                <a:latin typeface="ITC Officina Sans Book" pitchFamily="34" charset="0"/>
                <a:ea typeface="Microsoft YaHei" panose="020B0503020204020204" pitchFamily="34" charset="-122"/>
              </a:rPr>
              <a:t>Proposition d’affection des produits de la trésorerie et des charges indirectes</a:t>
            </a:r>
          </a:p>
        </p:txBody>
      </p:sp>
      <p:pic>
        <p:nvPicPr>
          <p:cNvPr id="4" name="Image 3"/>
          <p:cNvPicPr>
            <a:picLocks noChangeAspect="1"/>
          </p:cNvPicPr>
          <p:nvPr/>
        </p:nvPicPr>
        <p:blipFill>
          <a:blip r:embed="rId2"/>
          <a:stretch>
            <a:fillRect/>
          </a:stretch>
        </p:blipFill>
        <p:spPr>
          <a:xfrm>
            <a:off x="711346" y="2061584"/>
            <a:ext cx="8060506" cy="124498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9459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67169" y="150735"/>
            <a:ext cx="799306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lnSpc>
                <a:spcPct val="100000"/>
              </a:lnSpc>
              <a:spcBef>
                <a:spcPct val="0"/>
              </a:spcBef>
              <a:buFontTx/>
              <a:buNone/>
            </a:pPr>
            <a:r>
              <a:rPr lang="fr-FR" altLang="fr-FR" sz="2400" dirty="0">
                <a:solidFill>
                  <a:srgbClr val="993366"/>
                </a:solidFill>
                <a:latin typeface="ITC Officina Sans Book" pitchFamily="34" charset="0"/>
                <a:ea typeface="Microsoft YaHei" panose="020B0503020204020204" pitchFamily="34" charset="-122"/>
              </a:rPr>
              <a:t>Les points particuliers</a:t>
            </a:r>
          </a:p>
        </p:txBody>
      </p:sp>
      <p:sp>
        <p:nvSpPr>
          <p:cNvPr id="3" name="Rectangle 2"/>
          <p:cNvSpPr/>
          <p:nvPr/>
        </p:nvSpPr>
        <p:spPr>
          <a:xfrm>
            <a:off x="667169" y="642829"/>
            <a:ext cx="8199120" cy="4154984"/>
          </a:xfrm>
          <a:prstGeom prst="rect">
            <a:avLst/>
          </a:prstGeom>
          <a:solidFill>
            <a:schemeClr val="bg1"/>
          </a:solidFill>
        </p:spPr>
        <p:txBody>
          <a:bodyPr wrap="square">
            <a:spAutoFit/>
          </a:bodyPr>
          <a:lstStyle/>
          <a:p>
            <a:r>
              <a:rPr lang="fr-FR" sz="1200" b="1" dirty="0">
                <a:solidFill>
                  <a:schemeClr val="accent5">
                    <a:lumMod val="75000"/>
                  </a:schemeClr>
                </a:solidFill>
              </a:rPr>
              <a:t>1. Les ventes de terrains :</a:t>
            </a:r>
          </a:p>
          <a:p>
            <a:pPr marL="171450" indent="-171450" algn="just">
              <a:buFont typeface="Arial" panose="020B0604020202020204" pitchFamily="34" charset="0"/>
              <a:buChar char="•"/>
            </a:pPr>
            <a:r>
              <a:rPr lang="fr-FR" sz="1200" dirty="0">
                <a:solidFill>
                  <a:schemeClr val="accent5">
                    <a:lumMod val="75000"/>
                  </a:schemeClr>
                </a:solidFill>
              </a:rPr>
              <a:t>Les ventes de terrains, de lotissements d’opérations de rénovation urbaine … réalisées dans le cadre de l’article 207-1-6° étaient exonérées d’IS jusqu’au 31 décembre 2019  (Exonération supprimée au 1</a:t>
            </a:r>
            <a:r>
              <a:rPr lang="fr-FR" sz="1200" baseline="30000" dirty="0">
                <a:solidFill>
                  <a:schemeClr val="accent5">
                    <a:lumMod val="75000"/>
                  </a:schemeClr>
                </a:solidFill>
              </a:rPr>
              <a:t>er</a:t>
            </a:r>
            <a:r>
              <a:rPr lang="fr-FR" sz="1200" dirty="0">
                <a:solidFill>
                  <a:schemeClr val="accent5">
                    <a:lumMod val="75000"/>
                  </a:schemeClr>
                </a:solidFill>
              </a:rPr>
              <a:t> janvier 2020 suite LF 2020).</a:t>
            </a:r>
          </a:p>
          <a:p>
            <a:pPr marL="171450" indent="-171450" algn="just">
              <a:buFont typeface="Arial" panose="020B0604020202020204" pitchFamily="34" charset="0"/>
              <a:buChar char="•"/>
            </a:pPr>
            <a:r>
              <a:rPr lang="fr-FR" sz="1200" dirty="0">
                <a:solidFill>
                  <a:schemeClr val="accent5">
                    <a:lumMod val="75000"/>
                  </a:schemeClr>
                </a:solidFill>
              </a:rPr>
              <a:t>Mais elles sont hors Activité SIEG, car non citées à l’article L.411-2 du CCH</a:t>
            </a:r>
          </a:p>
          <a:p>
            <a:pPr marL="171450" indent="-171450" algn="just">
              <a:buFont typeface="Arial" panose="020B0604020202020204" pitchFamily="34" charset="0"/>
              <a:buChar char="•"/>
            </a:pPr>
            <a:endParaRPr lang="fr-FR" sz="1200" dirty="0">
              <a:solidFill>
                <a:schemeClr val="accent5">
                  <a:lumMod val="75000"/>
                </a:schemeClr>
              </a:solidFill>
            </a:endParaRPr>
          </a:p>
          <a:p>
            <a:pPr algn="just"/>
            <a:r>
              <a:rPr lang="fr-FR" sz="1200" b="1" dirty="0">
                <a:solidFill>
                  <a:schemeClr val="accent5">
                    <a:lumMod val="75000"/>
                  </a:schemeClr>
                </a:solidFill>
              </a:rPr>
              <a:t>2. Les locaux annexes</a:t>
            </a:r>
          </a:p>
          <a:p>
            <a:pPr marL="171450" indent="-171450" algn="just">
              <a:buFont typeface="Arial" panose="020B0604020202020204" pitchFamily="34" charset="0"/>
              <a:buChar char="•"/>
            </a:pPr>
            <a:r>
              <a:rPr lang="fr-FR" sz="1200" dirty="0">
                <a:solidFill>
                  <a:schemeClr val="accent5">
                    <a:lumMod val="75000"/>
                  </a:schemeClr>
                </a:solidFill>
              </a:rPr>
              <a:t>Exonération à l’IS d’une partie des loyers des locaux annexes mais imposition plus values de cession</a:t>
            </a:r>
          </a:p>
          <a:p>
            <a:pPr marL="171450" indent="-171450" algn="just">
              <a:buFont typeface="Arial" panose="020B0604020202020204" pitchFamily="34" charset="0"/>
              <a:buChar char="•"/>
            </a:pPr>
            <a:r>
              <a:rPr lang="fr-FR" sz="1200" dirty="0">
                <a:solidFill>
                  <a:schemeClr val="accent5">
                    <a:lumMod val="75000"/>
                  </a:schemeClr>
                </a:solidFill>
              </a:rPr>
              <a:t>Loyers et cessions de locaux annexes (non rattachés à la location d’un logement) sont Hors SIEG</a:t>
            </a:r>
          </a:p>
          <a:p>
            <a:pPr marL="285750" indent="-285750" algn="just">
              <a:buFont typeface="Symbol" panose="05050102010706020507" pitchFamily="18" charset="2"/>
              <a:buChar char="Þ"/>
            </a:pPr>
            <a:endParaRPr lang="fr-FR" sz="1200" dirty="0">
              <a:solidFill>
                <a:schemeClr val="accent5">
                  <a:lumMod val="75000"/>
                </a:schemeClr>
              </a:solidFill>
            </a:endParaRPr>
          </a:p>
          <a:p>
            <a:pPr algn="just"/>
            <a:r>
              <a:rPr lang="fr-FR" sz="1200" b="1" dirty="0">
                <a:solidFill>
                  <a:schemeClr val="accent5">
                    <a:lumMod val="75000"/>
                  </a:schemeClr>
                </a:solidFill>
              </a:rPr>
              <a:t>3. La production stockée (ou déstockage) : même type de problématique pour l’IS</a:t>
            </a:r>
          </a:p>
          <a:p>
            <a:pPr marL="171450" indent="-171450" algn="just">
              <a:buFont typeface="Arial" panose="020B0604020202020204" pitchFamily="34" charset="0"/>
              <a:buChar char="•"/>
            </a:pPr>
            <a:r>
              <a:rPr lang="fr-FR" sz="1200" dirty="0">
                <a:solidFill>
                  <a:schemeClr val="accent5">
                    <a:lumMod val="75000"/>
                  </a:schemeClr>
                </a:solidFill>
              </a:rPr>
              <a:t>Neutralisation de la production stockée (et des charges correspondantes) pour les ventes signées dont l’affectation SIEG ou Hors SIEG est définitive (ex : vente à un investisseur, personne morale ou physique, vente d’un lot annexe séparément d’un logement sont Hors SIEG)</a:t>
            </a:r>
          </a:p>
          <a:p>
            <a:pPr marL="171450" indent="-171450" algn="just">
              <a:buFont typeface="Arial" panose="020B0604020202020204" pitchFamily="34" charset="0"/>
              <a:buChar char="•"/>
            </a:pPr>
            <a:r>
              <a:rPr lang="fr-FR" sz="1200" dirty="0">
                <a:solidFill>
                  <a:schemeClr val="accent5">
                    <a:lumMod val="75000"/>
                  </a:schemeClr>
                </a:solidFill>
              </a:rPr>
              <a:t>A défaut, neutraliser la production stockée (et des charges correspondantes) dans le SIEG</a:t>
            </a:r>
          </a:p>
          <a:p>
            <a:pPr marL="171450" indent="-171450" algn="just">
              <a:buFont typeface="Arial" panose="020B0604020202020204" pitchFamily="34" charset="0"/>
              <a:buChar char="•"/>
            </a:pPr>
            <a:r>
              <a:rPr lang="fr-FR" sz="1200" dirty="0">
                <a:solidFill>
                  <a:schemeClr val="accent5">
                    <a:lumMod val="75000"/>
                  </a:schemeClr>
                </a:solidFill>
              </a:rPr>
              <a:t>Seuls les mouvements débiteurs du compte 7135 pour le déstockage des immeubles achevés (vendus) peuvent être affectés avec précision au SIEG ou hors SIEG</a:t>
            </a:r>
          </a:p>
          <a:p>
            <a:pPr marL="285750" indent="-285750" algn="just">
              <a:buFont typeface="Symbol" panose="05050102010706020507" pitchFamily="18" charset="2"/>
              <a:buChar char="Þ"/>
            </a:pPr>
            <a:endParaRPr lang="fr-FR" sz="1200" dirty="0">
              <a:solidFill>
                <a:schemeClr val="accent5">
                  <a:lumMod val="75000"/>
                </a:schemeClr>
              </a:solidFill>
            </a:endParaRPr>
          </a:p>
          <a:p>
            <a:pPr algn="just"/>
            <a:r>
              <a:rPr lang="fr-FR" sz="1200" b="1" dirty="0">
                <a:solidFill>
                  <a:schemeClr val="accent5">
                    <a:lumMod val="75000"/>
                  </a:schemeClr>
                </a:solidFill>
              </a:rPr>
              <a:t>4. Insuffisance ou excédent de charges récupérables </a:t>
            </a:r>
          </a:p>
          <a:p>
            <a:pPr marL="171450" indent="-171450" algn="just">
              <a:buFont typeface="Arial" panose="020B0604020202020204" pitchFamily="34" charset="0"/>
              <a:buChar char="•"/>
            </a:pPr>
            <a:r>
              <a:rPr lang="fr-FR" sz="1200" dirty="0">
                <a:solidFill>
                  <a:schemeClr val="accent5">
                    <a:lumMod val="75000"/>
                  </a:schemeClr>
                </a:solidFill>
              </a:rPr>
              <a:t>Privilégier l’affectation des charges récupérables et des récupérations de charges identiques aux loyers</a:t>
            </a:r>
          </a:p>
          <a:p>
            <a:pPr marL="171450" indent="-171450" algn="just">
              <a:buFont typeface="Arial" panose="020B0604020202020204" pitchFamily="34" charset="0"/>
              <a:buChar char="•"/>
            </a:pPr>
            <a:r>
              <a:rPr lang="fr-FR" sz="1200" dirty="0">
                <a:solidFill>
                  <a:schemeClr val="accent5">
                    <a:lumMod val="75000"/>
                  </a:schemeClr>
                </a:solidFill>
              </a:rPr>
              <a:t>A défaut, utiliser une clé de répartition sur les produits ou sur le patrimoine</a:t>
            </a:r>
          </a:p>
          <a:p>
            <a:pPr marL="285750" indent="-285750" algn="just">
              <a:buFont typeface="Symbol" panose="05050102010706020507" pitchFamily="18" charset="2"/>
              <a:buChar char="Þ"/>
            </a:pPr>
            <a:endParaRPr lang="fr-FR" sz="1200" dirty="0">
              <a:solidFill>
                <a:schemeClr val="accent5">
                  <a:lumMod val="75000"/>
                </a:schemeClr>
              </a:solidFill>
            </a:endParaRPr>
          </a:p>
          <a:p>
            <a:pPr algn="just"/>
            <a:r>
              <a:rPr lang="fr-FR" sz="1200" dirty="0">
                <a:solidFill>
                  <a:schemeClr val="accent5">
                    <a:lumMod val="75000"/>
                  </a:schemeClr>
                </a:solidFill>
              </a:rPr>
              <a:t>5. </a:t>
            </a:r>
            <a:r>
              <a:rPr lang="fr-FR" sz="1200" b="1" dirty="0">
                <a:solidFill>
                  <a:schemeClr val="accent5">
                    <a:lumMod val="75000"/>
                  </a:schemeClr>
                </a:solidFill>
              </a:rPr>
              <a:t>Depuis le 1</a:t>
            </a:r>
            <a:r>
              <a:rPr lang="fr-FR" sz="1200" b="1" baseline="30000" dirty="0">
                <a:solidFill>
                  <a:schemeClr val="accent5">
                    <a:lumMod val="75000"/>
                  </a:schemeClr>
                </a:solidFill>
              </a:rPr>
              <a:t>er</a:t>
            </a:r>
            <a:r>
              <a:rPr lang="fr-FR" sz="1200" b="1" dirty="0">
                <a:solidFill>
                  <a:schemeClr val="accent5">
                    <a:lumMod val="75000"/>
                  </a:schemeClr>
                </a:solidFill>
              </a:rPr>
              <a:t> janvier 2020</a:t>
            </a:r>
            <a:r>
              <a:rPr lang="fr-FR" sz="1200" dirty="0">
                <a:solidFill>
                  <a:schemeClr val="accent5">
                    <a:lumMod val="75000"/>
                  </a:schemeClr>
                </a:solidFill>
              </a:rPr>
              <a:t>, le SIEG de l’activité locative s’arrête au PLS (</a:t>
            </a:r>
            <a:r>
              <a:rPr lang="fr-FR" sz="1200" b="1" dirty="0">
                <a:solidFill>
                  <a:schemeClr val="accent5">
                    <a:lumMod val="75000"/>
                  </a:schemeClr>
                </a:solidFill>
              </a:rPr>
              <a:t>sortie du SIEG de la totalité des PLI</a:t>
            </a:r>
            <a:r>
              <a:rPr lang="fr-FR" sz="1200" dirty="0">
                <a:solidFill>
                  <a:schemeClr val="accent5">
                    <a:lumMod val="75000"/>
                  </a:schemeClr>
                </a:solidFill>
              </a:rPr>
              <a:t>) </a:t>
            </a:r>
          </a:p>
        </p:txBody>
      </p:sp>
    </p:spTree>
    <p:extLst>
      <p:ext uri="{BB962C8B-B14F-4D97-AF65-F5344CB8AC3E}">
        <p14:creationId xmlns:p14="http://schemas.microsoft.com/office/powerpoint/2010/main" val="1127677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p:cNvPicPr>
          <p:nvPr/>
        </p:nvPicPr>
        <p:blipFill rotWithShape="1">
          <a:blip r:embed="rId3">
            <a:extLst>
              <a:ext uri="{28A0092B-C50C-407E-A947-70E740481C1C}">
                <a14:useLocalDpi xmlns:a14="http://schemas.microsoft.com/office/drawing/2010/main" val="0"/>
              </a:ext>
            </a:extLst>
          </a:blip>
          <a:srcRect l="10030" t="40139" r="4678" b="-6380"/>
          <a:stretch/>
        </p:blipFill>
        <p:spPr>
          <a:xfrm>
            <a:off x="5380" y="-59073"/>
            <a:ext cx="9180000" cy="4716000"/>
          </a:xfrm>
          <a:prstGeom prst="rect">
            <a:avLst/>
          </a:prstGeom>
        </p:spPr>
      </p:pic>
      <p:sp>
        <p:nvSpPr>
          <p:cNvPr id="8" name="Rectangle 7"/>
          <p:cNvSpPr/>
          <p:nvPr/>
        </p:nvSpPr>
        <p:spPr>
          <a:xfrm rot="21305470">
            <a:off x="847026" y="-144593"/>
            <a:ext cx="1738813" cy="4585679"/>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rot="21305470">
            <a:off x="266358" y="-72584"/>
            <a:ext cx="1256119" cy="4580695"/>
          </a:xfrm>
          <a:prstGeom prst="rect">
            <a:avLst/>
          </a:prstGeom>
          <a:solidFill>
            <a:srgbClr val="D3223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arme 5"/>
          <p:cNvSpPr/>
          <p:nvPr/>
        </p:nvSpPr>
        <p:spPr>
          <a:xfrm rot="5400000">
            <a:off x="51192" y="0"/>
            <a:ext cx="2067694" cy="2067694"/>
          </a:xfrm>
          <a:prstGeom prst="teardrop">
            <a:avLst/>
          </a:prstGeom>
          <a:solidFill>
            <a:srgbClr val="D32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rot="21409410">
            <a:off x="-67961" y="3980728"/>
            <a:ext cx="9326683" cy="11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70345" y="540689"/>
            <a:ext cx="1693627" cy="846386"/>
          </a:xfrm>
          <a:prstGeom prst="rect">
            <a:avLst/>
          </a:prstGeom>
          <a:noFill/>
        </p:spPr>
        <p:txBody>
          <a:bodyPr wrap="square" rtlCol="0">
            <a:spAutoFit/>
          </a:bodyPr>
          <a:lstStyle/>
          <a:p>
            <a:r>
              <a:rPr lang="fr-FR" sz="3100" dirty="0">
                <a:solidFill>
                  <a:schemeClr val="bg1"/>
                </a:solidFill>
                <a:latin typeface="Aller Display" charset="0"/>
                <a:ea typeface="Aller Display" charset="0"/>
                <a:cs typeface="Aller Display" charset="0"/>
              </a:rPr>
              <a:t>repères</a:t>
            </a:r>
          </a:p>
          <a:p>
            <a:r>
              <a:rPr lang="fr-FR" dirty="0">
                <a:solidFill>
                  <a:schemeClr val="bg1"/>
                </a:solidFill>
                <a:latin typeface="Aller Display" charset="0"/>
                <a:ea typeface="Aller Display" charset="0"/>
                <a:cs typeface="Aller Display" charset="0"/>
              </a:rPr>
              <a:t>Europe / SIEG</a:t>
            </a:r>
          </a:p>
        </p:txBody>
      </p:sp>
      <p:sp>
        <p:nvSpPr>
          <p:cNvPr id="12" name="Rectangle 11"/>
          <p:cNvSpPr/>
          <p:nvPr/>
        </p:nvSpPr>
        <p:spPr>
          <a:xfrm>
            <a:off x="291984" y="2506667"/>
            <a:ext cx="3942559" cy="1216550"/>
          </a:xfrm>
          <a:custGeom>
            <a:avLst/>
            <a:gdLst>
              <a:gd name="connsiteX0" fmla="*/ 0 w 4150581"/>
              <a:gd name="connsiteY0" fmla="*/ 0 h 1208599"/>
              <a:gd name="connsiteX1" fmla="*/ 4150581 w 4150581"/>
              <a:gd name="connsiteY1" fmla="*/ 0 h 1208599"/>
              <a:gd name="connsiteX2" fmla="*/ 4150581 w 4150581"/>
              <a:gd name="connsiteY2" fmla="*/ 1208599 h 1208599"/>
              <a:gd name="connsiteX3" fmla="*/ 0 w 4150581"/>
              <a:gd name="connsiteY3" fmla="*/ 1208599 h 1208599"/>
              <a:gd name="connsiteX4" fmla="*/ 0 w 4150581"/>
              <a:gd name="connsiteY4" fmla="*/ 0 h 1208599"/>
              <a:gd name="connsiteX0" fmla="*/ 0 w 4150581"/>
              <a:gd name="connsiteY0" fmla="*/ 0 h 1216550"/>
              <a:gd name="connsiteX1" fmla="*/ 4150581 w 4150581"/>
              <a:gd name="connsiteY1" fmla="*/ 0 h 1216550"/>
              <a:gd name="connsiteX2" fmla="*/ 4150581 w 4150581"/>
              <a:gd name="connsiteY2" fmla="*/ 1208599 h 1216550"/>
              <a:gd name="connsiteX3" fmla="*/ 87465 w 4150581"/>
              <a:gd name="connsiteY3" fmla="*/ 1216550 h 1216550"/>
              <a:gd name="connsiteX4" fmla="*/ 0 w 4150581"/>
              <a:gd name="connsiteY4" fmla="*/ 0 h 121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581" h="1216550">
                <a:moveTo>
                  <a:pt x="0" y="0"/>
                </a:moveTo>
                <a:lnTo>
                  <a:pt x="4150581" y="0"/>
                </a:lnTo>
                <a:lnTo>
                  <a:pt x="4150581" y="1208599"/>
                </a:lnTo>
                <a:lnTo>
                  <a:pt x="87465" y="1216550"/>
                </a:lnTo>
                <a:lnTo>
                  <a:pt x="0" y="0"/>
                </a:lnTo>
                <a:close/>
              </a:path>
            </a:pathLst>
          </a:cu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t>#SIEGHLM</a:t>
            </a:r>
          </a:p>
        </p:txBody>
      </p:sp>
      <p:sp>
        <p:nvSpPr>
          <p:cNvPr id="14" name="Triangle rectangle 13"/>
          <p:cNvSpPr/>
          <p:nvPr/>
        </p:nvSpPr>
        <p:spPr>
          <a:xfrm>
            <a:off x="4492487" y="2146852"/>
            <a:ext cx="540689" cy="294198"/>
          </a:xfrm>
          <a:prstGeom prst="rtTriangle">
            <a:avLst/>
          </a:prstGeom>
          <a:solidFill>
            <a:srgbClr val="D9E1E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5702308" y="4156200"/>
            <a:ext cx="2264922" cy="646331"/>
          </a:xfrm>
          <a:prstGeom prst="rect">
            <a:avLst/>
          </a:prstGeom>
          <a:noFill/>
        </p:spPr>
        <p:txBody>
          <a:bodyPr wrap="square" rtlCol="0">
            <a:spAutoFit/>
          </a:bodyPr>
          <a:lstStyle/>
          <a:p>
            <a:r>
              <a:rPr lang="fr-FR" sz="3600" b="1" dirty="0">
                <a:solidFill>
                  <a:schemeClr val="accent5">
                    <a:lumMod val="75000"/>
                  </a:schemeClr>
                </a:solidFill>
                <a:latin typeface="Aller" charset="0"/>
                <a:ea typeface="Aller" charset="0"/>
                <a:cs typeface="Aller" charset="0"/>
              </a:rPr>
              <a:t>Décodeur</a:t>
            </a:r>
            <a:r>
              <a:rPr lang="fr-FR" sz="2400" b="1" dirty="0">
                <a:solidFill>
                  <a:schemeClr val="accent5">
                    <a:lumMod val="75000"/>
                  </a:schemeClr>
                </a:solidFill>
                <a:latin typeface="Aller" charset="0"/>
                <a:ea typeface="Aller" charset="0"/>
                <a:cs typeface="Aller" charset="0"/>
              </a:rPr>
              <a:t>                                         </a:t>
            </a: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919" y="4093226"/>
            <a:ext cx="890154" cy="897873"/>
          </a:xfrm>
          <a:prstGeom prst="rect">
            <a:avLst/>
          </a:prstGeom>
        </p:spPr>
      </p:pic>
      <p:sp>
        <p:nvSpPr>
          <p:cNvPr id="17" name="ZoneTexte 16">
            <a:extLst>
              <a:ext uri="{FF2B5EF4-FFF2-40B4-BE49-F238E27FC236}">
                <a16:creationId xmlns:a16="http://schemas.microsoft.com/office/drawing/2014/main" id="{85360F46-9086-48FD-A9C5-2841A4CC6C0F}"/>
              </a:ext>
            </a:extLst>
          </p:cNvPr>
          <p:cNvSpPr txBox="1"/>
          <p:nvPr/>
        </p:nvSpPr>
        <p:spPr>
          <a:xfrm>
            <a:off x="2078191" y="-46594"/>
            <a:ext cx="6227519" cy="1815882"/>
          </a:xfrm>
          <a:prstGeom prst="rect">
            <a:avLst/>
          </a:prstGeom>
          <a:noFill/>
        </p:spPr>
        <p:txBody>
          <a:bodyPr wrap="square" rtlCol="0">
            <a:spAutoFit/>
          </a:bodyPr>
          <a:lstStyle/>
          <a:p>
            <a:pPr marL="457200" indent="-457200">
              <a:buFont typeface="Arial" panose="020B0604020202020204" pitchFamily="34" charset="0"/>
              <a:buChar char="•"/>
            </a:pPr>
            <a:r>
              <a:rPr lang="fr-FR" sz="2800" b="1" dirty="0">
                <a:solidFill>
                  <a:schemeClr val="bg1"/>
                </a:solidFill>
                <a:latin typeface="Aller" charset="0"/>
                <a:ea typeface="Aller" charset="0"/>
                <a:cs typeface="Aller" charset="0"/>
              </a:rPr>
              <a:t>Missions SIEGHLM</a:t>
            </a:r>
          </a:p>
          <a:p>
            <a:pPr marL="457200" indent="-457200">
              <a:buFont typeface="Arial" panose="020B0604020202020204" pitchFamily="34" charset="0"/>
              <a:buChar char="•"/>
            </a:pPr>
            <a:r>
              <a:rPr lang="fr-FR" sz="2800" b="1" dirty="0">
                <a:solidFill>
                  <a:schemeClr val="bg1"/>
                </a:solidFill>
                <a:latin typeface="Aller" charset="0"/>
                <a:ea typeface="Aller" charset="0"/>
                <a:cs typeface="Aller" charset="0"/>
              </a:rPr>
              <a:t>Obligation de service public HLM</a:t>
            </a:r>
          </a:p>
          <a:p>
            <a:pPr marL="457200" indent="-457200">
              <a:buFont typeface="Arial" panose="020B0604020202020204" pitchFamily="34" charset="0"/>
              <a:buChar char="•"/>
            </a:pPr>
            <a:r>
              <a:rPr lang="fr-FR" sz="2800" b="1" dirty="0">
                <a:solidFill>
                  <a:schemeClr val="bg1"/>
                </a:solidFill>
                <a:latin typeface="Aller" charset="0"/>
                <a:ea typeface="Aller" charset="0"/>
                <a:cs typeface="Aller" charset="0"/>
              </a:rPr>
              <a:t>Acte officiel de mandat SIEGHLM</a:t>
            </a:r>
          </a:p>
          <a:p>
            <a:pPr marL="457200" indent="-457200">
              <a:buFont typeface="Arial" panose="020B0604020202020204" pitchFamily="34" charset="0"/>
              <a:buChar char="•"/>
            </a:pPr>
            <a:r>
              <a:rPr lang="fr-FR" sz="2800" b="1" dirty="0">
                <a:solidFill>
                  <a:schemeClr val="bg1"/>
                </a:solidFill>
                <a:latin typeface="Aller" charset="0"/>
                <a:ea typeface="Aller" charset="0"/>
                <a:cs typeface="Aller" charset="0"/>
              </a:rPr>
              <a:t>Aides d’Etat / compensations</a:t>
            </a:r>
          </a:p>
        </p:txBody>
      </p:sp>
      <p:pic>
        <p:nvPicPr>
          <p:cNvPr id="2050" name="Picture 2" descr="Résultat de recherche d'images pour &quot;emoji europe flag&quot;">
            <a:extLst>
              <a:ext uri="{FF2B5EF4-FFF2-40B4-BE49-F238E27FC236}">
                <a16:creationId xmlns:a16="http://schemas.microsoft.com/office/drawing/2014/main" id="{F8CA8BAB-B90A-45F3-92E2-DCC1F51A0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931" y="3915018"/>
            <a:ext cx="1128696" cy="112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293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0A8106-BE70-4CB3-BBF7-E20DA60BC4C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D60CCBD-BA61-419D-B668-5FCB8B1678C9}"/>
              </a:ext>
            </a:extLst>
          </p:cNvPr>
          <p:cNvSpPr>
            <a:spLocks noGrp="1"/>
          </p:cNvSpPr>
          <p:nvPr>
            <p:ph idx="1"/>
          </p:nvPr>
        </p:nvSpPr>
        <p:spPr/>
        <p:txBody>
          <a:bodyPr/>
          <a:lstStyle/>
          <a:p>
            <a:endParaRPr lang="fr-FR"/>
          </a:p>
        </p:txBody>
      </p:sp>
      <p:pic>
        <p:nvPicPr>
          <p:cNvPr id="6" name="Image 5">
            <a:extLst>
              <a:ext uri="{FF2B5EF4-FFF2-40B4-BE49-F238E27FC236}">
                <a16:creationId xmlns:a16="http://schemas.microsoft.com/office/drawing/2014/main" id="{E66C4B56-A7E8-49CB-B5AC-E07DF90DF4F0}"/>
              </a:ext>
            </a:extLst>
          </p:cNvPr>
          <p:cNvPicPr>
            <a:picLocks noChangeAspect="1"/>
          </p:cNvPicPr>
          <p:nvPr/>
        </p:nvPicPr>
        <p:blipFill>
          <a:blip r:embed="rId2"/>
          <a:stretch>
            <a:fillRect/>
          </a:stretch>
        </p:blipFill>
        <p:spPr>
          <a:xfrm>
            <a:off x="2596570" y="273021"/>
            <a:ext cx="3161017" cy="45771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descr="Résultat de recherche d'images pour &quot;emoji drapeau france&quot;">
            <a:extLst>
              <a:ext uri="{FF2B5EF4-FFF2-40B4-BE49-F238E27FC236}">
                <a16:creationId xmlns:a16="http://schemas.microsoft.com/office/drawing/2014/main" id="{D63D9E7C-D054-4D5E-921D-74207E720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112" y="309448"/>
            <a:ext cx="1197428" cy="79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17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81914" y="87506"/>
            <a:ext cx="4888157"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lnSpc>
                <a:spcPct val="100000"/>
              </a:lnSpc>
              <a:spcBef>
                <a:spcPct val="0"/>
              </a:spcBef>
              <a:buFontTx/>
              <a:buNone/>
            </a:pPr>
            <a:r>
              <a:rPr lang="fr-FR" altLang="fr-FR" sz="2400" dirty="0">
                <a:solidFill>
                  <a:srgbClr val="993366"/>
                </a:solidFill>
                <a:latin typeface="ITC Officina Sans Book" pitchFamily="34" charset="0"/>
                <a:ea typeface="Microsoft YaHei" panose="020B0503020204020204" pitchFamily="34" charset="-122"/>
              </a:rPr>
              <a:t>Présentation du guide interfédéral</a:t>
            </a:r>
          </a:p>
        </p:txBody>
      </p:sp>
      <p:sp>
        <p:nvSpPr>
          <p:cNvPr id="3" name="Rectangle 2"/>
          <p:cNvSpPr/>
          <p:nvPr/>
        </p:nvSpPr>
        <p:spPr>
          <a:xfrm>
            <a:off x="449580" y="683389"/>
            <a:ext cx="8267700" cy="2031325"/>
          </a:xfrm>
          <a:prstGeom prst="rect">
            <a:avLst/>
          </a:prstGeom>
        </p:spPr>
        <p:txBody>
          <a:bodyPr wrap="square">
            <a:spAutoFit/>
          </a:bodyPr>
          <a:lstStyle/>
          <a:p>
            <a:r>
              <a:rPr lang="fr-FR" sz="1400" dirty="0">
                <a:solidFill>
                  <a:schemeClr val="accent5">
                    <a:lumMod val="75000"/>
                  </a:schemeClr>
                </a:solidFill>
              </a:rPr>
              <a:t>SOMMAIRE </a:t>
            </a:r>
          </a:p>
          <a:p>
            <a:endParaRPr lang="fr-FR" sz="1400" dirty="0">
              <a:solidFill>
                <a:schemeClr val="accent5">
                  <a:lumMod val="75000"/>
                </a:schemeClr>
              </a:solidFill>
            </a:endParaRPr>
          </a:p>
          <a:p>
            <a:r>
              <a:rPr lang="fr-FR" sz="1400" b="1" dirty="0">
                <a:solidFill>
                  <a:schemeClr val="accent5">
                    <a:lumMod val="75000"/>
                  </a:schemeClr>
                </a:solidFill>
              </a:rPr>
              <a:t>Introduction</a:t>
            </a:r>
          </a:p>
          <a:p>
            <a:pPr marL="342900" indent="-342900">
              <a:buAutoNum type="arabicPeriod"/>
            </a:pPr>
            <a:r>
              <a:rPr lang="fr-FR" sz="1400" dirty="0">
                <a:solidFill>
                  <a:schemeClr val="accent5">
                    <a:lumMod val="75000"/>
                  </a:schemeClr>
                </a:solidFill>
              </a:rPr>
              <a:t>Périmètre des activités relevant du SIEG</a:t>
            </a:r>
          </a:p>
          <a:p>
            <a:pPr marL="342900" indent="-342900">
              <a:buAutoNum type="arabicPeriod"/>
            </a:pPr>
            <a:r>
              <a:rPr lang="fr-FR" sz="1400" dirty="0">
                <a:solidFill>
                  <a:schemeClr val="accent5">
                    <a:lumMod val="75000"/>
                  </a:schemeClr>
                </a:solidFill>
              </a:rPr>
              <a:t>Commentaires sur les activités SIEG et Hors SIEG (par nature de comptes de produits)</a:t>
            </a:r>
          </a:p>
          <a:p>
            <a:pPr marL="342900" indent="-342900">
              <a:buAutoNum type="arabicPeriod"/>
            </a:pPr>
            <a:r>
              <a:rPr lang="fr-FR" sz="1400" dirty="0">
                <a:solidFill>
                  <a:schemeClr val="accent5">
                    <a:lumMod val="75000"/>
                  </a:schemeClr>
                </a:solidFill>
              </a:rPr>
              <a:t>Approche pratique (pour la répartition des produits et des charges)</a:t>
            </a:r>
          </a:p>
          <a:p>
            <a:endParaRPr lang="fr-FR" sz="1400" dirty="0">
              <a:solidFill>
                <a:schemeClr val="accent5">
                  <a:lumMod val="75000"/>
                </a:schemeClr>
              </a:solidFill>
            </a:endParaRPr>
          </a:p>
          <a:p>
            <a:r>
              <a:rPr lang="fr-FR" sz="1400" b="1" dirty="0">
                <a:solidFill>
                  <a:schemeClr val="accent5">
                    <a:lumMod val="75000"/>
                  </a:schemeClr>
                </a:solidFill>
              </a:rPr>
              <a:t>Annexes :</a:t>
            </a:r>
          </a:p>
          <a:p>
            <a:pPr marL="285750" indent="-285750">
              <a:buFont typeface="Arial" panose="020B0604020202020204" pitchFamily="34" charset="0"/>
              <a:buChar char="•"/>
            </a:pPr>
            <a:r>
              <a:rPr lang="fr-FR" sz="1400" dirty="0">
                <a:solidFill>
                  <a:schemeClr val="accent5">
                    <a:lumMod val="75000"/>
                  </a:schemeClr>
                </a:solidFill>
              </a:rPr>
              <a:t>Fiches pratiques analytiques</a:t>
            </a:r>
            <a:endParaRPr lang="fr-FR" sz="1200" dirty="0">
              <a:solidFill>
                <a:schemeClr val="accent5">
                  <a:lumMod val="75000"/>
                </a:schemeClr>
              </a:solidFill>
            </a:endParaRPr>
          </a:p>
        </p:txBody>
      </p:sp>
      <p:pic>
        <p:nvPicPr>
          <p:cNvPr id="4" name="Image 3"/>
          <p:cNvPicPr>
            <a:picLocks noChangeAspect="1"/>
          </p:cNvPicPr>
          <p:nvPr/>
        </p:nvPicPr>
        <p:blipFill>
          <a:blip r:embed="rId2"/>
          <a:stretch>
            <a:fillRect/>
          </a:stretch>
        </p:blipFill>
        <p:spPr>
          <a:xfrm>
            <a:off x="3001422" y="2098881"/>
            <a:ext cx="5143195" cy="2546791"/>
          </a:xfrm>
          <a:prstGeom prst="rect">
            <a:avLst/>
          </a:prstGeom>
        </p:spPr>
      </p:pic>
      <p:pic>
        <p:nvPicPr>
          <p:cNvPr id="5" name="Image 4">
            <a:extLst>
              <a:ext uri="{FF2B5EF4-FFF2-40B4-BE49-F238E27FC236}">
                <a16:creationId xmlns:a16="http://schemas.microsoft.com/office/drawing/2014/main" id="{DAD6494B-59EE-418A-A566-9651DD6116E4}"/>
              </a:ext>
            </a:extLst>
          </p:cNvPr>
          <p:cNvPicPr>
            <a:picLocks noChangeAspect="1"/>
          </p:cNvPicPr>
          <p:nvPr/>
        </p:nvPicPr>
        <p:blipFill>
          <a:blip r:embed="rId3"/>
          <a:stretch>
            <a:fillRect/>
          </a:stretch>
        </p:blipFill>
        <p:spPr>
          <a:xfrm>
            <a:off x="7274958" y="216681"/>
            <a:ext cx="1478480" cy="21408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64136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81914" y="128318"/>
            <a:ext cx="8102066"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lnSpc>
                <a:spcPct val="100000"/>
              </a:lnSpc>
              <a:spcBef>
                <a:spcPct val="0"/>
              </a:spcBef>
              <a:buFontTx/>
              <a:buNone/>
            </a:pPr>
            <a:r>
              <a:rPr lang="fr-FR" altLang="fr-FR" sz="2400" dirty="0">
                <a:solidFill>
                  <a:srgbClr val="993366"/>
                </a:solidFill>
                <a:latin typeface="ITC Officina Sans Book" pitchFamily="34" charset="0"/>
                <a:ea typeface="Microsoft YaHei" panose="020B0503020204020204" pitchFamily="34" charset="-122"/>
              </a:rPr>
              <a:t>Quelles évolutions attendre dans le cadre de l’application de la loi ELAN à partir du 1</a:t>
            </a:r>
            <a:r>
              <a:rPr lang="fr-FR" altLang="fr-FR" sz="2400" baseline="30000" dirty="0">
                <a:solidFill>
                  <a:srgbClr val="993366"/>
                </a:solidFill>
                <a:latin typeface="ITC Officina Sans Book" pitchFamily="34" charset="0"/>
                <a:ea typeface="Microsoft YaHei" panose="020B0503020204020204" pitchFamily="34" charset="-122"/>
              </a:rPr>
              <a:t>er</a:t>
            </a:r>
            <a:r>
              <a:rPr lang="fr-FR" altLang="fr-FR" sz="2400" dirty="0">
                <a:solidFill>
                  <a:srgbClr val="993366"/>
                </a:solidFill>
                <a:latin typeface="ITC Officina Sans Book" pitchFamily="34" charset="0"/>
                <a:ea typeface="Microsoft YaHei" panose="020B0503020204020204" pitchFamily="34" charset="-122"/>
              </a:rPr>
              <a:t> janvier 2021</a:t>
            </a:r>
          </a:p>
        </p:txBody>
      </p:sp>
      <p:sp>
        <p:nvSpPr>
          <p:cNvPr id="3" name="Rectangle 2"/>
          <p:cNvSpPr/>
          <p:nvPr/>
        </p:nvSpPr>
        <p:spPr>
          <a:xfrm>
            <a:off x="312420" y="988516"/>
            <a:ext cx="8526780" cy="276999"/>
          </a:xfrm>
          <a:prstGeom prst="rect">
            <a:avLst/>
          </a:prstGeom>
        </p:spPr>
        <p:txBody>
          <a:bodyPr wrap="square">
            <a:spAutoFit/>
          </a:bodyPr>
          <a:lstStyle/>
          <a:p>
            <a:endParaRPr lang="fr-FR" sz="1200" dirty="0"/>
          </a:p>
        </p:txBody>
      </p:sp>
      <p:sp>
        <p:nvSpPr>
          <p:cNvPr id="4" name="Rectangle 3"/>
          <p:cNvSpPr/>
          <p:nvPr/>
        </p:nvSpPr>
        <p:spPr>
          <a:xfrm>
            <a:off x="243840" y="1052751"/>
            <a:ext cx="8595360" cy="3354765"/>
          </a:xfrm>
          <a:prstGeom prst="rect">
            <a:avLst/>
          </a:prstGeom>
        </p:spPr>
        <p:txBody>
          <a:bodyPr wrap="square">
            <a:spAutoFit/>
          </a:bodyPr>
          <a:lstStyle/>
          <a:p>
            <a:pPr algn="just"/>
            <a:r>
              <a:rPr lang="fr-FR" sz="1600" dirty="0">
                <a:solidFill>
                  <a:schemeClr val="accent5">
                    <a:lumMod val="75000"/>
                  </a:schemeClr>
                </a:solidFill>
              </a:rPr>
              <a:t>La loi Elan n°2018-1021 du 23 novembre 2018 prévoit que les organismes HLM, pour les exercices comptables ouverts à compter du </a:t>
            </a:r>
            <a:r>
              <a:rPr lang="fr-FR" sz="1600" b="1" dirty="0">
                <a:solidFill>
                  <a:schemeClr val="accent5">
                    <a:lumMod val="75000"/>
                  </a:schemeClr>
                </a:solidFill>
              </a:rPr>
              <a:t>1</a:t>
            </a:r>
            <a:r>
              <a:rPr lang="fr-FR" sz="1600" b="1" baseline="30000" dirty="0">
                <a:solidFill>
                  <a:schemeClr val="accent5">
                    <a:lumMod val="75000"/>
                  </a:schemeClr>
                </a:solidFill>
              </a:rPr>
              <a:t>er</a:t>
            </a:r>
            <a:r>
              <a:rPr lang="fr-FR" sz="1600" b="1" dirty="0">
                <a:solidFill>
                  <a:schemeClr val="accent5">
                    <a:lumMod val="75000"/>
                  </a:schemeClr>
                </a:solidFill>
              </a:rPr>
              <a:t> janvier 2021</a:t>
            </a:r>
            <a:r>
              <a:rPr lang="fr-FR" sz="1600" dirty="0">
                <a:solidFill>
                  <a:schemeClr val="accent5">
                    <a:lumMod val="75000"/>
                  </a:schemeClr>
                </a:solidFill>
              </a:rPr>
              <a:t>, enregistrent les résultats relevant de l’activité  SIEG sur un compte ne pouvant être utilisé qu’au financement de cette activité, après la distribution éventuelle d’un dividende dans la limite du montant fixé par les clauses types des sociétés d’HLM.</a:t>
            </a:r>
          </a:p>
          <a:p>
            <a:pPr algn="just"/>
            <a:endParaRPr lang="fr-FR" sz="1600" dirty="0">
              <a:solidFill>
                <a:schemeClr val="accent5">
                  <a:lumMod val="75000"/>
                </a:schemeClr>
              </a:solidFill>
            </a:endParaRPr>
          </a:p>
          <a:p>
            <a:pPr algn="just"/>
            <a:r>
              <a:rPr lang="fr-FR" sz="1600" dirty="0">
                <a:solidFill>
                  <a:schemeClr val="accent5">
                    <a:lumMod val="75000"/>
                  </a:schemeClr>
                </a:solidFill>
              </a:rPr>
              <a:t>Les fédérations ont proposé la création de comptes spécifiques de résultat, réserves et report à nouveau dédiés aux activités SIEG. Les organismes HLM affecteront chaque année sur décision de l’organe compétent une partie de leur résultat à ces comptes.</a:t>
            </a:r>
          </a:p>
          <a:p>
            <a:pPr algn="just"/>
            <a:endParaRPr lang="fr-FR" sz="1600" dirty="0">
              <a:solidFill>
                <a:schemeClr val="accent5">
                  <a:lumMod val="75000"/>
                </a:schemeClr>
              </a:solidFill>
            </a:endParaRPr>
          </a:p>
          <a:p>
            <a:pPr algn="just"/>
            <a:r>
              <a:rPr lang="fr-FR" sz="1600" dirty="0">
                <a:solidFill>
                  <a:schemeClr val="accent5">
                    <a:lumMod val="75000"/>
                  </a:schemeClr>
                </a:solidFill>
              </a:rPr>
              <a:t>Une réunion exploratoire à l’initiative de la DHUP entre les fédérations, la DHUP et l’ANCOLS a eu lieu le 14 juin 2019 pour évoquer la mise en place de ce nouveau dispositif en 2021.</a:t>
            </a:r>
          </a:p>
          <a:p>
            <a:pPr algn="just"/>
            <a:endParaRPr lang="fr-FR" sz="1600" dirty="0">
              <a:solidFill>
                <a:schemeClr val="accent5">
                  <a:lumMod val="75000"/>
                </a:schemeClr>
              </a:solidFill>
            </a:endParaRPr>
          </a:p>
          <a:p>
            <a:pPr algn="just"/>
            <a:r>
              <a:rPr lang="fr-FR" sz="2000" b="1" dirty="0">
                <a:solidFill>
                  <a:schemeClr val="accent5">
                    <a:lumMod val="75000"/>
                  </a:schemeClr>
                </a:solidFill>
              </a:rPr>
              <a:t>Affaire à suivre…</a:t>
            </a:r>
          </a:p>
        </p:txBody>
      </p:sp>
      <p:pic>
        <p:nvPicPr>
          <p:cNvPr id="5" name="Picture 2" descr="Résultat de recherche d'images pour &quot;emoji drapeau européen&quot;">
            <a:extLst>
              <a:ext uri="{FF2B5EF4-FFF2-40B4-BE49-F238E27FC236}">
                <a16:creationId xmlns:a16="http://schemas.microsoft.com/office/drawing/2014/main" id="{9792A7CD-DAB0-4370-B6DF-AE965670C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989" y="3872022"/>
            <a:ext cx="1002154" cy="9432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C1767E42-5D66-40B6-AA9B-4A7CBCCDECA8}"/>
              </a:ext>
            </a:extLst>
          </p:cNvPr>
          <p:cNvPicPr>
            <a:picLocks noChangeAspect="1"/>
          </p:cNvPicPr>
          <p:nvPr/>
        </p:nvPicPr>
        <p:blipFill>
          <a:blip r:embed="rId3"/>
          <a:stretch>
            <a:fillRect/>
          </a:stretch>
        </p:blipFill>
        <p:spPr>
          <a:xfrm>
            <a:off x="4510531" y="3977159"/>
            <a:ext cx="1106774" cy="732930"/>
          </a:xfrm>
          <a:prstGeom prst="rect">
            <a:avLst/>
          </a:prstGeom>
        </p:spPr>
      </p:pic>
      <p:sp>
        <p:nvSpPr>
          <p:cNvPr id="7" name="Flèche : droite 6">
            <a:extLst>
              <a:ext uri="{FF2B5EF4-FFF2-40B4-BE49-F238E27FC236}">
                <a16:creationId xmlns:a16="http://schemas.microsoft.com/office/drawing/2014/main" id="{2B73B215-4F0D-40DE-8295-0A95D151B3EF}"/>
              </a:ext>
            </a:extLst>
          </p:cNvPr>
          <p:cNvSpPr/>
          <p:nvPr/>
        </p:nvSpPr>
        <p:spPr>
          <a:xfrm>
            <a:off x="3983158" y="4212463"/>
            <a:ext cx="378178" cy="246744"/>
          </a:xfrm>
          <a:prstGeom prst="rightArrow">
            <a:avLst/>
          </a:prstGeom>
          <a:solidFill>
            <a:srgbClr val="A2CB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42912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2092F-9145-4D2B-82B2-D7333980735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4872C73-74F4-4D58-8590-18AA45A54EEF}"/>
              </a:ext>
            </a:extLst>
          </p:cNvPr>
          <p:cNvSpPr>
            <a:spLocks noGrp="1"/>
          </p:cNvSpPr>
          <p:nvPr>
            <p:ph idx="1"/>
          </p:nvPr>
        </p:nvSpPr>
        <p:spPr/>
        <p:txBody>
          <a:bodyPr/>
          <a:lstStyle/>
          <a:p>
            <a:endParaRPr lang="fr-FR"/>
          </a:p>
        </p:txBody>
      </p:sp>
      <p:sp>
        <p:nvSpPr>
          <p:cNvPr id="4" name="ZoneTexte 3">
            <a:extLst>
              <a:ext uri="{FF2B5EF4-FFF2-40B4-BE49-F238E27FC236}">
                <a16:creationId xmlns:a16="http://schemas.microsoft.com/office/drawing/2014/main" id="{9AEDADD2-7936-4A63-92E7-743871B80AA9}"/>
              </a:ext>
            </a:extLst>
          </p:cNvPr>
          <p:cNvSpPr txBox="1"/>
          <p:nvPr/>
        </p:nvSpPr>
        <p:spPr>
          <a:xfrm>
            <a:off x="442687" y="595580"/>
            <a:ext cx="8571304" cy="584775"/>
          </a:xfrm>
          <a:prstGeom prst="rect">
            <a:avLst/>
          </a:prstGeom>
          <a:noFill/>
        </p:spPr>
        <p:txBody>
          <a:bodyPr wrap="square" rtlCol="0">
            <a:spAutoFit/>
          </a:bodyPr>
          <a:lstStyle/>
          <a:p>
            <a:r>
              <a:rPr lang="fr-FR" sz="2400" b="1" dirty="0">
                <a:solidFill>
                  <a:schemeClr val="accent5">
                    <a:lumMod val="75000"/>
                  </a:schemeClr>
                </a:solidFill>
              </a:rPr>
              <a:t>                </a:t>
            </a:r>
            <a:r>
              <a:rPr lang="fr-FR" sz="3200" b="1" dirty="0">
                <a:solidFill>
                  <a:schemeClr val="accent5">
                    <a:lumMod val="75000"/>
                  </a:schemeClr>
                </a:solidFill>
              </a:rPr>
              <a:t> </a:t>
            </a:r>
            <a:r>
              <a:rPr lang="fr-FR" sz="2400" b="1" dirty="0">
                <a:solidFill>
                  <a:schemeClr val="accent5">
                    <a:lumMod val="75000"/>
                  </a:schemeClr>
                </a:solidFill>
              </a:rPr>
              <a:t>              </a:t>
            </a:r>
            <a:r>
              <a:rPr lang="fr-FR" sz="3200" b="1" dirty="0">
                <a:solidFill>
                  <a:schemeClr val="accent5">
                    <a:lumMod val="75000"/>
                  </a:schemeClr>
                </a:solidFill>
              </a:rPr>
              <a:t>Absence de surcompensation</a:t>
            </a:r>
            <a:endParaRPr lang="fr-FR" sz="2400" b="1" dirty="0">
              <a:solidFill>
                <a:schemeClr val="accent5">
                  <a:lumMod val="75000"/>
                </a:schemeClr>
              </a:solidFill>
            </a:endParaRPr>
          </a:p>
        </p:txBody>
      </p:sp>
      <p:pic>
        <p:nvPicPr>
          <p:cNvPr id="5" name="Picture 2" descr="Résultat de recherche d'images pour &quot;emoji drapeau européen&quot;">
            <a:extLst>
              <a:ext uri="{FF2B5EF4-FFF2-40B4-BE49-F238E27FC236}">
                <a16:creationId xmlns:a16="http://schemas.microsoft.com/office/drawing/2014/main" id="{6891E56F-A1F1-47A6-9A9B-1B7F2F1F6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68" y="314096"/>
            <a:ext cx="1002154" cy="9432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98D1C7E-E322-4DFC-ABFF-E6C75E2FD6D0}"/>
              </a:ext>
            </a:extLst>
          </p:cNvPr>
          <p:cNvPicPr>
            <a:picLocks noChangeAspect="1"/>
          </p:cNvPicPr>
          <p:nvPr/>
        </p:nvPicPr>
        <p:blipFill>
          <a:blip r:embed="rId3"/>
          <a:stretch>
            <a:fillRect/>
          </a:stretch>
        </p:blipFill>
        <p:spPr>
          <a:xfrm>
            <a:off x="1520313" y="390845"/>
            <a:ext cx="1106774" cy="732930"/>
          </a:xfrm>
          <a:prstGeom prst="rect">
            <a:avLst/>
          </a:prstGeom>
        </p:spPr>
      </p:pic>
      <p:sp>
        <p:nvSpPr>
          <p:cNvPr id="7" name="Flèche : droite 6">
            <a:extLst>
              <a:ext uri="{FF2B5EF4-FFF2-40B4-BE49-F238E27FC236}">
                <a16:creationId xmlns:a16="http://schemas.microsoft.com/office/drawing/2014/main" id="{1AB8C615-AD39-445A-A046-05AC365F1FD1}"/>
              </a:ext>
            </a:extLst>
          </p:cNvPr>
          <p:cNvSpPr/>
          <p:nvPr/>
        </p:nvSpPr>
        <p:spPr>
          <a:xfrm>
            <a:off x="1196622" y="653142"/>
            <a:ext cx="378178" cy="246744"/>
          </a:xfrm>
          <a:prstGeom prst="rightArrow">
            <a:avLst/>
          </a:prstGeom>
          <a:solidFill>
            <a:srgbClr val="A2CB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C0423EE-05D8-447D-9CDA-2026D76A81D7}"/>
              </a:ext>
            </a:extLst>
          </p:cNvPr>
          <p:cNvSpPr txBox="1"/>
          <p:nvPr/>
        </p:nvSpPr>
        <p:spPr>
          <a:xfrm>
            <a:off x="442687" y="1538784"/>
            <a:ext cx="8419626" cy="2862322"/>
          </a:xfrm>
          <a:prstGeom prst="rect">
            <a:avLst/>
          </a:prstGeom>
          <a:noFill/>
        </p:spPr>
        <p:txBody>
          <a:bodyPr wrap="square" rtlCol="0">
            <a:spAutoFit/>
          </a:bodyPr>
          <a:lstStyle/>
          <a:p>
            <a:r>
              <a:rPr lang="fr-FR" sz="2000" b="1" dirty="0">
                <a:solidFill>
                  <a:schemeClr val="accent5">
                    <a:lumMod val="75000"/>
                  </a:schemeClr>
                </a:solidFill>
                <a:ea typeface="Aller Light" charset="0"/>
                <a:cs typeface="Aller Light" charset="0"/>
              </a:rPr>
              <a:t>Contrôles des opérations d’investissement (voir slides 3-SIEGHLM)</a:t>
            </a:r>
          </a:p>
          <a:p>
            <a:r>
              <a:rPr lang="fr-FR" sz="2000" b="1" dirty="0">
                <a:solidFill>
                  <a:schemeClr val="accent5">
                    <a:lumMod val="75000"/>
                  </a:schemeClr>
                </a:solidFill>
                <a:latin typeface="Aller Light" charset="0"/>
                <a:ea typeface="Aller Light" charset="0"/>
                <a:cs typeface="Aller Light" charset="0"/>
              </a:rPr>
              <a:t>contrôles en œuvre en France / FEDER, Outre Mer, Agréments LOLA, Régions, BEI) validés par la Commission (DG </a:t>
            </a:r>
            <a:r>
              <a:rPr lang="fr-FR" sz="2000" b="1" dirty="0" err="1">
                <a:solidFill>
                  <a:schemeClr val="accent5">
                    <a:lumMod val="75000"/>
                  </a:schemeClr>
                </a:solidFill>
                <a:latin typeface="Aller Light" charset="0"/>
                <a:ea typeface="Aller Light" charset="0"/>
                <a:cs typeface="Aller Light" charset="0"/>
              </a:rPr>
              <a:t>Regio</a:t>
            </a:r>
            <a:r>
              <a:rPr lang="fr-FR" sz="2000" b="1" dirty="0">
                <a:solidFill>
                  <a:schemeClr val="accent5">
                    <a:lumMod val="75000"/>
                  </a:schemeClr>
                </a:solidFill>
                <a:latin typeface="Aller Light" charset="0"/>
                <a:ea typeface="Aller Light" charset="0"/>
                <a:cs typeface="Aller Light" charset="0"/>
              </a:rPr>
              <a:t>).</a:t>
            </a:r>
          </a:p>
          <a:p>
            <a:endParaRPr lang="fr-FR" sz="2000" b="1" dirty="0">
              <a:solidFill>
                <a:schemeClr val="accent5">
                  <a:lumMod val="75000"/>
                </a:schemeClr>
              </a:solidFill>
              <a:latin typeface="Aller Light" charset="0"/>
              <a:ea typeface="Aller Light" charset="0"/>
              <a:cs typeface="Aller Light" charset="0"/>
            </a:endParaRPr>
          </a:p>
          <a:p>
            <a:r>
              <a:rPr lang="fr-FR" sz="2000" b="1" dirty="0">
                <a:solidFill>
                  <a:schemeClr val="accent5">
                    <a:lumMod val="75000"/>
                  </a:schemeClr>
                </a:solidFill>
                <a:latin typeface="Aller Light" charset="0"/>
                <a:ea typeface="Aller Light" charset="0"/>
                <a:cs typeface="Aller Light" charset="0"/>
              </a:rPr>
              <a:t>                                                        vs</a:t>
            </a:r>
          </a:p>
          <a:p>
            <a:endParaRPr lang="fr-FR" sz="2000" b="1" dirty="0">
              <a:solidFill>
                <a:schemeClr val="accent5">
                  <a:lumMod val="75000"/>
                </a:schemeClr>
              </a:solidFill>
              <a:latin typeface="Aller Light" charset="0"/>
              <a:ea typeface="Aller Light" charset="0"/>
              <a:cs typeface="Aller Light" charset="0"/>
            </a:endParaRPr>
          </a:p>
          <a:p>
            <a:r>
              <a:rPr lang="fr-FR" sz="2000" b="1" dirty="0">
                <a:solidFill>
                  <a:schemeClr val="accent5">
                    <a:lumMod val="75000"/>
                  </a:schemeClr>
                </a:solidFill>
                <a:ea typeface="Aller Light" charset="0"/>
                <a:cs typeface="Aller Light" charset="0"/>
              </a:rPr>
              <a:t>Contrôles des opérateurs / exploitation annuelle (voir slides 4-SIEGHLM)</a:t>
            </a:r>
          </a:p>
          <a:p>
            <a:r>
              <a:rPr lang="fr-FR" sz="2000" b="1" dirty="0">
                <a:solidFill>
                  <a:schemeClr val="accent5">
                    <a:lumMod val="75000"/>
                  </a:schemeClr>
                </a:solidFill>
                <a:latin typeface="Aller Light" charset="0"/>
                <a:ea typeface="Aller Light" charset="0"/>
                <a:cs typeface="Aller Light" charset="0"/>
              </a:rPr>
              <a:t>expérimentation en cours ANCOLS avec appui de la Cour des Comptes</a:t>
            </a:r>
          </a:p>
          <a:p>
            <a:r>
              <a:rPr lang="fr-FR" sz="2000" b="1" dirty="0">
                <a:solidFill>
                  <a:schemeClr val="accent5">
                    <a:lumMod val="75000"/>
                  </a:schemeClr>
                </a:solidFill>
                <a:latin typeface="Aller Light" charset="0"/>
                <a:ea typeface="Aller Light" charset="0"/>
                <a:cs typeface="Aller Light" charset="0"/>
              </a:rPr>
              <a:t>Recours USH Conseil d’Etat</a:t>
            </a:r>
          </a:p>
        </p:txBody>
      </p:sp>
    </p:spTree>
    <p:extLst>
      <p:ext uri="{BB962C8B-B14F-4D97-AF65-F5344CB8AC3E}">
        <p14:creationId xmlns:p14="http://schemas.microsoft.com/office/powerpoint/2010/main" val="734777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4" r="33197" b="-99"/>
          <a:stretch/>
        </p:blipFill>
        <p:spPr>
          <a:xfrm>
            <a:off x="5609281" y="1726865"/>
            <a:ext cx="3528000" cy="3420000"/>
          </a:xfrm>
          <a:prstGeom prst="rect">
            <a:avLst/>
          </a:prstGeom>
        </p:spPr>
      </p:pic>
      <p:sp>
        <p:nvSpPr>
          <p:cNvPr id="4" name="Rectangle 3"/>
          <p:cNvSpPr/>
          <p:nvPr/>
        </p:nvSpPr>
        <p:spPr>
          <a:xfrm>
            <a:off x="560388" y="993003"/>
            <a:ext cx="5560326" cy="2787943"/>
          </a:xfrm>
          <a:prstGeom prst="rect">
            <a:avLst/>
          </a:prstGeom>
          <a:solidFill>
            <a:schemeClr val="bg1"/>
          </a:solidFill>
          <a:ln w="63500">
            <a:solidFill>
              <a:srgbClr val="D9E1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arme 5"/>
          <p:cNvSpPr/>
          <p:nvPr/>
        </p:nvSpPr>
        <p:spPr>
          <a:xfrm rot="5664065">
            <a:off x="65706" y="483057"/>
            <a:ext cx="442811" cy="442811"/>
          </a:xfrm>
          <a:prstGeom prst="teardrop">
            <a:avLst/>
          </a:prstGeom>
          <a:solidFill>
            <a:srgbClr val="D9E1E2"/>
          </a:solidFill>
          <a:ln>
            <a:noFill/>
          </a:ln>
          <a:effectLst>
            <a:outerShdw dist="50800" dir="174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60388" y="1162565"/>
            <a:ext cx="5461472" cy="2659702"/>
          </a:xfrm>
          <a:prstGeom prst="rect">
            <a:avLst/>
          </a:prstGeom>
          <a:noFill/>
        </p:spPr>
        <p:txBody>
          <a:bodyPr wrap="square" rtlCol="0">
            <a:spAutoFit/>
          </a:bodyPr>
          <a:lstStyle/>
          <a:p>
            <a:r>
              <a:rPr lang="fr-FR" sz="2000" dirty="0">
                <a:solidFill>
                  <a:srgbClr val="C42330"/>
                </a:solidFill>
                <a:latin typeface="Aller Display" charset="0"/>
                <a:ea typeface="Aller Display" charset="0"/>
                <a:cs typeface="Aller Display" charset="0"/>
              </a:rPr>
              <a:t>#SIEGHLM – </a:t>
            </a:r>
            <a:r>
              <a:rPr lang="fr-FR" sz="2000" dirty="0">
                <a:solidFill>
                  <a:schemeClr val="accent5">
                    <a:lumMod val="75000"/>
                  </a:schemeClr>
                </a:solidFill>
                <a:latin typeface="Aller Display" charset="0"/>
                <a:ea typeface="Aller Display" charset="0"/>
                <a:cs typeface="Aller Display" charset="0"/>
              </a:rPr>
              <a:t>Mode d’emploi FR</a:t>
            </a:r>
          </a:p>
          <a:p>
            <a:pPr marL="342900" indent="-342900">
              <a:spcBef>
                <a:spcPts val="500"/>
              </a:spcBef>
              <a:buFont typeface="+mj-lt"/>
              <a:buAutoNum type="arabicPeriod"/>
            </a:pPr>
            <a:r>
              <a:rPr lang="fr-FR" dirty="0">
                <a:solidFill>
                  <a:schemeClr val="accent5">
                    <a:lumMod val="75000"/>
                  </a:schemeClr>
                </a:solidFill>
                <a:latin typeface="Aller Light" charset="0"/>
                <a:ea typeface="Aller Light" charset="0"/>
                <a:cs typeface="Aller Light" charset="0"/>
              </a:rPr>
              <a:t>Mandat SIEGHLM en droit interne</a:t>
            </a:r>
          </a:p>
          <a:p>
            <a:pPr marL="342900" indent="-342900">
              <a:spcBef>
                <a:spcPts val="500"/>
              </a:spcBef>
              <a:buFont typeface="+mj-lt"/>
              <a:buAutoNum type="arabicPeriod"/>
            </a:pPr>
            <a:r>
              <a:rPr lang="fr-FR" dirty="0">
                <a:solidFill>
                  <a:schemeClr val="accent5">
                    <a:lumMod val="75000"/>
                  </a:schemeClr>
                </a:solidFill>
                <a:latin typeface="Aller Light" charset="0"/>
                <a:ea typeface="Aller Light" charset="0"/>
                <a:cs typeface="Aller Light" charset="0"/>
              </a:rPr>
              <a:t>Quid des aides fiscales ? Compensions ?</a:t>
            </a:r>
          </a:p>
          <a:p>
            <a:pPr marL="342900" indent="-342900">
              <a:spcBef>
                <a:spcPts val="500"/>
              </a:spcBef>
              <a:buFont typeface="+mj-lt"/>
              <a:buAutoNum type="arabicPeriod"/>
            </a:pPr>
            <a:r>
              <a:rPr lang="fr-FR" dirty="0">
                <a:solidFill>
                  <a:schemeClr val="accent5">
                    <a:lumMod val="75000"/>
                  </a:schemeClr>
                </a:solidFill>
                <a:latin typeface="Aller Light" charset="0"/>
                <a:ea typeface="Aller Light" charset="0"/>
                <a:cs typeface="Aller Light" charset="0"/>
              </a:rPr>
              <a:t>Principes </a:t>
            </a:r>
            <a:r>
              <a:rPr lang="fr-FR" dirty="0">
                <a:solidFill>
                  <a:srgbClr val="002060"/>
                </a:solidFill>
                <a:latin typeface="Aller Light" charset="0"/>
                <a:ea typeface="Aller Light" charset="0"/>
                <a:cs typeface="Aller Light" charset="0"/>
              </a:rPr>
              <a:t>comptables</a:t>
            </a:r>
            <a:r>
              <a:rPr lang="fr-FR" dirty="0">
                <a:solidFill>
                  <a:schemeClr val="accent5">
                    <a:lumMod val="75000"/>
                  </a:schemeClr>
                </a:solidFill>
                <a:latin typeface="Aller Light" charset="0"/>
                <a:ea typeface="Aller Light" charset="0"/>
                <a:cs typeface="Aller Light" charset="0"/>
              </a:rPr>
              <a:t> SIEG/Hors SIEG</a:t>
            </a:r>
          </a:p>
          <a:p>
            <a:pPr marL="342900" indent="-342900">
              <a:spcBef>
                <a:spcPts val="500"/>
              </a:spcBef>
              <a:buFont typeface="+mj-lt"/>
              <a:buAutoNum type="arabicPeriod"/>
            </a:pPr>
            <a:r>
              <a:rPr lang="fr-FR" dirty="0">
                <a:solidFill>
                  <a:schemeClr val="accent5">
                    <a:lumMod val="75000"/>
                  </a:schemeClr>
                </a:solidFill>
                <a:latin typeface="Aller Light" charset="0"/>
                <a:ea typeface="Aller Light" charset="0"/>
                <a:cs typeface="Aller Light" charset="0"/>
              </a:rPr>
              <a:t>Contrôles réguliers tous les 3 ans des opérations d’investissement SIEG ou par opérateur SIEG et leur exploitation annuelle ?</a:t>
            </a:r>
          </a:p>
          <a:p>
            <a:pPr marL="342900" indent="-342900">
              <a:spcBef>
                <a:spcPts val="500"/>
              </a:spcBef>
              <a:buFont typeface="+mj-lt"/>
              <a:buAutoNum type="arabicPeriod"/>
            </a:pPr>
            <a:endParaRPr lang="fr-FR" dirty="0">
              <a:latin typeface="Aller Light" charset="0"/>
              <a:ea typeface="Aller Light" charset="0"/>
              <a:cs typeface="Aller Light" charset="0"/>
            </a:endParaRPr>
          </a:p>
        </p:txBody>
      </p:sp>
      <p:sp>
        <p:nvSpPr>
          <p:cNvPr id="10" name="Rectangle 9">
            <a:extLst>
              <a:ext uri="{FF2B5EF4-FFF2-40B4-BE49-F238E27FC236}">
                <a16:creationId xmlns:a16="http://schemas.microsoft.com/office/drawing/2014/main" id="{1304DF57-C541-47DF-BEDC-3BE23043AFE9}"/>
              </a:ext>
            </a:extLst>
          </p:cNvPr>
          <p:cNvSpPr/>
          <p:nvPr/>
        </p:nvSpPr>
        <p:spPr>
          <a:xfrm>
            <a:off x="4725500" y="107087"/>
            <a:ext cx="3017173" cy="584775"/>
          </a:xfrm>
          <a:prstGeom prst="rect">
            <a:avLst/>
          </a:prstGeom>
          <a:solidFill>
            <a:schemeClr val="bg1"/>
          </a:solidFill>
        </p:spPr>
        <p:txBody>
          <a:bodyPr wrap="none">
            <a:spAutoFit/>
          </a:bodyPr>
          <a:lstStyle/>
          <a:p>
            <a:r>
              <a:rPr lang="fr-FR" sz="3200" b="1" dirty="0">
                <a:solidFill>
                  <a:schemeClr val="accent5">
                    <a:lumMod val="75000"/>
                  </a:schemeClr>
                </a:solidFill>
                <a:latin typeface="Aller" charset="0"/>
              </a:rPr>
              <a:t>Mode d’emploi</a:t>
            </a:r>
            <a:endParaRPr lang="fr-FR" sz="3200" dirty="0"/>
          </a:p>
        </p:txBody>
      </p:sp>
      <p:pic>
        <p:nvPicPr>
          <p:cNvPr id="11" name="Picture 2" descr="Résultat de recherche d'images pour &quot;emoji drapeau france&quot;">
            <a:extLst>
              <a:ext uri="{FF2B5EF4-FFF2-40B4-BE49-F238E27FC236}">
                <a16:creationId xmlns:a16="http://schemas.microsoft.com/office/drawing/2014/main" id="{8DAA9528-031C-4EA1-9A6B-9A601CF4D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673" y="50011"/>
            <a:ext cx="979716" cy="65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80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BEEFE5-84FC-4EA7-86CF-B44F6E2BED42}"/>
              </a:ext>
            </a:extLst>
          </p:cNvPr>
          <p:cNvSpPr>
            <a:spLocks noGrp="1"/>
          </p:cNvSpPr>
          <p:nvPr>
            <p:ph type="title"/>
          </p:nvPr>
        </p:nvSpPr>
        <p:spPr>
          <a:xfrm>
            <a:off x="1197428" y="437510"/>
            <a:ext cx="7453085" cy="590931"/>
          </a:xfrm>
        </p:spPr>
        <p:txBody>
          <a:bodyPr/>
          <a:lstStyle/>
          <a:p>
            <a:r>
              <a:rPr lang="fr-FR" sz="3600" dirty="0">
                <a:solidFill>
                  <a:srgbClr val="92D050"/>
                </a:solidFill>
              </a:rPr>
              <a:t>Mandat SIEG dans le droit interne</a:t>
            </a:r>
          </a:p>
        </p:txBody>
      </p:sp>
      <p:sp>
        <p:nvSpPr>
          <p:cNvPr id="3" name="Espace réservé du texte 2">
            <a:extLst>
              <a:ext uri="{FF2B5EF4-FFF2-40B4-BE49-F238E27FC236}">
                <a16:creationId xmlns:a16="http://schemas.microsoft.com/office/drawing/2014/main" id="{4635E17B-DC10-4FC9-971E-52CB70DE4356}"/>
              </a:ext>
            </a:extLst>
          </p:cNvPr>
          <p:cNvSpPr>
            <a:spLocks noGrp="1"/>
          </p:cNvSpPr>
          <p:nvPr>
            <p:ph type="body" sz="quarter" idx="10"/>
          </p:nvPr>
        </p:nvSpPr>
        <p:spPr>
          <a:xfrm>
            <a:off x="91848" y="1205819"/>
            <a:ext cx="9052152" cy="2864449"/>
          </a:xfrm>
        </p:spPr>
        <p:txBody>
          <a:bodyPr>
            <a:noAutofit/>
          </a:bodyPr>
          <a:lstStyle/>
          <a:p>
            <a:endParaRPr lang="fr-FR" sz="600" b="1" dirty="0">
              <a:solidFill>
                <a:schemeClr val="tx1"/>
              </a:solidFill>
            </a:endParaRPr>
          </a:p>
          <a:p>
            <a:pPr marL="342900" indent="-342900">
              <a:buFont typeface="Courier New" panose="02070309020205020404" pitchFamily="49" charset="0"/>
              <a:buChar char="o"/>
            </a:pPr>
            <a:r>
              <a:rPr lang="fr-FR" sz="2400" b="1" dirty="0">
                <a:solidFill>
                  <a:srgbClr val="002060"/>
                </a:solidFill>
              </a:rPr>
              <a:t>Le SIEG du logement social FR</a:t>
            </a:r>
            <a:r>
              <a:rPr lang="fr-FR" sz="2400" dirty="0">
                <a:solidFill>
                  <a:srgbClr val="002060"/>
                </a:solidFill>
              </a:rPr>
              <a:t>: un SIEG parmi d’autres</a:t>
            </a:r>
          </a:p>
          <a:p>
            <a:pPr marL="342900" indent="-342900">
              <a:buFont typeface="Courier New" panose="02070309020205020404" pitchFamily="49" charset="0"/>
              <a:buChar char="o"/>
            </a:pPr>
            <a:r>
              <a:rPr lang="fr-FR" sz="2400" b="1" dirty="0">
                <a:solidFill>
                  <a:srgbClr val="002060"/>
                </a:solidFill>
              </a:rPr>
              <a:t>L’acte fondateur de la loi SRU </a:t>
            </a:r>
            <a:r>
              <a:rPr lang="fr-FR" sz="2400" dirty="0">
                <a:solidFill>
                  <a:srgbClr val="002060"/>
                </a:solidFill>
              </a:rPr>
              <a:t>: l’article L.411-2 du CCH </a:t>
            </a:r>
          </a:p>
          <a:p>
            <a:pPr marL="342900" indent="-342900">
              <a:buFont typeface="Courier New" panose="02070309020205020404" pitchFamily="49" charset="0"/>
              <a:buChar char="o"/>
            </a:pPr>
            <a:r>
              <a:rPr lang="fr-FR" sz="2400" b="1" dirty="0">
                <a:solidFill>
                  <a:srgbClr val="002060"/>
                </a:solidFill>
              </a:rPr>
              <a:t>La pluralité d’opérateurs SIEG agréés pour le logement social</a:t>
            </a:r>
            <a:endParaRPr lang="fr-FR" sz="2400" dirty="0">
              <a:solidFill>
                <a:srgbClr val="002060"/>
              </a:solidFill>
            </a:endParaRPr>
          </a:p>
          <a:p>
            <a:pPr marL="342900" indent="-342900">
              <a:buFont typeface="Courier New" panose="02070309020205020404" pitchFamily="49" charset="0"/>
              <a:buChar char="o"/>
            </a:pPr>
            <a:r>
              <a:rPr lang="fr-FR" sz="2400" b="1" dirty="0">
                <a:solidFill>
                  <a:srgbClr val="002060"/>
                </a:solidFill>
              </a:rPr>
              <a:t>La condition du mandat </a:t>
            </a:r>
            <a:r>
              <a:rPr lang="fr-FR" sz="2400" dirty="0">
                <a:solidFill>
                  <a:srgbClr val="002060"/>
                </a:solidFill>
              </a:rPr>
              <a:t>: les formes diverses de mandat </a:t>
            </a:r>
          </a:p>
          <a:p>
            <a:pPr marL="342900" indent="-342900">
              <a:buFont typeface="Courier New" panose="02070309020205020404" pitchFamily="49" charset="0"/>
              <a:buChar char="o"/>
            </a:pPr>
            <a:r>
              <a:rPr lang="fr-FR" sz="2400" b="1" dirty="0">
                <a:solidFill>
                  <a:srgbClr val="002060"/>
                </a:solidFill>
              </a:rPr>
              <a:t>Les obligations de service public </a:t>
            </a:r>
            <a:r>
              <a:rPr lang="fr-FR" sz="2400" dirty="0">
                <a:solidFill>
                  <a:srgbClr val="002060"/>
                </a:solidFill>
              </a:rPr>
              <a:t>sur l’organisme / sur l’entité / sur son fonctionnement / sur l’opérationnel</a:t>
            </a:r>
          </a:p>
          <a:p>
            <a:endParaRPr lang="fr-FR" sz="2200" dirty="0">
              <a:solidFill>
                <a:schemeClr val="tx1"/>
              </a:solidFill>
            </a:endParaRPr>
          </a:p>
          <a:p>
            <a:pPr marL="342900" indent="-342900">
              <a:buFont typeface="Courier New" panose="02070309020205020404" pitchFamily="49" charset="0"/>
              <a:buChar char="o"/>
            </a:pPr>
            <a:endParaRPr lang="fr-FR" sz="2400" dirty="0"/>
          </a:p>
        </p:txBody>
      </p:sp>
      <p:pic>
        <p:nvPicPr>
          <p:cNvPr id="4" name="Picture 2" descr="Résultat de recherche d'images pour &quot;emoji drapeau france&quot;">
            <a:extLst>
              <a:ext uri="{FF2B5EF4-FFF2-40B4-BE49-F238E27FC236}">
                <a16:creationId xmlns:a16="http://schemas.microsoft.com/office/drawing/2014/main" id="{C369E9B3-C59F-4FFE-BEC6-71FB22BD3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033"/>
            <a:ext cx="1197428" cy="79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70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BEEFE5-84FC-4EA7-86CF-B44F6E2BED42}"/>
              </a:ext>
            </a:extLst>
          </p:cNvPr>
          <p:cNvSpPr>
            <a:spLocks noGrp="1"/>
          </p:cNvSpPr>
          <p:nvPr>
            <p:ph type="title"/>
          </p:nvPr>
        </p:nvSpPr>
        <p:spPr>
          <a:xfrm>
            <a:off x="-688522" y="371284"/>
            <a:ext cx="9722303" cy="1151854"/>
          </a:xfrm>
        </p:spPr>
        <p:txBody>
          <a:bodyPr/>
          <a:lstStyle/>
          <a:p>
            <a:r>
              <a:rPr lang="fr-FR" sz="4050" dirty="0">
                <a:solidFill>
                  <a:srgbClr val="92D050"/>
                </a:solidFill>
              </a:rPr>
              <a:t>           </a:t>
            </a:r>
            <a:r>
              <a:rPr lang="fr-FR" sz="3600" dirty="0">
                <a:solidFill>
                  <a:srgbClr val="92D050"/>
                </a:solidFill>
              </a:rPr>
              <a:t>Une notion évolutive - subsidiarité</a:t>
            </a:r>
            <a:endParaRPr lang="fr-FR" sz="4050" dirty="0">
              <a:solidFill>
                <a:srgbClr val="92D050"/>
              </a:solidFill>
            </a:endParaRPr>
          </a:p>
        </p:txBody>
      </p:sp>
      <p:sp>
        <p:nvSpPr>
          <p:cNvPr id="3" name="Espace réservé du texte 2">
            <a:extLst>
              <a:ext uri="{FF2B5EF4-FFF2-40B4-BE49-F238E27FC236}">
                <a16:creationId xmlns:a16="http://schemas.microsoft.com/office/drawing/2014/main" id="{4635E17B-DC10-4FC9-971E-52CB70DE4356}"/>
              </a:ext>
            </a:extLst>
          </p:cNvPr>
          <p:cNvSpPr>
            <a:spLocks noGrp="1"/>
          </p:cNvSpPr>
          <p:nvPr>
            <p:ph type="body" sz="quarter" idx="10"/>
          </p:nvPr>
        </p:nvSpPr>
        <p:spPr>
          <a:xfrm>
            <a:off x="110218" y="1268205"/>
            <a:ext cx="8976632" cy="2607090"/>
          </a:xfrm>
        </p:spPr>
        <p:txBody>
          <a:bodyPr>
            <a:noAutofit/>
          </a:bodyPr>
          <a:lstStyle/>
          <a:p>
            <a:pPr marL="342900" indent="-342900">
              <a:buFont typeface="Courier New" panose="02070309020205020404" pitchFamily="49" charset="0"/>
              <a:buChar char="o"/>
            </a:pPr>
            <a:r>
              <a:rPr lang="fr-FR" sz="2400" b="1" dirty="0">
                <a:solidFill>
                  <a:srgbClr val="002060"/>
                </a:solidFill>
              </a:rPr>
              <a:t>Loi SRU </a:t>
            </a:r>
            <a:r>
              <a:rPr lang="fr-FR" sz="2400" dirty="0">
                <a:solidFill>
                  <a:srgbClr val="002060"/>
                </a:solidFill>
              </a:rPr>
              <a:t>: logements locatifs sous plafonds de ressources</a:t>
            </a:r>
          </a:p>
          <a:p>
            <a:pPr marL="342900" indent="-342900">
              <a:buFont typeface="Courier New" panose="02070309020205020404" pitchFamily="49" charset="0"/>
              <a:buChar char="o"/>
            </a:pPr>
            <a:r>
              <a:rPr lang="fr-FR" sz="2400" b="1" dirty="0">
                <a:solidFill>
                  <a:srgbClr val="002060"/>
                </a:solidFill>
              </a:rPr>
              <a:t>Loi fin. 2004 </a:t>
            </a:r>
            <a:r>
              <a:rPr lang="fr-FR" sz="2400" dirty="0">
                <a:solidFill>
                  <a:srgbClr val="002060"/>
                </a:solidFill>
              </a:rPr>
              <a:t>: + accession sociale à la propriété</a:t>
            </a:r>
          </a:p>
          <a:p>
            <a:pPr marL="342900" indent="-342900">
              <a:buFont typeface="Courier New" panose="02070309020205020404" pitchFamily="49" charset="0"/>
              <a:buChar char="o"/>
            </a:pPr>
            <a:r>
              <a:rPr lang="fr-FR" sz="2400" b="1" dirty="0">
                <a:solidFill>
                  <a:srgbClr val="002060"/>
                </a:solidFill>
              </a:rPr>
              <a:t>Août 2004 </a:t>
            </a:r>
            <a:r>
              <a:rPr lang="fr-FR" sz="2400" dirty="0">
                <a:solidFill>
                  <a:srgbClr val="002060"/>
                </a:solidFill>
              </a:rPr>
              <a:t>: vente HLM + gestion des copro. Issues / vente</a:t>
            </a:r>
          </a:p>
          <a:p>
            <a:pPr marL="342900" indent="-342900">
              <a:buFont typeface="Courier New" panose="02070309020205020404" pitchFamily="49" charset="0"/>
              <a:buChar char="o"/>
            </a:pPr>
            <a:r>
              <a:rPr lang="fr-FR" sz="2400" b="1" dirty="0">
                <a:solidFill>
                  <a:srgbClr val="002060"/>
                </a:solidFill>
              </a:rPr>
              <a:t>2006</a:t>
            </a:r>
            <a:r>
              <a:rPr lang="fr-FR" sz="2400" dirty="0">
                <a:solidFill>
                  <a:srgbClr val="002060"/>
                </a:solidFill>
              </a:rPr>
              <a:t> : locatif et accession intermédiaires : sous conditions</a:t>
            </a:r>
          </a:p>
          <a:p>
            <a:pPr marL="342900" indent="-342900">
              <a:buFont typeface="Courier New" panose="02070309020205020404" pitchFamily="49" charset="0"/>
              <a:buChar char="o"/>
            </a:pPr>
            <a:r>
              <a:rPr lang="fr-FR" sz="2400" b="1" dirty="0">
                <a:solidFill>
                  <a:srgbClr val="002060"/>
                </a:solidFill>
              </a:rPr>
              <a:t>Loi Macron 6/08/2015 </a:t>
            </a:r>
            <a:r>
              <a:rPr lang="fr-FR" sz="2400" dirty="0">
                <a:solidFill>
                  <a:srgbClr val="002060"/>
                </a:solidFill>
              </a:rPr>
              <a:t>: sortie des LI du SIEG en 2020</a:t>
            </a:r>
          </a:p>
          <a:p>
            <a:pPr marL="342900" indent="-342900">
              <a:buFont typeface="Courier New" panose="02070309020205020404" pitchFamily="49" charset="0"/>
              <a:buChar char="o"/>
            </a:pPr>
            <a:r>
              <a:rPr lang="fr-FR" sz="2400" b="1" dirty="0">
                <a:solidFill>
                  <a:srgbClr val="002060"/>
                </a:solidFill>
              </a:rPr>
              <a:t>Loi ELAN </a:t>
            </a:r>
            <a:r>
              <a:rPr lang="fr-FR" sz="2400" dirty="0">
                <a:solidFill>
                  <a:srgbClr val="002060"/>
                </a:solidFill>
              </a:rPr>
              <a:t>: services entre organismes pour les besoins du SIEG</a:t>
            </a:r>
          </a:p>
          <a:p>
            <a:pPr marL="342900" indent="-342900">
              <a:buFont typeface="Courier New" panose="02070309020205020404" pitchFamily="49" charset="0"/>
              <a:buChar char="o"/>
            </a:pPr>
            <a:endParaRPr lang="fr-FR" sz="2400" dirty="0"/>
          </a:p>
          <a:p>
            <a:pPr marL="342900" indent="-342900">
              <a:buFont typeface="Courier New" panose="02070309020205020404" pitchFamily="49" charset="0"/>
              <a:buChar char="o"/>
            </a:pPr>
            <a:endParaRPr lang="fr-FR" sz="2400" dirty="0"/>
          </a:p>
        </p:txBody>
      </p:sp>
      <p:pic>
        <p:nvPicPr>
          <p:cNvPr id="4" name="Picture 2" descr="Résultat de recherche d'images pour &quot;emoji drapeau france&quot;">
            <a:extLst>
              <a:ext uri="{FF2B5EF4-FFF2-40B4-BE49-F238E27FC236}">
                <a16:creationId xmlns:a16="http://schemas.microsoft.com/office/drawing/2014/main" id="{81877C16-86B4-437C-A9B6-0789E53CF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260461"/>
            <a:ext cx="1197428" cy="79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BEEFE5-84FC-4EA7-86CF-B44F6E2BED42}"/>
              </a:ext>
            </a:extLst>
          </p:cNvPr>
          <p:cNvSpPr>
            <a:spLocks noGrp="1"/>
          </p:cNvSpPr>
          <p:nvPr>
            <p:ph type="title"/>
          </p:nvPr>
        </p:nvSpPr>
        <p:spPr>
          <a:xfrm>
            <a:off x="-550636" y="173528"/>
            <a:ext cx="9144000" cy="653256"/>
          </a:xfrm>
        </p:spPr>
        <p:txBody>
          <a:bodyPr/>
          <a:lstStyle/>
          <a:p>
            <a:r>
              <a:rPr lang="fr-FR" sz="4050" dirty="0">
                <a:solidFill>
                  <a:srgbClr val="92D050"/>
                </a:solidFill>
              </a:rPr>
              <a:t>    </a:t>
            </a:r>
            <a:r>
              <a:rPr lang="fr-FR" sz="3600" dirty="0">
                <a:solidFill>
                  <a:srgbClr val="92D050"/>
                </a:solidFill>
              </a:rPr>
              <a:t>Quid des aides fiscales ?</a:t>
            </a:r>
            <a:endParaRPr lang="fr-FR" sz="4050" dirty="0">
              <a:solidFill>
                <a:srgbClr val="92D050"/>
              </a:solidFill>
            </a:endParaRPr>
          </a:p>
        </p:txBody>
      </p:sp>
      <p:sp>
        <p:nvSpPr>
          <p:cNvPr id="3" name="Espace réservé du texte 2">
            <a:extLst>
              <a:ext uri="{FF2B5EF4-FFF2-40B4-BE49-F238E27FC236}">
                <a16:creationId xmlns:a16="http://schemas.microsoft.com/office/drawing/2014/main" id="{4635E17B-DC10-4FC9-971E-52CB70DE4356}"/>
              </a:ext>
            </a:extLst>
          </p:cNvPr>
          <p:cNvSpPr>
            <a:spLocks noGrp="1"/>
          </p:cNvSpPr>
          <p:nvPr>
            <p:ph type="body" sz="quarter" idx="10"/>
          </p:nvPr>
        </p:nvSpPr>
        <p:spPr>
          <a:xfrm>
            <a:off x="110217" y="927119"/>
            <a:ext cx="9144001" cy="3035281"/>
          </a:xfrm>
        </p:spPr>
        <p:txBody>
          <a:bodyPr>
            <a:noAutofit/>
          </a:bodyPr>
          <a:lstStyle/>
          <a:p>
            <a:pPr lvl="0" defTabSz="914400">
              <a:lnSpc>
                <a:spcPts val="2500"/>
              </a:lnSpc>
              <a:spcBef>
                <a:spcPts val="1000"/>
              </a:spcBef>
              <a:defRPr/>
            </a:pPr>
            <a:r>
              <a:rPr lang="fr-FR" sz="2400" b="1" dirty="0">
                <a:solidFill>
                  <a:srgbClr val="002060"/>
                </a:solidFill>
                <a:latin typeface="Lato"/>
              </a:rPr>
              <a:t>L 411-2 CCH </a:t>
            </a:r>
            <a:r>
              <a:rPr lang="fr-FR" sz="2400" dirty="0">
                <a:solidFill>
                  <a:srgbClr val="002060"/>
                </a:solidFill>
                <a:latin typeface="Lato"/>
              </a:rPr>
              <a:t>: « Les organismes d'hlm (…) bénéficient, en conformité avec la décision 2012/21/ UE (…) </a:t>
            </a:r>
            <a:r>
              <a:rPr lang="fr-FR" sz="2400" b="1" dirty="0">
                <a:solidFill>
                  <a:srgbClr val="002060"/>
                </a:solidFill>
                <a:latin typeface="Lato"/>
              </a:rPr>
              <a:t>d'exonérations fiscales </a:t>
            </a:r>
            <a:r>
              <a:rPr lang="fr-FR" sz="2400" dirty="0">
                <a:solidFill>
                  <a:srgbClr val="002060"/>
                </a:solidFill>
                <a:latin typeface="Lato"/>
              </a:rPr>
              <a:t>et </a:t>
            </a:r>
            <a:r>
              <a:rPr lang="fr-FR" sz="2400" b="1" dirty="0">
                <a:solidFill>
                  <a:srgbClr val="002060"/>
                </a:solidFill>
                <a:latin typeface="Lato"/>
              </a:rPr>
              <a:t>d'aides spécifiques de l'Etat</a:t>
            </a:r>
            <a:r>
              <a:rPr lang="fr-FR" sz="2400" dirty="0">
                <a:solidFill>
                  <a:srgbClr val="002060"/>
                </a:solidFill>
                <a:latin typeface="Lato"/>
              </a:rPr>
              <a:t> au titre du service d'intérêt général défini comme suit… »</a:t>
            </a:r>
          </a:p>
          <a:p>
            <a:pPr marL="342900" lvl="0" indent="-342900" defTabSz="914400">
              <a:lnSpc>
                <a:spcPts val="2500"/>
              </a:lnSpc>
              <a:spcBef>
                <a:spcPts val="1000"/>
              </a:spcBef>
              <a:buFont typeface="Arial" panose="020B0604020202020204" pitchFamily="34" charset="0"/>
              <a:buChar char="•"/>
              <a:defRPr/>
            </a:pPr>
            <a:r>
              <a:rPr lang="fr-FR" sz="2400" dirty="0">
                <a:solidFill>
                  <a:srgbClr val="002060"/>
                </a:solidFill>
                <a:latin typeface="Lato"/>
              </a:rPr>
              <a:t>Aides fiscales ciblées sur le SIEG de l’art. L 411-2 du CCH </a:t>
            </a:r>
          </a:p>
          <a:p>
            <a:pPr marL="685800" lvl="1" indent="-342900" defTabSz="914400">
              <a:lnSpc>
                <a:spcPts val="2500"/>
              </a:lnSpc>
              <a:spcBef>
                <a:spcPts val="1000"/>
              </a:spcBef>
              <a:buFont typeface="Arial" panose="020B0604020202020204" pitchFamily="34" charset="0"/>
              <a:buChar char="•"/>
              <a:defRPr/>
            </a:pPr>
            <a:r>
              <a:rPr lang="fr-FR" sz="2400" dirty="0">
                <a:solidFill>
                  <a:srgbClr val="002060"/>
                </a:solidFill>
                <a:latin typeface="Lato"/>
              </a:rPr>
              <a:t>exonération d’impôt sur les sociétés (en partie).</a:t>
            </a:r>
          </a:p>
          <a:p>
            <a:pPr marL="685800" lvl="1" indent="-342900" defTabSz="914400">
              <a:lnSpc>
                <a:spcPts val="2500"/>
              </a:lnSpc>
              <a:spcBef>
                <a:spcPts val="1000"/>
              </a:spcBef>
              <a:buFont typeface="Arial" panose="020B0604020202020204" pitchFamily="34" charset="0"/>
              <a:buChar char="•"/>
              <a:defRPr/>
            </a:pPr>
            <a:r>
              <a:rPr lang="fr-FR" sz="2400" dirty="0">
                <a:solidFill>
                  <a:srgbClr val="002060"/>
                </a:solidFill>
                <a:latin typeface="Lato"/>
              </a:rPr>
              <a:t>TFPB.</a:t>
            </a:r>
          </a:p>
          <a:p>
            <a:pPr marL="342900" lvl="0" indent="-342900" defTabSz="914400">
              <a:lnSpc>
                <a:spcPts val="2500"/>
              </a:lnSpc>
              <a:spcBef>
                <a:spcPts val="1000"/>
              </a:spcBef>
              <a:buFont typeface="Arial" panose="020B0604020202020204" pitchFamily="34" charset="0"/>
              <a:buChar char="•"/>
              <a:defRPr/>
            </a:pPr>
            <a:r>
              <a:rPr lang="fr-FR" sz="2400" dirty="0">
                <a:solidFill>
                  <a:srgbClr val="002060"/>
                </a:solidFill>
                <a:latin typeface="Lato"/>
              </a:rPr>
              <a:t>N’interdit pas des aides fiscales fondées sur d’autres bases juridiques.</a:t>
            </a:r>
            <a:endParaRPr lang="fr-FR" sz="1900" dirty="0">
              <a:solidFill>
                <a:srgbClr val="002060"/>
              </a:solidFill>
              <a:latin typeface="Lato"/>
            </a:endParaRPr>
          </a:p>
          <a:p>
            <a:pPr marL="342900" indent="-342900">
              <a:buFont typeface="Courier New" panose="02070309020205020404" pitchFamily="49" charset="0"/>
              <a:buChar char="o"/>
            </a:pPr>
            <a:endParaRPr lang="fr-FR" sz="2400" dirty="0"/>
          </a:p>
          <a:p>
            <a:pPr marL="342900" indent="-342900">
              <a:buFont typeface="Courier New" panose="02070309020205020404" pitchFamily="49" charset="0"/>
              <a:buChar char="o"/>
            </a:pPr>
            <a:endParaRPr lang="fr-FR" sz="2400" dirty="0"/>
          </a:p>
        </p:txBody>
      </p:sp>
      <p:pic>
        <p:nvPicPr>
          <p:cNvPr id="4" name="Picture 2" descr="Résultat de recherche d'images pour &quot;emoji drapeau france&quot;">
            <a:extLst>
              <a:ext uri="{FF2B5EF4-FFF2-40B4-BE49-F238E27FC236}">
                <a16:creationId xmlns:a16="http://schemas.microsoft.com/office/drawing/2014/main" id="{E1F57A2F-E5C8-4481-9A05-BF3316AC6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77068"/>
            <a:ext cx="1197428" cy="79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07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endParaRPr lang="fr-FR"/>
          </a:p>
        </p:txBody>
      </p:sp>
      <p:sp>
        <p:nvSpPr>
          <p:cNvPr id="3" name="Rectangle 2"/>
          <p:cNvSpPr/>
          <p:nvPr/>
        </p:nvSpPr>
        <p:spPr>
          <a:xfrm>
            <a:off x="502229" y="488374"/>
            <a:ext cx="8395028" cy="4081695"/>
          </a:xfrm>
          <a:prstGeom prst="rect">
            <a:avLst/>
          </a:prstGeom>
        </p:spPr>
        <p:txBody>
          <a:bodyPr wrap="square">
            <a:spAutoFit/>
          </a:bodyPr>
          <a:lstStyle/>
          <a:p>
            <a:pPr marL="0" marR="0" lvl="0" indent="0" algn="l" defTabSz="914400" rtl="0" eaLnBrk="1" fontAlgn="auto" latinLnBrk="0" hangingPunct="1">
              <a:lnSpc>
                <a:spcPts val="2500"/>
              </a:lnSpc>
              <a:spcBef>
                <a:spcPts val="600"/>
              </a:spcBef>
              <a:spcAft>
                <a:spcPts val="0"/>
              </a:spcAft>
              <a:buClrTx/>
              <a:buSzTx/>
              <a:buFontTx/>
              <a:buNone/>
              <a:tabLst/>
              <a:defRPr/>
            </a:pPr>
            <a:r>
              <a:rPr kumimoji="0" lang="fr-FR" sz="3600" b="1" i="0" u="none" strike="noStrike" kern="1200" cap="none" spc="0" normalizeH="0" baseline="0" noProof="0" dirty="0">
                <a:ln>
                  <a:noFill/>
                </a:ln>
                <a:solidFill>
                  <a:srgbClr val="A2CB67"/>
                </a:solidFill>
                <a:effectLst/>
                <a:uLnTx/>
                <a:uFillTx/>
                <a:latin typeface="Calibri" panose="020F0502020204030204"/>
                <a:ea typeface="+mn-ea"/>
                <a:cs typeface="+mn-cs"/>
              </a:rPr>
              <a:t>            CGI : Article 207, 1, 4° </a:t>
            </a:r>
            <a:endParaRPr lang="fr-FR" sz="2000" dirty="0">
              <a:solidFill>
                <a:srgbClr val="002060"/>
              </a:solidFill>
              <a:latin typeface="Calibri" panose="020F0502020204030204"/>
            </a:endParaRPr>
          </a:p>
          <a:p>
            <a:pPr marL="0" marR="0" lvl="0" indent="0" algn="l" defTabSz="914400" rtl="0" eaLnBrk="1" fontAlgn="auto" latinLnBrk="0" hangingPunct="1">
              <a:lnSpc>
                <a:spcPts val="2500"/>
              </a:lnSpc>
              <a:spcBef>
                <a:spcPts val="600"/>
              </a:spcBef>
              <a:spcAft>
                <a:spcPts val="0"/>
              </a:spcAft>
              <a:buClrTx/>
              <a:buSzTx/>
              <a:buFontTx/>
              <a:buNone/>
              <a:tabLst/>
              <a:defRPr/>
            </a:pPr>
            <a:r>
              <a:rPr lang="fr-FR" sz="2400" dirty="0">
                <a:solidFill>
                  <a:srgbClr val="002060"/>
                </a:solidFill>
                <a:latin typeface="Calibri" panose="020F0502020204030204"/>
                <a:ea typeface="Calibri" panose="020F0502020204030204" pitchFamily="34" charset="0"/>
              </a:rPr>
              <a:t>L</a:t>
            </a:r>
            <a:r>
              <a:rPr kumimoji="0" lang="fr-FR" sz="2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rPr>
              <a:t>es organismes Hlm sont </a:t>
            </a:r>
            <a:r>
              <a:rPr kumimoji="0" lang="fr-FR" sz="24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rPr>
              <a:t>exonérés d’impôt sur les sociétés </a:t>
            </a:r>
            <a:r>
              <a:rPr kumimoji="0" lang="fr-FR" sz="2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rPr>
              <a:t>pour :</a:t>
            </a:r>
          </a:p>
          <a:p>
            <a:pPr marL="450215" marR="0" lvl="0" indent="0" algn="l" defTabSz="914400" rtl="0" eaLnBrk="1" fontAlgn="auto" latinLnBrk="0" hangingPunct="1">
              <a:lnSpc>
                <a:spcPts val="2500"/>
              </a:lnSpc>
              <a:spcBef>
                <a:spcPts val="1000"/>
              </a:spcBef>
              <a:spcAft>
                <a:spcPts val="0"/>
              </a:spcAft>
              <a:buClrTx/>
              <a:buSzTx/>
              <a:buFontTx/>
              <a:buNone/>
              <a:tabLst/>
              <a:defRPr/>
            </a:pPr>
            <a:r>
              <a:rPr kumimoji="0" lang="fr-FR" sz="2400" b="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rPr>
              <a:t>« a. – les opérations réalisées au titre du service d'intérêt général défini aux neuvième à treizième alinéas de l'article L. 411-2 (du CCH) ainsi que les produits issus de la cession de certificats d'économies d'énergie … »</a:t>
            </a:r>
          </a:p>
          <a:p>
            <a:pPr marL="450215" marR="0" lvl="0" indent="0" algn="l" defTabSz="914400" rtl="0" eaLnBrk="1" fontAlgn="auto" latinLnBrk="0" hangingPunct="1">
              <a:lnSpc>
                <a:spcPts val="2500"/>
              </a:lnSpc>
              <a:spcBef>
                <a:spcPts val="1000"/>
              </a:spcBef>
              <a:spcAft>
                <a:spcPts val="0"/>
              </a:spcAft>
              <a:buClrTx/>
              <a:buSzTx/>
              <a:buFontTx/>
              <a:buNone/>
              <a:tabLst/>
              <a:defRPr/>
            </a:pPr>
            <a:r>
              <a:rPr kumimoji="0" lang="fr-FR" sz="2400" b="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rPr>
              <a:t>« b. – les produits engendrés par les locaux annexes et accessoires des ensembles d'habitations ….nécessaires à la vie économique et sociale de ces ensembles » (commerces)</a:t>
            </a:r>
          </a:p>
          <a:p>
            <a:pPr marL="450215" marR="0" lvl="0" indent="0" algn="l" defTabSz="914400" rtl="0" eaLnBrk="1" fontAlgn="auto" latinLnBrk="0" hangingPunct="1">
              <a:lnSpc>
                <a:spcPts val="2500"/>
              </a:lnSpc>
              <a:spcBef>
                <a:spcPts val="1000"/>
              </a:spcBef>
              <a:spcAft>
                <a:spcPts val="0"/>
              </a:spcAft>
              <a:buClrTx/>
              <a:buSzTx/>
              <a:buFontTx/>
              <a:buNone/>
              <a:tabLst/>
              <a:defRPr/>
            </a:pPr>
            <a:r>
              <a:rPr kumimoji="0" lang="fr-FR" sz="2400" b="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rPr>
              <a:t>« c. – les produits financiers issus du placement de la trésorerie de ces organismes. »</a:t>
            </a:r>
          </a:p>
        </p:txBody>
      </p:sp>
      <p:pic>
        <p:nvPicPr>
          <p:cNvPr id="4" name="Picture 2" descr="Résultat de recherche d'images pour &quot;emoji drapeau france&quot;">
            <a:extLst>
              <a:ext uri="{FF2B5EF4-FFF2-40B4-BE49-F238E27FC236}">
                <a16:creationId xmlns:a16="http://schemas.microsoft.com/office/drawing/2014/main" id="{857B54A1-A081-4E11-9F23-2D70720B6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71" y="88432"/>
            <a:ext cx="1197428" cy="79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69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195944" y="158872"/>
            <a:ext cx="8846456" cy="2585323"/>
          </a:xfrm>
          <a:prstGeom prst="rect">
            <a:avLst/>
          </a:prstGeom>
        </p:spPr>
        <p:txBody>
          <a:bodyPr wrap="square">
            <a:spAutoFit/>
          </a:bodyPr>
          <a:lstStyle/>
          <a:p>
            <a:r>
              <a:rPr lang="fr-FR" sz="2400" b="1" dirty="0">
                <a:solidFill>
                  <a:schemeClr val="accent5">
                    <a:lumMod val="75000"/>
                  </a:schemeClr>
                </a:solidFill>
                <a:latin typeface="Lato" panose="020F0502020204030203"/>
              </a:rPr>
              <a:t>            </a:t>
            </a:r>
            <a:r>
              <a:rPr lang="fr-FR" sz="2000" b="1" dirty="0">
                <a:solidFill>
                  <a:schemeClr val="accent5">
                    <a:lumMod val="75000"/>
                  </a:schemeClr>
                </a:solidFill>
                <a:latin typeface="Lato" panose="020F0502020204030203"/>
              </a:rPr>
              <a:t>Décision CE 2005, révisée en 2011, en 2021 ?</a:t>
            </a:r>
          </a:p>
          <a:p>
            <a:r>
              <a:rPr lang="fr-FR" sz="2000" b="1" dirty="0">
                <a:solidFill>
                  <a:schemeClr val="accent5">
                    <a:lumMod val="75000"/>
                  </a:schemeClr>
                </a:solidFill>
                <a:latin typeface="Lato" panose="020F0502020204030203"/>
              </a:rPr>
              <a:t>                                                                                                  Art.106.2 TFUE</a:t>
            </a:r>
          </a:p>
          <a:p>
            <a:r>
              <a:rPr lang="fr-FR" sz="3200" b="1" dirty="0">
                <a:solidFill>
                  <a:schemeClr val="accent5">
                    <a:lumMod val="75000"/>
                  </a:schemeClr>
                </a:solidFill>
                <a:latin typeface="Lato" panose="020F0502020204030203"/>
              </a:rPr>
              <a:t>Règles comptables SIEG / hors-SIEG </a:t>
            </a:r>
          </a:p>
          <a:p>
            <a:endParaRPr lang="fr-FR" dirty="0">
              <a:solidFill>
                <a:schemeClr val="accent5">
                  <a:lumMod val="75000"/>
                </a:schemeClr>
              </a:solidFill>
            </a:endParaRPr>
          </a:p>
          <a:p>
            <a:endParaRPr lang="fr-FR" sz="2400" b="1" dirty="0">
              <a:solidFill>
                <a:schemeClr val="accent5">
                  <a:lumMod val="75000"/>
                </a:schemeClr>
              </a:solidFill>
              <a:latin typeface="Lato" panose="020F0502020204030203"/>
            </a:endParaRPr>
          </a:p>
          <a:p>
            <a:endParaRPr lang="fr-FR" sz="20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p:txBody>
      </p:sp>
      <p:pic>
        <p:nvPicPr>
          <p:cNvPr id="5" name="Picture 2" descr="Résultat de recherche d'images pour &quot;emoji drapeau européen&quot;">
            <a:extLst>
              <a:ext uri="{FF2B5EF4-FFF2-40B4-BE49-F238E27FC236}">
                <a16:creationId xmlns:a16="http://schemas.microsoft.com/office/drawing/2014/main" id="{808B458F-B903-444D-A521-2D1649F8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63268"/>
            <a:ext cx="1002154" cy="9432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8AC52AB-F000-4157-8F1E-A3889972E4E1}"/>
              </a:ext>
            </a:extLst>
          </p:cNvPr>
          <p:cNvSpPr/>
          <p:nvPr/>
        </p:nvSpPr>
        <p:spPr>
          <a:xfrm>
            <a:off x="4005946" y="1376872"/>
            <a:ext cx="4637313" cy="32624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Bef>
                <a:spcPts val="300"/>
              </a:spcBef>
              <a:spcAft>
                <a:spcPts val="300"/>
              </a:spcAft>
            </a:pPr>
            <a:r>
              <a:rPr lang="fr-FR" sz="20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Article 5.9</a:t>
            </a:r>
            <a:endParaRPr lang="fr-FR" sz="20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Lorsqu’une entreprise exerce des activités qui se situent à la fois dans le cadre du SIEG et en dehors de celui-ci, sa </a:t>
            </a:r>
            <a:r>
              <a:rPr lang="fr-FR" sz="1600" b="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comptabilité interne indique séparément </a:t>
            </a: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les coûts et les recettes liés à ce service et ceux liés aux autres services, ainsi que les </a:t>
            </a:r>
            <a:r>
              <a:rPr lang="fr-FR" sz="1600" b="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paramètres de répartition </a:t>
            </a: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des coûts et des recettes. </a:t>
            </a:r>
          </a:p>
          <a:p>
            <a:pPr algn="just">
              <a:spcBef>
                <a:spcPts val="300"/>
              </a:spcBef>
              <a:spcAft>
                <a:spcPts val="300"/>
              </a:spcAft>
            </a:pP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Les coûts liés à d’éventuelles activités ne relevant pas du SIEG englobent tous les coûts directs, une contribution adéquate aux coûts communs ainsi qu’un rendement des capitaux propres approprié. Aucune compensation n’est octroyée pour ces coûts. </a:t>
            </a:r>
            <a:endParaRPr lang="fr-FR" dirty="0">
              <a:solidFill>
                <a:schemeClr val="accent5">
                  <a:lumMod val="75000"/>
                </a:schemeClr>
              </a:solidFill>
              <a:effectLst/>
              <a:latin typeface="EUAlbertina"/>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E781F83-F17D-421A-952F-398B5389DE75}"/>
              </a:ext>
            </a:extLst>
          </p:cNvPr>
          <p:cNvSpPr/>
          <p:nvPr/>
        </p:nvSpPr>
        <p:spPr>
          <a:xfrm>
            <a:off x="166246" y="1943851"/>
            <a:ext cx="3795488" cy="2339102"/>
          </a:xfrm>
          <a:prstGeom prst="rect">
            <a:avLst/>
          </a:prstGeom>
        </p:spPr>
        <p:txBody>
          <a:bodyPr wrap="square">
            <a:spAutoFit/>
          </a:bodyPr>
          <a:lstStyle/>
          <a:p>
            <a:pPr algn="just">
              <a:spcBef>
                <a:spcPts val="300"/>
              </a:spcBef>
              <a:spcAft>
                <a:spcPts val="300"/>
              </a:spcAft>
            </a:pPr>
            <a:r>
              <a:rPr lang="fr-FR"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Considérant 27 </a:t>
            </a:r>
            <a:r>
              <a:rPr lang="fr-FR"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fr-FR" sz="16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La présente décision doit s’appliquer sans préjudice des dispositions de la </a:t>
            </a:r>
            <a:r>
              <a:rPr lang="fr-FR" sz="1600" b="1"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directive 2006/111/CE </a:t>
            </a:r>
            <a:r>
              <a:rPr lang="fr-FR" sz="16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de la Commission du 16 novembre 2006 relative à la transparence des relations financières entre les États membres et les entreprises publiques ainsi qu’à la transparence financière dans certaines entreprises. </a:t>
            </a:r>
            <a:endParaRPr lang="fr-FR" sz="2000" i="1" dirty="0">
              <a:solidFill>
                <a:schemeClr val="accent5">
                  <a:lumMod val="75000"/>
                </a:schemeClr>
              </a:solidFill>
              <a:effectLst/>
              <a:latin typeface="EUAlbertina"/>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880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0A8106-BE70-4CB3-BBF7-E20DA60BC4C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D60CCBD-BA61-419D-B668-5FCB8B1678C9}"/>
              </a:ext>
            </a:extLst>
          </p:cNvPr>
          <p:cNvSpPr>
            <a:spLocks noGrp="1"/>
          </p:cNvSpPr>
          <p:nvPr>
            <p:ph idx="1"/>
          </p:nvPr>
        </p:nvSpPr>
        <p:spPr/>
        <p:txBody>
          <a:bodyPr/>
          <a:lstStyle/>
          <a:p>
            <a:endParaRPr lang="fr-FR"/>
          </a:p>
        </p:txBody>
      </p:sp>
      <p:pic>
        <p:nvPicPr>
          <p:cNvPr id="6" name="Image 5">
            <a:extLst>
              <a:ext uri="{FF2B5EF4-FFF2-40B4-BE49-F238E27FC236}">
                <a16:creationId xmlns:a16="http://schemas.microsoft.com/office/drawing/2014/main" id="{E66C4B56-A7E8-49CB-B5AC-E07DF90DF4F0}"/>
              </a:ext>
            </a:extLst>
          </p:cNvPr>
          <p:cNvPicPr>
            <a:picLocks noChangeAspect="1"/>
          </p:cNvPicPr>
          <p:nvPr/>
        </p:nvPicPr>
        <p:blipFill>
          <a:blip r:embed="rId2"/>
          <a:stretch>
            <a:fillRect/>
          </a:stretch>
        </p:blipFill>
        <p:spPr>
          <a:xfrm>
            <a:off x="2691910" y="273021"/>
            <a:ext cx="3161017" cy="45771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descr="Résultat de recherche d'images pour &quot;emoji drapeau france&quot;">
            <a:extLst>
              <a:ext uri="{FF2B5EF4-FFF2-40B4-BE49-F238E27FC236}">
                <a16:creationId xmlns:a16="http://schemas.microsoft.com/office/drawing/2014/main" id="{D63D9E7C-D054-4D5E-921D-74207E720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445" y="273021"/>
            <a:ext cx="1197428" cy="799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7B01CB2-F8D9-48B7-8853-25C3383AD308}"/>
              </a:ext>
            </a:extLst>
          </p:cNvPr>
          <p:cNvSpPr/>
          <p:nvPr/>
        </p:nvSpPr>
        <p:spPr>
          <a:xfrm>
            <a:off x="314199" y="2238416"/>
            <a:ext cx="2195729" cy="646331"/>
          </a:xfrm>
          <a:prstGeom prst="rect">
            <a:avLst/>
          </a:prstGeom>
        </p:spPr>
        <p:txBody>
          <a:bodyPr wrap="none">
            <a:spAutoFit/>
          </a:bodyPr>
          <a:lstStyle/>
          <a:p>
            <a:r>
              <a:rPr lang="fr-FR" b="1" dirty="0">
                <a:solidFill>
                  <a:schemeClr val="accent5">
                    <a:lumMod val="75000"/>
                  </a:schemeClr>
                </a:solidFill>
                <a:latin typeface="Aller Light" charset="0"/>
                <a:ea typeface="Aller Light" charset="0"/>
                <a:cs typeface="Aller Light" charset="0"/>
              </a:rPr>
              <a:t>Guide interfédéral </a:t>
            </a:r>
          </a:p>
          <a:p>
            <a:r>
              <a:rPr lang="fr-FR" b="1" dirty="0">
                <a:solidFill>
                  <a:schemeClr val="accent5">
                    <a:lumMod val="75000"/>
                  </a:schemeClr>
                </a:solidFill>
                <a:latin typeface="Aller Light" charset="0"/>
                <a:ea typeface="Aller Light" charset="0"/>
                <a:cs typeface="Aller Light" charset="0"/>
              </a:rPr>
              <a:t>Janvier 2019</a:t>
            </a:r>
          </a:p>
        </p:txBody>
      </p:sp>
    </p:spTree>
    <p:extLst>
      <p:ext uri="{BB962C8B-B14F-4D97-AF65-F5344CB8AC3E}">
        <p14:creationId xmlns:p14="http://schemas.microsoft.com/office/powerpoint/2010/main" val="1250515326"/>
      </p:ext>
    </p:extLst>
  </p:cSld>
  <p:clrMapOvr>
    <a:masterClrMapping/>
  </p:clrMapOvr>
</p:sld>
</file>

<file path=ppt/theme/theme1.xml><?xml version="1.0" encoding="utf-8"?>
<a:theme xmlns:a="http://schemas.openxmlformats.org/drawingml/2006/main" name="masque 1">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900" dirty="0" smtClean="0">
            <a:solidFill>
              <a:srgbClr val="A2CB67"/>
            </a:solidFill>
            <a:latin typeface="Aller Display" charset="0"/>
            <a:ea typeface="Aller Display" charset="0"/>
            <a:cs typeface="Aller Display"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ges de garde parties">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16034</TotalTime>
  <Words>1633</Words>
  <Application>Microsoft Office PowerPoint</Application>
  <PresentationFormat>Affichage à l'écran (16:9)</PresentationFormat>
  <Paragraphs>188</Paragraphs>
  <Slides>23</Slides>
  <Notes>2</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23</vt:i4>
      </vt:variant>
    </vt:vector>
  </HeadingPairs>
  <TitlesOfParts>
    <vt:vector size="36" baseType="lpstr">
      <vt:lpstr>Aller</vt:lpstr>
      <vt:lpstr>Aller Display</vt:lpstr>
      <vt:lpstr>Aller Light</vt:lpstr>
      <vt:lpstr>Arial</vt:lpstr>
      <vt:lpstr>Calibri</vt:lpstr>
      <vt:lpstr>Courier New</vt:lpstr>
      <vt:lpstr>EUAlbertina</vt:lpstr>
      <vt:lpstr>ITC Officina Sans Book</vt:lpstr>
      <vt:lpstr>Lato</vt:lpstr>
      <vt:lpstr>Symbol</vt:lpstr>
      <vt:lpstr>Wingdings</vt:lpstr>
      <vt:lpstr>masque 1</vt:lpstr>
      <vt:lpstr>pages de garde parties</vt:lpstr>
      <vt:lpstr>Présentation PowerPoint</vt:lpstr>
      <vt:lpstr>Présentation PowerPoint</vt:lpstr>
      <vt:lpstr>Présentation PowerPoint</vt:lpstr>
      <vt:lpstr>Mandat SIEG dans le droit interne</vt:lpstr>
      <vt:lpstr>           Une notion évolutive - subsidiarité</vt:lpstr>
      <vt:lpstr>    Quid des aides fiscales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catherine etchepare</dc:creator>
  <cp:lastModifiedBy>Laurent GHEKIERE</cp:lastModifiedBy>
  <cp:revision>201</cp:revision>
  <cp:lastPrinted>2020-01-23T15:30:15Z</cp:lastPrinted>
  <dcterms:created xsi:type="dcterms:W3CDTF">2019-11-29T11:48:31Z</dcterms:created>
  <dcterms:modified xsi:type="dcterms:W3CDTF">2020-01-29T18:23:27Z</dcterms:modified>
</cp:coreProperties>
</file>