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media/image18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4" r:id="rId2"/>
    <p:sldId id="331" r:id="rId3"/>
    <p:sldId id="358" r:id="rId4"/>
    <p:sldId id="350" r:id="rId5"/>
    <p:sldId id="354" r:id="rId6"/>
    <p:sldId id="366" r:id="rId7"/>
    <p:sldId id="369" r:id="rId8"/>
    <p:sldId id="352" r:id="rId9"/>
    <p:sldId id="361" r:id="rId10"/>
    <p:sldId id="372" r:id="rId11"/>
    <p:sldId id="370" r:id="rId12"/>
    <p:sldId id="371" r:id="rId13"/>
    <p:sldId id="333" r:id="rId14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BF"/>
    <a:srgbClr val="005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4705" autoAdjust="0"/>
  </p:normalViewPr>
  <p:slideViewPr>
    <p:cSldViewPr>
      <p:cViewPr varScale="1">
        <p:scale>
          <a:sx n="86" d="100"/>
          <a:sy n="86" d="100"/>
        </p:scale>
        <p:origin x="990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ilux.eib.org\K_Disk\MUSCAT\Urban\Sector%20Policy\EU%20Urban%20Agenda\Urban%20statistics\Copy%20of%20Urban%20Master%20Data%20Housing%20-%20updated%20Dim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Financements</a:t>
            </a:r>
            <a:r>
              <a:rPr lang="en-US" dirty="0" smtClean="0">
                <a:latin typeface="Calibri" panose="020F0502020204030204" pitchFamily="34" charset="0"/>
              </a:rPr>
              <a:t> de</a:t>
            </a:r>
            <a:r>
              <a:rPr lang="en-US" baseline="0" dirty="0" smtClean="0">
                <a:latin typeface="Calibri" panose="020F0502020204030204" pitchFamily="34" charset="0"/>
              </a:rPr>
              <a:t> </a:t>
            </a:r>
            <a:r>
              <a:rPr lang="en-US" baseline="0" dirty="0" err="1" smtClean="0">
                <a:latin typeface="Calibri" panose="020F0502020204030204" pitchFamily="34" charset="0"/>
              </a:rPr>
              <a:t>logements</a:t>
            </a:r>
            <a:r>
              <a:rPr lang="en-US" baseline="0" dirty="0" smtClean="0">
                <a:latin typeface="Calibri" panose="020F0502020204030204" pitchFamily="34" charset="0"/>
              </a:rPr>
              <a:t> </a:t>
            </a:r>
            <a:r>
              <a:rPr lang="en-US" baseline="0" dirty="0" err="1" smtClean="0">
                <a:latin typeface="Calibri" panose="020F0502020204030204" pitchFamily="34" charset="0"/>
              </a:rPr>
              <a:t>sociaux</a:t>
            </a:r>
            <a:r>
              <a:rPr lang="en-US" baseline="0" dirty="0" smtClean="0">
                <a:latin typeface="Calibri" panose="020F0502020204030204" pitchFamily="34" charset="0"/>
              </a:rPr>
              <a:t> par la BEI, par pays</a:t>
            </a:r>
          </a:p>
          <a:p>
            <a:pPr>
              <a:defRPr/>
            </a:pPr>
            <a:r>
              <a:rPr lang="en-US" baseline="0" dirty="0" smtClean="0">
                <a:latin typeface="Calibri" panose="020F0502020204030204" pitchFamily="34" charset="0"/>
              </a:rPr>
              <a:t>(</a:t>
            </a:r>
            <a:r>
              <a:rPr lang="en-US" baseline="0" dirty="0">
                <a:latin typeface="Calibri" panose="020F0502020204030204" pitchFamily="34" charset="0"/>
              </a:rPr>
              <a:t>Total </a:t>
            </a:r>
            <a:r>
              <a:rPr lang="en-US" baseline="0" dirty="0" smtClean="0">
                <a:latin typeface="Calibri" panose="020F0502020204030204" pitchFamily="34" charset="0"/>
              </a:rPr>
              <a:t>2011-15 : 5,05 Milliards </a:t>
            </a:r>
            <a:r>
              <a:rPr lang="en-US" baseline="0" dirty="0" err="1" smtClean="0">
                <a:latin typeface="Calibri" panose="020F0502020204030204" pitchFamily="34" charset="0"/>
              </a:rPr>
              <a:t>d’EUR</a:t>
            </a:r>
            <a:r>
              <a:rPr lang="en-US" baseline="0" dirty="0" smtClean="0">
                <a:latin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'Sector - Urban Development DN12'!$I$41</c:f>
              <c:strCache>
                <c:ptCount val="1"/>
                <c:pt idx="0">
                  <c:v>Total EUR M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Autriche</a:t>
                    </a:r>
                    <a:r>
                      <a:rPr lang="en-US" dirty="0"/>
                      <a:t>
6.02%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AE-47A1-9CBF-CD07D00BCA5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Belgique</a:t>
                    </a:r>
                    <a:r>
                      <a:rPr lang="en-US" dirty="0"/>
                      <a:t>
9.25%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AE-47A1-9CBF-CD07D00BCA5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Croatie</a:t>
                    </a:r>
                    <a:r>
                      <a:rPr lang="en-US" dirty="0"/>
                      <a:t>
0.02%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AE-47A1-9CBF-CD07D00BCA5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République Tchèque</a:t>
                    </a:r>
                    <a:r>
                      <a:rPr lang="en-US" dirty="0"/>
                      <a:t>
0.02%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AAE-47A1-9CBF-CD07D00BCA58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Allemagne</a:t>
                    </a:r>
                    <a:r>
                      <a:rPr lang="en-US" dirty="0"/>
                      <a:t>
10.41%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AAE-47A1-9CBF-CD07D00BCA58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Grèce</a:t>
                    </a:r>
                    <a:r>
                      <a:rPr lang="en-US" dirty="0"/>
                      <a:t>
0.28%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AAE-47A1-9CBF-CD07D00BCA58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Irlande</a:t>
                    </a:r>
                    <a:r>
                      <a:rPr lang="en-US"/>
                      <a:t>
3.34%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AAE-47A1-9CBF-CD07D00BCA58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Italie</a:t>
                    </a:r>
                    <a:r>
                      <a:rPr lang="en-US" dirty="0"/>
                      <a:t>
8.91%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AAE-47A1-9CBF-CD07D00BCA58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Pays-Bas</a:t>
                    </a:r>
                    <a:r>
                      <a:rPr lang="en-US" dirty="0"/>
                      <a:t>
4.50%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AAE-47A1-9CBF-CD07D00BCA58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Pologne</a:t>
                    </a:r>
                    <a:r>
                      <a:rPr lang="en-US" dirty="0"/>
                      <a:t>
4.15%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AAE-47A1-9CBF-CD07D00BCA58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Espagne</a:t>
                    </a:r>
                    <a:r>
                      <a:rPr lang="en-US" dirty="0"/>
                      <a:t>
4.50%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AAE-47A1-9CBF-CD07D00BCA58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Suède</a:t>
                    </a:r>
                    <a:r>
                      <a:rPr lang="en-US" dirty="0"/>
                      <a:t>
1.14%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AAE-47A1-9CBF-CD07D00BCA58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Royaume-Uni</a:t>
                    </a:r>
                    <a:r>
                      <a:rPr lang="en-US" dirty="0"/>
                      <a:t>
34.37%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AAE-47A1-9CBF-CD07D00BCA58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'Sector - Urban Development DN12'!$F$42:$F$56</c:f>
              <c:strCache>
                <c:ptCount val="15"/>
                <c:pt idx="0">
                  <c:v>Austria</c:v>
                </c:pt>
                <c:pt idx="1">
                  <c:v>Belgium</c:v>
                </c:pt>
                <c:pt idx="2">
                  <c:v>Croatia</c:v>
                </c:pt>
                <c:pt idx="3">
                  <c:v>Czech Republic</c:v>
                </c:pt>
                <c:pt idx="4">
                  <c:v>France</c:v>
                </c:pt>
                <c:pt idx="5">
                  <c:v>Germany</c:v>
                </c:pt>
                <c:pt idx="6">
                  <c:v>Greece</c:v>
                </c:pt>
                <c:pt idx="7">
                  <c:v>Ireland</c:v>
                </c:pt>
                <c:pt idx="8">
                  <c:v>Italy</c:v>
                </c:pt>
                <c:pt idx="9">
                  <c:v>Netherlands</c:v>
                </c:pt>
                <c:pt idx="10">
                  <c:v>Poland</c:v>
                </c:pt>
                <c:pt idx="11">
                  <c:v>Portugal</c:v>
                </c:pt>
                <c:pt idx="12">
                  <c:v>Spain</c:v>
                </c:pt>
                <c:pt idx="13">
                  <c:v>Sweden</c:v>
                </c:pt>
                <c:pt idx="14">
                  <c:v>United Kingdom</c:v>
                </c:pt>
              </c:strCache>
            </c:strRef>
          </c:cat>
          <c:val>
            <c:numRef>
              <c:f>'Sector - Urban Development DN12'!$I$42:$I$56</c:f>
              <c:numCache>
                <c:formatCode>_(* #,##0.00_);_(* \(#,##0.00\);_(* "-"??_);_(@_)</c:formatCode>
                <c:ptCount val="15"/>
                <c:pt idx="0">
                  <c:v>270</c:v>
                </c:pt>
                <c:pt idx="1">
                  <c:v>415</c:v>
                </c:pt>
                <c:pt idx="2">
                  <c:v>1.1100000000000001</c:v>
                </c:pt>
                <c:pt idx="3">
                  <c:v>1.0900000000000001</c:v>
                </c:pt>
                <c:pt idx="4">
                  <c:v>575</c:v>
                </c:pt>
                <c:pt idx="5">
                  <c:v>466.94</c:v>
                </c:pt>
                <c:pt idx="6">
                  <c:v>12.5</c:v>
                </c:pt>
                <c:pt idx="7">
                  <c:v>150</c:v>
                </c:pt>
                <c:pt idx="8">
                  <c:v>399.65</c:v>
                </c:pt>
                <c:pt idx="9">
                  <c:v>201.8</c:v>
                </c:pt>
                <c:pt idx="10">
                  <c:v>186.42</c:v>
                </c:pt>
                <c:pt idx="11">
                  <c:v>12.58</c:v>
                </c:pt>
                <c:pt idx="12">
                  <c:v>201.73</c:v>
                </c:pt>
                <c:pt idx="13">
                  <c:v>51.103499999999997</c:v>
                </c:pt>
                <c:pt idx="14">
                  <c:v>1542.13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AAE-47A1-9CBF-CD07D00BCA5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6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50475" cy="497046"/>
          </a:xfrm>
          <a:prstGeom prst="rect">
            <a:avLst/>
          </a:prstGeom>
        </p:spPr>
        <p:txBody>
          <a:bodyPr vert="horz" lIns="92432" tIns="46216" rIns="92432" bIns="462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0"/>
            <a:ext cx="2950475" cy="497046"/>
          </a:xfrm>
          <a:prstGeom prst="rect">
            <a:avLst/>
          </a:prstGeom>
        </p:spPr>
        <p:txBody>
          <a:bodyPr vert="horz" lIns="92432" tIns="46216" rIns="92432" bIns="46216" rtlCol="0"/>
          <a:lstStyle>
            <a:lvl1pPr algn="r">
              <a:defRPr sz="1200"/>
            </a:lvl1pPr>
          </a:lstStyle>
          <a:p>
            <a:fld id="{E25725A5-7D0B-4DE2-A983-E63C1B4F40EF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4538"/>
            <a:ext cx="4970463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2" tIns="46216" rIns="92432" bIns="462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2432" tIns="46216" rIns="92432" bIns="462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42154"/>
            <a:ext cx="2950475" cy="497046"/>
          </a:xfrm>
          <a:prstGeom prst="rect">
            <a:avLst/>
          </a:prstGeom>
        </p:spPr>
        <p:txBody>
          <a:bodyPr vert="horz" lIns="92432" tIns="46216" rIns="92432" bIns="462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4"/>
            <a:ext cx="2950475" cy="497046"/>
          </a:xfrm>
          <a:prstGeom prst="rect">
            <a:avLst/>
          </a:prstGeom>
        </p:spPr>
        <p:txBody>
          <a:bodyPr vert="horz" lIns="92432" tIns="46216" rIns="92432" bIns="46216" rtlCol="0" anchor="b"/>
          <a:lstStyle>
            <a:lvl1pPr algn="r">
              <a:defRPr sz="1200"/>
            </a:lvl1pPr>
          </a:lstStyle>
          <a:p>
            <a:fld id="{EAED7241-D896-4B4C-91BF-0C4361B4C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32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A6C80-7565-E24E-AE78-89500580C83E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2272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54641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A6C80-7565-E24E-AE78-89500580C83E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7385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20C71F-D261-44F0-AF44-14D6444BF6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66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GB" spc="-10" smtClean="0">
                <a:solidFill>
                  <a:prstClr val="white"/>
                </a:solidFill>
              </a:rPr>
              <a:t>Banque Européenne d‘Investissement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/>
            <a:fld id="{1EBC6799-8650-4156-9A29-1B9013B83E80}" type="datetime9">
              <a:rPr lang="en-US" spc="-10" smtClean="0">
                <a:solidFill>
                  <a:prstClr val="white"/>
                </a:solidFill>
                <a:latin typeface="Arial"/>
              </a:rPr>
              <a:t>10/9/2018 1:37:33 PM</a:t>
            </a:fld>
            <a:endParaRPr spc="-1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88900"/>
            <a:fld id="{81D60167-4931-47E6-BA6A-407CBD079E47}" type="slidenum">
              <a:rPr spc="-5" dirty="0">
                <a:solidFill>
                  <a:prstClr val="white"/>
                </a:solidFill>
              </a:rPr>
              <a:pPr marL="88900"/>
              <a:t>‹#›</a:t>
            </a:fld>
            <a:endParaRPr spc="-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1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5CA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GB" spc="-10" smtClean="0">
                <a:solidFill>
                  <a:prstClr val="white"/>
                </a:solidFill>
              </a:rPr>
              <a:t>Banque Européenne d‘Investissement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/>
            <a:fld id="{543B4ABE-250E-4A4F-A26E-5463F1283F89}" type="datetime9">
              <a:rPr lang="en-US" spc="-10" smtClean="0">
                <a:solidFill>
                  <a:prstClr val="white"/>
                </a:solidFill>
                <a:latin typeface="Arial"/>
              </a:rPr>
              <a:t>10/9/2018 1:37:33 PM</a:t>
            </a:fld>
            <a:endParaRPr spc="-1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88900"/>
            <a:fld id="{81D60167-4931-47E6-BA6A-407CBD079E47}" type="slidenum">
              <a:rPr spc="-5" dirty="0">
                <a:solidFill>
                  <a:prstClr val="white"/>
                </a:solidFill>
              </a:rPr>
              <a:pPr marL="88900"/>
              <a:t>‹#›</a:t>
            </a:fld>
            <a:endParaRPr spc="-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5CA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12216" y="1589625"/>
            <a:ext cx="3987800" cy="3661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41875" y="1656681"/>
            <a:ext cx="3802379" cy="3984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GB" spc="-10" smtClean="0">
                <a:solidFill>
                  <a:prstClr val="white"/>
                </a:solidFill>
              </a:rPr>
              <a:t>Banque Européenne d‘Investissement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/>
            <a:fld id="{0ADD6483-4921-4C63-A5CB-F95863F1F913}" type="datetime9">
              <a:rPr lang="en-US" spc="-10" smtClean="0">
                <a:solidFill>
                  <a:prstClr val="white"/>
                </a:solidFill>
                <a:latin typeface="Arial"/>
              </a:rPr>
              <a:t>10/9/2018 1:37:33 PM</a:t>
            </a:fld>
            <a:endParaRPr spc="-1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88900"/>
            <a:fld id="{81D60167-4931-47E6-BA6A-407CBD079E47}" type="slidenum">
              <a:rPr spc="-5" dirty="0">
                <a:solidFill>
                  <a:prstClr val="white"/>
                </a:solidFill>
              </a:rPr>
              <a:pPr marL="88900"/>
              <a:t>‹#›</a:t>
            </a:fld>
            <a:endParaRPr spc="-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2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5CA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GB" spc="-10" smtClean="0">
                <a:solidFill>
                  <a:prstClr val="white"/>
                </a:solidFill>
              </a:rPr>
              <a:t>Banque Européenne d‘Investissement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/>
            <a:fld id="{EC594265-773C-46D7-A4C1-86E87534A678}" type="datetime9">
              <a:rPr lang="en-US" spc="-10" smtClean="0">
                <a:solidFill>
                  <a:prstClr val="white"/>
                </a:solidFill>
                <a:latin typeface="Arial"/>
              </a:rPr>
              <a:t>10/9/2018 1:37:33 PM</a:t>
            </a:fld>
            <a:endParaRPr spc="-1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88900"/>
            <a:fld id="{81D60167-4931-47E6-BA6A-407CBD079E47}" type="slidenum">
              <a:rPr spc="-5" dirty="0">
                <a:solidFill>
                  <a:prstClr val="white"/>
                </a:solidFill>
              </a:rPr>
              <a:pPr marL="88900"/>
              <a:t>‹#›</a:t>
            </a:fld>
            <a:endParaRPr spc="-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1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GB" spc="-10" smtClean="0">
                <a:solidFill>
                  <a:prstClr val="white"/>
                </a:solidFill>
              </a:rPr>
              <a:t>Banque Européenne d‘Investissement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/>
            <a:fld id="{13D4007C-46B4-48DE-8A83-29B7D1F39BAF}" type="datetime9">
              <a:rPr lang="en-US" spc="-10" smtClean="0">
                <a:solidFill>
                  <a:prstClr val="white"/>
                </a:solidFill>
                <a:latin typeface="Arial"/>
              </a:rPr>
              <a:t>10/9/2018 1:37:33 PM</a:t>
            </a:fld>
            <a:endParaRPr spc="-1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88900"/>
            <a:fld id="{81D60167-4931-47E6-BA6A-407CBD079E47}" type="slidenum">
              <a:rPr spc="-5" dirty="0">
                <a:solidFill>
                  <a:prstClr val="white"/>
                </a:solidFill>
              </a:rPr>
              <a:pPr marL="88900"/>
              <a:t>‹#›</a:t>
            </a:fld>
            <a:endParaRPr spc="-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7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C8A6-54F3-40D5-A5AB-56D8A94EEFE8}" type="datetime1">
              <a:rPr lang="fr-LU" smtClean="0"/>
              <a:t>09/10/2018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151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0473" y="516525"/>
            <a:ext cx="7763052" cy="280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5CA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5970" y="1794461"/>
            <a:ext cx="8592058" cy="4351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78504" y="6580038"/>
            <a:ext cx="258889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GB" spc="-10" smtClean="0">
                <a:solidFill>
                  <a:prstClr val="white"/>
                </a:solidFill>
              </a:rPr>
              <a:t>Banque Européenne d‘Investissement</a:t>
            </a:r>
            <a:endParaRPr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9740" y="6583095"/>
            <a:ext cx="63690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/>
            <a:fld id="{CA17974D-5BE4-44CF-A189-E82BB342C2AD}" type="datetime9">
              <a:rPr lang="en-US" spc="-10" smtClean="0">
                <a:solidFill>
                  <a:prstClr val="white"/>
                </a:solidFill>
                <a:latin typeface="Arial"/>
              </a:rPr>
              <a:t>10/9/2018 1:37:33 PM</a:t>
            </a:fld>
            <a:endParaRPr spc="-1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18143" y="6583095"/>
            <a:ext cx="17907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88900"/>
            <a:fld id="{81D60167-4931-47E6-BA6A-407CBD079E47}" type="slidenum">
              <a:rPr spc="-5" dirty="0">
                <a:solidFill>
                  <a:prstClr val="white"/>
                </a:solidFill>
              </a:rPr>
              <a:pPr marL="88900"/>
              <a:t>‹#›</a:t>
            </a:fld>
            <a:endParaRPr spc="-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0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 txBox="1"/>
          <p:nvPr/>
        </p:nvSpPr>
        <p:spPr>
          <a:xfrm>
            <a:off x="1827144" y="5165035"/>
            <a:ext cx="6984776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endParaRPr lang="fr-FR" sz="2400" dirty="0" smtClean="0">
              <a:solidFill>
                <a:srgbClr val="005CAB"/>
              </a:solidFill>
              <a:cs typeface="Arial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35496" y="5085184"/>
            <a:ext cx="2088232" cy="936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1" name="Espace réservé du contenu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85" b="12910"/>
          <a:stretch/>
        </p:blipFill>
        <p:spPr>
          <a:xfrm>
            <a:off x="0" y="1073136"/>
            <a:ext cx="9143999" cy="38689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576" y="404664"/>
            <a:ext cx="5839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solidFill>
                  <a:schemeClr val="tx2"/>
                </a:solidFill>
              </a:rPr>
              <a:t>La Banque européenne </a:t>
            </a:r>
            <a:r>
              <a:rPr lang="fr-BE" dirty="0" smtClean="0">
                <a:solidFill>
                  <a:schemeClr val="tx2"/>
                </a:solidFill>
              </a:rPr>
              <a:t>d’investissement</a:t>
            </a:r>
          </a:p>
          <a:p>
            <a:r>
              <a:rPr lang="fr-BE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La banque de l’UE  </a:t>
            </a:r>
            <a:endParaRPr lang="fr-CH" dirty="0">
              <a:solidFill>
                <a:schemeClr val="tx2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294967295"/>
          </p:nvPr>
        </p:nvSpPr>
        <p:spPr>
          <a:xfrm>
            <a:off x="467544" y="6453336"/>
            <a:ext cx="6696744" cy="216008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		</a:t>
            </a:r>
            <a:r>
              <a:rPr lang="fr-FR" dirty="0" smtClean="0">
                <a:solidFill>
                  <a:schemeClr val="bg1"/>
                </a:solidFill>
              </a:rPr>
              <a:t>Groupe Banque européenne d’investissement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8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6"/>
          <p:cNvSpPr txBox="1">
            <a:spLocks/>
          </p:cNvSpPr>
          <p:nvPr/>
        </p:nvSpPr>
        <p:spPr>
          <a:xfrm>
            <a:off x="267196" y="98591"/>
            <a:ext cx="8327570" cy="432000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t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rial" panose="020B0604020202020204" pitchFamily="34" charset="0"/>
              </a:rPr>
              <a:t>EFSI: initial target achieved </a:t>
            </a:r>
            <a:r>
              <a:rPr lang="en-US" sz="2400" dirty="0" smtClean="0">
                <a:latin typeface="Arial" panose="020B0604020202020204" pitchFamily="34" charset="0"/>
              </a:rPr>
              <a:t>–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EUR 20bn above target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38" y="647030"/>
            <a:ext cx="7820928" cy="536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481503B0-C89C-6348-B03F-73B7AF7A7674}" type="datetime1">
              <a:rPr lang="fr-LU" smtClean="0"/>
              <a:t>09/10/2018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8559C87-4400-0E45-97C7-BDEE4D66133D}" type="slidenum">
              <a:rPr lang="fr-FR" smtClean="0"/>
              <a:t>11</a:t>
            </a:fld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>
            <a:off x="156416" y="1022684"/>
            <a:ext cx="8805818" cy="5245769"/>
            <a:chOff x="338182" y="1551707"/>
            <a:chExt cx="8467636" cy="4233818"/>
          </a:xfrm>
        </p:grpSpPr>
        <p:grpSp>
          <p:nvGrpSpPr>
            <p:cNvPr id="8" name="Group 7"/>
            <p:cNvGrpSpPr/>
            <p:nvPr/>
          </p:nvGrpSpPr>
          <p:grpSpPr>
            <a:xfrm>
              <a:off x="338182" y="1551707"/>
              <a:ext cx="8467636" cy="4233818"/>
              <a:chOff x="611560" y="2564904"/>
              <a:chExt cx="7344816" cy="367240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11560" y="2564904"/>
                <a:ext cx="7344816" cy="3672408"/>
                <a:chOff x="611560" y="2564904"/>
                <a:chExt cx="7344816" cy="3672408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755576" y="2586413"/>
                  <a:ext cx="7182025" cy="3518051"/>
                  <a:chOff x="755576" y="2586413"/>
                  <a:chExt cx="7182025" cy="3518051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755576" y="2586413"/>
                    <a:ext cx="7182025" cy="3518051"/>
                    <a:chOff x="755576" y="2586413"/>
                    <a:chExt cx="7182025" cy="3518051"/>
                  </a:xfrm>
                </p:grpSpPr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3021935" y="5256491"/>
                      <a:ext cx="674236" cy="835315"/>
                      <a:chOff x="3080379" y="5150932"/>
                      <a:chExt cx="898981" cy="1246623"/>
                    </a:xfrm>
                  </p:grpSpPr>
                  <p:sp>
                    <p:nvSpPr>
                      <p:cNvPr id="57" name="Rectangle 56"/>
                      <p:cNvSpPr/>
                      <p:nvPr/>
                    </p:nvSpPr>
                    <p:spPr>
                      <a:xfrm>
                        <a:off x="3080382" y="5978927"/>
                        <a:ext cx="898978" cy="418628"/>
                      </a:xfrm>
                      <a:prstGeom prst="rect">
                        <a:avLst/>
                      </a:prstGeom>
                      <a:solidFill>
                        <a:srgbClr val="082AB8"/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r-BE" sz="13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rPr>
                          <a:t>Capital</a:t>
                        </a:r>
                        <a:endParaRPr kumimoji="0" lang="en-GB" sz="13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8" name="Rectangle 57"/>
                      <p:cNvSpPr/>
                      <p:nvPr/>
                    </p:nvSpPr>
                    <p:spPr>
                      <a:xfrm>
                        <a:off x="3080379" y="5150932"/>
                        <a:ext cx="898978" cy="418629"/>
                      </a:xfrm>
                      <a:prstGeom prst="rect">
                        <a:avLst/>
                      </a:prstGeom>
                      <a:solidFill>
                        <a:srgbClr val="8064A2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lvl="0" algn="ctr">
                          <a:defRPr/>
                        </a:pPr>
                        <a:r>
                          <a:rPr lang="fr-BE" sz="1300" kern="0" dirty="0">
                            <a:solidFill>
                              <a:prstClr val="white"/>
                            </a:solidFill>
                          </a:rPr>
                          <a:t>Senior </a:t>
                        </a:r>
                        <a:r>
                          <a:rPr lang="fr-BE" sz="1300" kern="0" dirty="0" err="1">
                            <a:solidFill>
                              <a:prstClr val="white"/>
                            </a:solidFill>
                          </a:rPr>
                          <a:t>debt</a:t>
                        </a:r>
                        <a:endParaRPr lang="en-GB" sz="1300" kern="0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3740287" y="5256491"/>
                      <a:ext cx="674236" cy="835321"/>
                      <a:chOff x="3080379" y="5150932"/>
                      <a:chExt cx="898981" cy="1246632"/>
                    </a:xfrm>
                  </p:grpSpPr>
                  <p:sp>
                    <p:nvSpPr>
                      <p:cNvPr id="55" name="Rectangle 54"/>
                      <p:cNvSpPr/>
                      <p:nvPr/>
                    </p:nvSpPr>
                    <p:spPr>
                      <a:xfrm>
                        <a:off x="3080382" y="5978936"/>
                        <a:ext cx="898978" cy="418628"/>
                      </a:xfrm>
                      <a:prstGeom prst="rect">
                        <a:avLst/>
                      </a:prstGeom>
                      <a:solidFill>
                        <a:srgbClr val="082AB8"/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r-BE" sz="13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rPr>
                          <a:t>Capital</a:t>
                        </a:r>
                        <a:endParaRPr kumimoji="0" lang="en-GB" sz="13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6" name="Rectangle 55"/>
                      <p:cNvSpPr/>
                      <p:nvPr/>
                    </p:nvSpPr>
                    <p:spPr>
                      <a:xfrm>
                        <a:off x="3080379" y="5150932"/>
                        <a:ext cx="898978" cy="418629"/>
                      </a:xfrm>
                      <a:prstGeom prst="rect">
                        <a:avLst/>
                      </a:prstGeom>
                      <a:solidFill>
                        <a:srgbClr val="8064A2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lvl="0" algn="ctr">
                          <a:defRPr/>
                        </a:pPr>
                        <a:r>
                          <a:rPr lang="fr-BE" sz="1300" kern="0" dirty="0">
                            <a:solidFill>
                              <a:prstClr val="white"/>
                            </a:solidFill>
                          </a:rPr>
                          <a:t>Senior </a:t>
                        </a:r>
                        <a:r>
                          <a:rPr lang="fr-BE" sz="1300" kern="0" dirty="0" err="1">
                            <a:solidFill>
                              <a:prstClr val="white"/>
                            </a:solidFill>
                          </a:rPr>
                          <a:t>debt</a:t>
                        </a:r>
                        <a:endParaRPr lang="en-GB" sz="1300" kern="0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8" name="Rounded Rectangle 17"/>
                    <p:cNvSpPr/>
                    <p:nvPr/>
                  </p:nvSpPr>
                  <p:spPr>
                    <a:xfrm>
                      <a:off x="1003008" y="4308455"/>
                      <a:ext cx="1264471" cy="560704"/>
                    </a:xfrm>
                    <a:prstGeom prst="roundRect">
                      <a:avLst/>
                    </a:prstGeom>
                    <a:solidFill>
                      <a:sysClr val="window" lastClr="FFFFFF">
                        <a:lumMod val="50000"/>
                      </a:sysClr>
                    </a:solidFill>
                    <a:ln w="127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External financing (essentially debt from CDC’s savings fund)</a:t>
                      </a:r>
                    </a:p>
                  </p:txBody>
                </p:sp>
                <p:cxnSp>
                  <p:nvCxnSpPr>
                    <p:cNvPr id="19" name="Elbow Connector 18"/>
                    <p:cNvCxnSpPr>
                      <a:stCxn id="18" idx="2"/>
                      <a:endCxn id="48" idx="1"/>
                    </p:cNvCxnSpPr>
                    <p:nvPr/>
                  </p:nvCxnSpPr>
                  <p:spPr>
                    <a:xfrm rot="16200000" flipH="1">
                      <a:off x="1705621" y="4798781"/>
                      <a:ext cx="527586" cy="668340"/>
                    </a:xfrm>
                    <a:prstGeom prst="bentConnector2">
                      <a:avLst/>
                    </a:prstGeom>
                    <a:noFill/>
                    <a:ln w="9525" cap="flat" cmpd="sng" algn="ctr">
                      <a:solidFill>
                        <a:srgbClr val="7030A0"/>
                      </a:solidFill>
                      <a:prstDash val="dash"/>
                      <a:tailEnd type="arrow"/>
                    </a:ln>
                    <a:effectLst/>
                  </p:spPr>
                </p:cxnSp>
                <p:grpSp>
                  <p:nvGrpSpPr>
                    <p:cNvPr id="20" name="Group 19"/>
                    <p:cNvGrpSpPr/>
                    <p:nvPr/>
                  </p:nvGrpSpPr>
                  <p:grpSpPr>
                    <a:xfrm>
                      <a:off x="3913606" y="2604939"/>
                      <a:ext cx="1810299" cy="1324475"/>
                      <a:chOff x="3913605" y="2659893"/>
                      <a:chExt cx="1877150" cy="1568343"/>
                    </a:xfrm>
                  </p:grpSpPr>
                  <p:grpSp>
                    <p:nvGrpSpPr>
                      <p:cNvPr id="51" name="Group 50"/>
                      <p:cNvGrpSpPr/>
                      <p:nvPr/>
                    </p:nvGrpSpPr>
                    <p:grpSpPr>
                      <a:xfrm>
                        <a:off x="3913605" y="2659893"/>
                        <a:ext cx="1877150" cy="1568343"/>
                        <a:chOff x="3592131" y="1579753"/>
                        <a:chExt cx="1877150" cy="2027741"/>
                      </a:xfrm>
                    </p:grpSpPr>
                    <p:sp>
                      <p:nvSpPr>
                        <p:cNvPr id="53" name="Rectangle 52"/>
                        <p:cNvSpPr/>
                        <p:nvPr/>
                      </p:nvSpPr>
                      <p:spPr>
                        <a:xfrm>
                          <a:off x="3592131" y="1579753"/>
                          <a:ext cx="1877149" cy="397141"/>
                        </a:xfrm>
                        <a:prstGeom prst="rect">
                          <a:avLst/>
                        </a:prstGeom>
                        <a:solidFill>
                          <a:sysClr val="windowText" lastClr="000000">
                            <a:lumMod val="50000"/>
                            <a:lumOff val="50000"/>
                          </a:sysClr>
                        </a:solidFill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300" b="0" i="0" u="none" strike="noStrike" kern="0" cap="none" spc="0" normalizeH="0" baseline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ADESTIA (SAS)</a:t>
                          </a:r>
                        </a:p>
                      </p:txBody>
                    </p:sp>
                    <p:sp>
                      <p:nvSpPr>
                        <p:cNvPr id="54" name="Rectangle 53"/>
                        <p:cNvSpPr/>
                        <p:nvPr/>
                      </p:nvSpPr>
                      <p:spPr>
                        <a:xfrm>
                          <a:off x="3592131" y="2072210"/>
                          <a:ext cx="1877150" cy="1535284"/>
                        </a:xfrm>
                        <a:prstGeom prst="rect">
                          <a:avLst/>
                        </a:prstGeom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52" name="Rectangle 51"/>
                      <p:cNvSpPr/>
                      <p:nvPr/>
                    </p:nvSpPr>
                    <p:spPr>
                      <a:xfrm>
                        <a:off x="4016365" y="3313205"/>
                        <a:ext cx="1671634" cy="413216"/>
                      </a:xfrm>
                      <a:prstGeom prst="rect">
                        <a:avLst/>
                      </a:prstGeom>
                      <a:noFill/>
                      <a:ln w="3175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>
                        <a:normAutofit/>
                      </a:bodyPr>
                      <a:lstStyle/>
                      <a:p>
                        <a:pPr lvl="0" algn="ctr">
                          <a:defRPr/>
                        </a:pPr>
                        <a:r>
                          <a:rPr lang="fr-BE" sz="1300" kern="0" dirty="0" smtClean="0">
                            <a:latin typeface="+mj-lt"/>
                          </a:rPr>
                          <a:t>EIB </a:t>
                        </a:r>
                        <a:r>
                          <a:rPr lang="fr-BE" sz="1300" kern="0" dirty="0" err="1" smtClean="0">
                            <a:latin typeface="+mj-lt"/>
                          </a:rPr>
                          <a:t>loan</a:t>
                        </a:r>
                        <a:endParaRPr lang="fr-BE" sz="1300" kern="0" dirty="0">
                          <a:latin typeface="+mj-lt"/>
                        </a:endParaRPr>
                      </a:p>
                      <a:p>
                        <a:pPr lvl="0" algn="ctr">
                          <a:defRPr/>
                        </a:pPr>
                        <a:r>
                          <a:rPr lang="fr-BE" sz="1300" kern="0" dirty="0" smtClean="0">
                            <a:latin typeface="+mj-lt"/>
                          </a:rPr>
                          <a:t>EUR 200m</a:t>
                        </a:r>
                        <a:endParaRPr lang="fr-BE" sz="1300" kern="0" dirty="0">
                          <a:latin typeface="+mj-lt"/>
                        </a:endParaRPr>
                      </a:p>
                    </p:txBody>
                  </p:sp>
                </p:grpSp>
                <p:sp>
                  <p:nvSpPr>
                    <p:cNvPr id="21" name="Rectangle 20"/>
                    <p:cNvSpPr/>
                    <p:nvPr/>
                  </p:nvSpPr>
                  <p:spPr>
                    <a:xfrm>
                      <a:off x="755576" y="5256497"/>
                      <a:ext cx="561093" cy="847967"/>
                    </a:xfrm>
                    <a:prstGeom prst="rect">
                      <a:avLst/>
                    </a:prstGeom>
                    <a:solidFill>
                      <a:sysClr val="windowText" lastClr="000000"/>
                    </a:solidFill>
                    <a:ln w="1905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3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13 </a:t>
                      </a:r>
                      <a:r>
                        <a:rPr kumimoji="0" lang="fr-BE" sz="13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ESHs</a:t>
                      </a:r>
                      <a:endParaRPr kumimoji="0" lang="fr-BE" sz="13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7332052" y="5256491"/>
                      <a:ext cx="605549" cy="835315"/>
                      <a:chOff x="3080382" y="5150932"/>
                      <a:chExt cx="807398" cy="1246623"/>
                    </a:xfrm>
                  </p:grpSpPr>
                  <p:sp>
                    <p:nvSpPr>
                      <p:cNvPr id="49" name="Rectangle 48"/>
                      <p:cNvSpPr/>
                      <p:nvPr/>
                    </p:nvSpPr>
                    <p:spPr>
                      <a:xfrm>
                        <a:off x="3080382" y="5978927"/>
                        <a:ext cx="807397" cy="418628"/>
                      </a:xfrm>
                      <a:prstGeom prst="rect">
                        <a:avLst/>
                      </a:prstGeom>
                      <a:solidFill>
                        <a:srgbClr val="082AB8"/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r-BE" sz="13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rPr>
                          <a:t>Capital</a:t>
                        </a:r>
                        <a:endParaRPr kumimoji="0" lang="en-GB" sz="13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0" name="Rectangle 49"/>
                      <p:cNvSpPr/>
                      <p:nvPr/>
                    </p:nvSpPr>
                    <p:spPr>
                      <a:xfrm>
                        <a:off x="3080382" y="5150932"/>
                        <a:ext cx="807398" cy="418629"/>
                      </a:xfrm>
                      <a:prstGeom prst="rect">
                        <a:avLst/>
                      </a:prstGeom>
                      <a:solidFill>
                        <a:srgbClr val="8064A2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lvl="0" algn="ctr">
                          <a:defRPr/>
                        </a:pPr>
                        <a:r>
                          <a:rPr lang="fr-BE" sz="1300" kern="0" dirty="0">
                            <a:solidFill>
                              <a:prstClr val="white"/>
                            </a:solidFill>
                          </a:rPr>
                          <a:t>Senior </a:t>
                        </a:r>
                        <a:r>
                          <a:rPr lang="fr-BE" sz="1300" kern="0" dirty="0" err="1">
                            <a:solidFill>
                              <a:prstClr val="white"/>
                            </a:solidFill>
                          </a:rPr>
                          <a:t>debt</a:t>
                        </a:r>
                        <a:endParaRPr lang="en-GB" sz="1300" kern="0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4" name="Elbow Connector 23"/>
                    <p:cNvCxnSpPr>
                      <a:endCxn id="56" idx="0"/>
                    </p:cNvCxnSpPr>
                    <p:nvPr/>
                  </p:nvCxnSpPr>
                  <p:spPr>
                    <a:xfrm rot="5400000">
                      <a:off x="3755233" y="4192967"/>
                      <a:ext cx="1385696" cy="741352"/>
                    </a:xfrm>
                    <a:prstGeom prst="bentConnector3">
                      <a:avLst>
                        <a:gd name="adj1" fmla="val 50000"/>
                      </a:avLst>
                    </a:prstGeom>
                    <a:noFill/>
                    <a:ln w="9525" cap="flat" cmpd="sng" algn="ctr">
                      <a:solidFill>
                        <a:srgbClr val="7030A0"/>
                      </a:solidFill>
                      <a:prstDash val="dash"/>
                      <a:tailEnd type="arrow"/>
                    </a:ln>
                    <a:effectLst/>
                  </p:spPr>
                </p:cxnSp>
                <p:cxnSp>
                  <p:nvCxnSpPr>
                    <p:cNvPr id="25" name="Elbow Connector 24"/>
                    <p:cNvCxnSpPr>
                      <a:endCxn id="58" idx="0"/>
                    </p:cNvCxnSpPr>
                    <p:nvPr/>
                  </p:nvCxnSpPr>
                  <p:spPr>
                    <a:xfrm rot="5400000">
                      <a:off x="3396058" y="3833790"/>
                      <a:ext cx="1385695" cy="1459705"/>
                    </a:xfrm>
                    <a:prstGeom prst="bentConnector3">
                      <a:avLst/>
                    </a:prstGeom>
                    <a:noFill/>
                    <a:ln w="9525" cap="flat" cmpd="sng" algn="ctr">
                      <a:solidFill>
                        <a:srgbClr val="7030A0"/>
                      </a:solidFill>
                      <a:prstDash val="dash"/>
                      <a:tailEnd type="arrow"/>
                    </a:ln>
                    <a:effectLst/>
                  </p:spPr>
                </p:cxnSp>
                <p:cxnSp>
                  <p:nvCxnSpPr>
                    <p:cNvPr id="26" name="Elbow Connector 25"/>
                    <p:cNvCxnSpPr/>
                    <p:nvPr/>
                  </p:nvCxnSpPr>
                  <p:spPr>
                    <a:xfrm rot="5400000">
                      <a:off x="4083439" y="4521180"/>
                      <a:ext cx="1385702" cy="84932"/>
                    </a:xfrm>
                    <a:prstGeom prst="bentConnector3">
                      <a:avLst>
                        <a:gd name="adj1" fmla="val 50000"/>
                      </a:avLst>
                    </a:prstGeom>
                    <a:noFill/>
                    <a:ln w="9525" cap="flat" cmpd="sng" algn="ctr">
                      <a:solidFill>
                        <a:srgbClr val="7030A0"/>
                      </a:solidFill>
                      <a:prstDash val="dash"/>
                      <a:tailEnd type="arrow"/>
                    </a:ln>
                    <a:effectLst/>
                  </p:spPr>
                </p:cxnSp>
                <p:cxnSp>
                  <p:nvCxnSpPr>
                    <p:cNvPr id="28" name="Elbow Connector 27"/>
                    <p:cNvCxnSpPr/>
                    <p:nvPr/>
                  </p:nvCxnSpPr>
                  <p:spPr>
                    <a:xfrm rot="16200000" flipH="1">
                      <a:off x="4803520" y="3886031"/>
                      <a:ext cx="1385701" cy="1355228"/>
                    </a:xfrm>
                    <a:prstGeom prst="bentConnector3">
                      <a:avLst/>
                    </a:prstGeom>
                    <a:noFill/>
                    <a:ln w="9525" cap="flat" cmpd="sng" algn="ctr">
                      <a:solidFill>
                        <a:srgbClr val="7030A0"/>
                      </a:solidFill>
                      <a:prstDash val="dash"/>
                      <a:tailEnd type="arrow"/>
                    </a:ln>
                    <a:effectLst/>
                  </p:spPr>
                </p:cxnSp>
                <p:cxnSp>
                  <p:nvCxnSpPr>
                    <p:cNvPr id="29" name="Elbow Connector 28"/>
                    <p:cNvCxnSpPr/>
                    <p:nvPr/>
                  </p:nvCxnSpPr>
                  <p:spPr>
                    <a:xfrm rot="16200000" flipH="1">
                      <a:off x="5163559" y="3525992"/>
                      <a:ext cx="1385702" cy="2075308"/>
                    </a:xfrm>
                    <a:prstGeom prst="bentConnector3">
                      <a:avLst>
                        <a:gd name="adj1" fmla="val 50000"/>
                      </a:avLst>
                    </a:prstGeom>
                    <a:noFill/>
                    <a:ln w="9525" cap="flat" cmpd="sng" algn="ctr">
                      <a:solidFill>
                        <a:srgbClr val="7030A0"/>
                      </a:solidFill>
                      <a:prstDash val="dash"/>
                      <a:tailEnd type="arrow"/>
                    </a:ln>
                    <a:effectLst/>
                  </p:spPr>
                </p:cxnSp>
                <p:cxnSp>
                  <p:nvCxnSpPr>
                    <p:cNvPr id="30" name="Elbow Connector 29"/>
                    <p:cNvCxnSpPr>
                      <a:endCxn id="43" idx="0"/>
                    </p:cNvCxnSpPr>
                    <p:nvPr/>
                  </p:nvCxnSpPr>
                  <p:spPr>
                    <a:xfrm rot="16200000" flipH="1">
                      <a:off x="4440027" y="4249525"/>
                      <a:ext cx="1385695" cy="628236"/>
                    </a:xfrm>
                    <a:prstGeom prst="bentConnector3">
                      <a:avLst/>
                    </a:prstGeom>
                    <a:noFill/>
                    <a:ln w="9525" cap="flat" cmpd="sng" algn="ctr">
                      <a:solidFill>
                        <a:srgbClr val="7030A0"/>
                      </a:solidFill>
                      <a:prstDash val="dash"/>
                      <a:tailEnd type="arrow"/>
                    </a:ln>
                    <a:effectLst/>
                  </p:spPr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>
                      <a:off x="1367480" y="5256495"/>
                      <a:ext cx="900000" cy="2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dash"/>
                    </a:ln>
                    <a:effectLst/>
                  </p:spPr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>
                      <a:off x="1367480" y="6092576"/>
                      <a:ext cx="900000" cy="2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dash"/>
                    </a:ln>
                    <a:effectLst/>
                  </p:spPr>
                </p:cxnSp>
                <p:grpSp>
                  <p:nvGrpSpPr>
                    <p:cNvPr id="33" name="Group 32"/>
                    <p:cNvGrpSpPr/>
                    <p:nvPr/>
                  </p:nvGrpSpPr>
                  <p:grpSpPr>
                    <a:xfrm>
                      <a:off x="2303586" y="5256491"/>
                      <a:ext cx="616111" cy="835321"/>
                      <a:chOff x="3080380" y="5150932"/>
                      <a:chExt cx="821480" cy="1246632"/>
                    </a:xfrm>
                  </p:grpSpPr>
                  <p:sp>
                    <p:nvSpPr>
                      <p:cNvPr id="47" name="Rectangle 46"/>
                      <p:cNvSpPr/>
                      <p:nvPr/>
                    </p:nvSpPr>
                    <p:spPr>
                      <a:xfrm>
                        <a:off x="3080382" y="5978936"/>
                        <a:ext cx="821478" cy="418628"/>
                      </a:xfrm>
                      <a:prstGeom prst="rect">
                        <a:avLst/>
                      </a:prstGeom>
                      <a:solidFill>
                        <a:srgbClr val="082AB8"/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r-BE" sz="13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rPr>
                          <a:t>Capital</a:t>
                        </a:r>
                        <a:endParaRPr kumimoji="0" lang="en-GB" sz="13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8" name="Rectangle 47"/>
                      <p:cNvSpPr/>
                      <p:nvPr/>
                    </p:nvSpPr>
                    <p:spPr>
                      <a:xfrm>
                        <a:off x="3080380" y="5150932"/>
                        <a:ext cx="821478" cy="418629"/>
                      </a:xfrm>
                      <a:prstGeom prst="rect">
                        <a:avLst/>
                      </a:prstGeom>
                      <a:solidFill>
                        <a:srgbClr val="8064A2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r-BE" sz="13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rPr>
                          <a:t>Senior </a:t>
                        </a:r>
                        <a:r>
                          <a:rPr kumimoji="0" lang="fr-BE" sz="1300" b="0" i="0" u="none" strike="noStrike" kern="0" cap="none" spc="0" normalizeH="0" baseline="0" noProof="0" dirty="0" err="1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rPr>
                          <a:t>debt</a:t>
                        </a:r>
                        <a:endParaRPr kumimoji="0" lang="en-GB" sz="13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34" name="Rectangle à coins arrondis 8"/>
                    <p:cNvSpPr/>
                    <p:nvPr/>
                  </p:nvSpPr>
                  <p:spPr>
                    <a:xfrm>
                      <a:off x="1980916" y="2594836"/>
                      <a:ext cx="720000" cy="360000"/>
                    </a:xfrm>
                    <a:prstGeom prst="roundRect">
                      <a:avLst/>
                    </a:prstGeom>
                    <a:solidFill>
                      <a:sysClr val="window" lastClr="FFFFFF">
                        <a:lumMod val="50000"/>
                      </a:sysClr>
                    </a:solidFill>
                    <a:ln w="127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3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EIB</a:t>
                      </a:r>
                    </a:p>
                  </p:txBody>
                </p:sp>
                <p:sp>
                  <p:nvSpPr>
                    <p:cNvPr id="35" name="Rectangle à coins arrondis 9"/>
                    <p:cNvSpPr/>
                    <p:nvPr/>
                  </p:nvSpPr>
                  <p:spPr>
                    <a:xfrm>
                      <a:off x="6948192" y="2586413"/>
                      <a:ext cx="720000" cy="360000"/>
                    </a:xfrm>
                    <a:prstGeom prst="roundRect">
                      <a:avLst/>
                    </a:prstGeom>
                    <a:solidFill>
                      <a:sysClr val="window" lastClr="FFFFFF">
                        <a:lumMod val="50000"/>
                      </a:sysClr>
                    </a:solidFill>
                    <a:ln w="127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3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SNI</a:t>
                      </a:r>
                    </a:p>
                  </p:txBody>
                </p:sp>
                <p:cxnSp>
                  <p:nvCxnSpPr>
                    <p:cNvPr id="36" name="Elbow Connector 35"/>
                    <p:cNvCxnSpPr>
                      <a:stCxn id="34" idx="2"/>
                      <a:endCxn id="52" idx="1"/>
                    </p:cNvCxnSpPr>
                    <p:nvPr/>
                  </p:nvCxnSpPr>
                  <p:spPr>
                    <a:xfrm rot="16200000" flipH="1">
                      <a:off x="2988656" y="2307096"/>
                      <a:ext cx="376311" cy="1671790"/>
                    </a:xfrm>
                    <a:prstGeom prst="bentConnector2">
                      <a:avLst/>
                    </a:prstGeom>
                    <a:noFill/>
                    <a:ln w="9525" cap="flat" cmpd="sng" algn="ctr">
                      <a:solidFill>
                        <a:srgbClr val="7030A0"/>
                      </a:solidFill>
                      <a:prstDash val="dash"/>
                      <a:tailEnd type="arrow"/>
                    </a:ln>
                    <a:effectLst/>
                  </p:spPr>
                </p:cxnSp>
                <p:cxnSp>
                  <p:nvCxnSpPr>
                    <p:cNvPr id="37" name="Elbow Connector 36"/>
                    <p:cNvCxnSpPr>
                      <a:stCxn id="35" idx="2"/>
                      <a:endCxn id="9" idx="3"/>
                    </p:cNvCxnSpPr>
                    <p:nvPr/>
                  </p:nvCxnSpPr>
                  <p:spPr>
                    <a:xfrm rot="5400000">
                      <a:off x="6494344" y="2175976"/>
                      <a:ext cx="43412" cy="1584287"/>
                    </a:xfrm>
                    <a:prstGeom prst="bentConnector2">
                      <a:avLst/>
                    </a:prstGeom>
                    <a:noFill/>
                    <a:ln w="9525" cap="flat" cmpd="sng" algn="ctr">
                      <a:solidFill>
                        <a:srgbClr val="7030A0"/>
                      </a:solidFill>
                      <a:prstDash val="dash"/>
                      <a:tailEnd type="arrow"/>
                    </a:ln>
                    <a:effectLst/>
                  </p:spPr>
                </p:cxnSp>
                <p:cxnSp>
                  <p:nvCxnSpPr>
                    <p:cNvPr id="38" name="Elbow Connector 37"/>
                    <p:cNvCxnSpPr>
                      <a:stCxn id="35" idx="2"/>
                      <a:endCxn id="15" idx="3"/>
                    </p:cNvCxnSpPr>
                    <p:nvPr/>
                  </p:nvCxnSpPr>
                  <p:spPr>
                    <a:xfrm rot="5400000">
                      <a:off x="6080641" y="2490580"/>
                      <a:ext cx="771719" cy="1683384"/>
                    </a:xfrm>
                    <a:prstGeom prst="bentConnector2">
                      <a:avLst/>
                    </a:prstGeom>
                    <a:noFill/>
                    <a:ln w="9525" cap="flat" cmpd="sng" algn="ctr">
                      <a:solidFill>
                        <a:srgbClr val="7030A0"/>
                      </a:solidFill>
                      <a:prstDash val="dash"/>
                      <a:tailEnd type="arrow"/>
                    </a:ln>
                    <a:effectLst/>
                  </p:spPr>
                </p:cxnSp>
                <p:sp>
                  <p:nvSpPr>
                    <p:cNvPr id="39" name="Ellipse 14"/>
                    <p:cNvSpPr/>
                    <p:nvPr/>
                  </p:nvSpPr>
                  <p:spPr>
                    <a:xfrm>
                      <a:off x="6516048" y="3501008"/>
                      <a:ext cx="1296087" cy="432048"/>
                    </a:xfrm>
                    <a:prstGeom prst="ellipse">
                      <a:avLst/>
                    </a:prstGeom>
                    <a:solidFill>
                      <a:sysClr val="window" lastClr="FFFFFF">
                        <a:lumMod val="85000"/>
                      </a:sysClr>
                    </a:solidFill>
                    <a:ln w="127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fr-FR" sz="1300" kern="0" dirty="0" err="1" smtClean="0">
                          <a:solidFill>
                            <a:prstClr val="black"/>
                          </a:solidFill>
                          <a:latin typeface="+mj-lt"/>
                        </a:rPr>
                        <a:t>Equity</a:t>
                      </a:r>
                      <a:endParaRPr lang="fr-FR" sz="1300" kern="0" dirty="0">
                        <a:solidFill>
                          <a:prstClr val="black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fr-FR" sz="1300" kern="0" dirty="0" smtClean="0">
                          <a:solidFill>
                            <a:prstClr val="black"/>
                          </a:solidFill>
                          <a:latin typeface="+mj-lt"/>
                        </a:rPr>
                        <a:t>100% </a:t>
                      </a:r>
                      <a:r>
                        <a:rPr lang="fr-FR" sz="1300" kern="0" dirty="0" err="1" smtClean="0">
                          <a:solidFill>
                            <a:prstClr val="black"/>
                          </a:solidFill>
                          <a:latin typeface="+mj-lt"/>
                        </a:rPr>
                        <a:t>owned</a:t>
                      </a:r>
                      <a:endParaRPr lang="fr-FR" sz="1300" kern="0" dirty="0">
                        <a:solidFill>
                          <a:prstClr val="black"/>
                        </a:solidFill>
                        <a:latin typeface="+mj-lt"/>
                      </a:endParaRPr>
                    </a:p>
                  </p:txBody>
                </p:sp>
                <p:grpSp>
                  <p:nvGrpSpPr>
                    <p:cNvPr id="40" name="Group 39"/>
                    <p:cNvGrpSpPr/>
                    <p:nvPr/>
                  </p:nvGrpSpPr>
                  <p:grpSpPr>
                    <a:xfrm>
                      <a:off x="6613693" y="5256491"/>
                      <a:ext cx="605550" cy="835315"/>
                      <a:chOff x="3080383" y="5150932"/>
                      <a:chExt cx="807401" cy="1246623"/>
                    </a:xfrm>
                  </p:grpSpPr>
                  <p:sp>
                    <p:nvSpPr>
                      <p:cNvPr id="45" name="Rectangle 44"/>
                      <p:cNvSpPr/>
                      <p:nvPr/>
                    </p:nvSpPr>
                    <p:spPr>
                      <a:xfrm>
                        <a:off x="3080383" y="5978927"/>
                        <a:ext cx="807396" cy="418628"/>
                      </a:xfrm>
                      <a:prstGeom prst="rect">
                        <a:avLst/>
                      </a:prstGeom>
                      <a:solidFill>
                        <a:srgbClr val="082AB8"/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r-BE" sz="13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rPr>
                          <a:t>Capital</a:t>
                        </a:r>
                        <a:endParaRPr kumimoji="0" lang="en-GB" sz="13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6" name="Rectangle 45"/>
                      <p:cNvSpPr/>
                      <p:nvPr/>
                    </p:nvSpPr>
                    <p:spPr>
                      <a:xfrm>
                        <a:off x="3080385" y="5150932"/>
                        <a:ext cx="807399" cy="418629"/>
                      </a:xfrm>
                      <a:prstGeom prst="rect">
                        <a:avLst/>
                      </a:prstGeom>
                      <a:solidFill>
                        <a:srgbClr val="8064A2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lvl="0" algn="ctr">
                          <a:defRPr/>
                        </a:pPr>
                        <a:r>
                          <a:rPr lang="fr-BE" sz="1300" kern="0" dirty="0">
                            <a:solidFill>
                              <a:prstClr val="white"/>
                            </a:solidFill>
                          </a:rPr>
                          <a:t>Senior </a:t>
                        </a:r>
                        <a:r>
                          <a:rPr lang="fr-BE" sz="1300" kern="0" dirty="0" err="1">
                            <a:solidFill>
                              <a:prstClr val="white"/>
                            </a:solidFill>
                          </a:rPr>
                          <a:t>debt</a:t>
                        </a:r>
                        <a:endParaRPr lang="en-GB" sz="1300" kern="0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1" name="Rectangle 40"/>
                    <p:cNvSpPr/>
                    <p:nvPr/>
                  </p:nvSpPr>
                  <p:spPr>
                    <a:xfrm>
                      <a:off x="5895344" y="5256491"/>
                      <a:ext cx="540000" cy="835319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BE" sz="13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GB" sz="1300" dirty="0"/>
                    </a:p>
                  </p:txBody>
                </p:sp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4458640" y="5256491"/>
                      <a:ext cx="540000" cy="835319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BE" sz="13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GB" sz="13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3" name="Rectangle 42"/>
                    <p:cNvSpPr/>
                    <p:nvPr/>
                  </p:nvSpPr>
                  <p:spPr>
                    <a:xfrm>
                      <a:off x="5176992" y="5256491"/>
                      <a:ext cx="540000" cy="835319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BE" sz="13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GB" sz="13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4" name="Ellipse 14"/>
                    <p:cNvSpPr/>
                    <p:nvPr/>
                  </p:nvSpPr>
                  <p:spPr>
                    <a:xfrm>
                      <a:off x="1979712" y="3140968"/>
                      <a:ext cx="771984" cy="418999"/>
                    </a:xfrm>
                    <a:prstGeom prst="ellipse">
                      <a:avLst/>
                    </a:prstGeom>
                    <a:solidFill>
                      <a:sysClr val="window" lastClr="FFFFFF">
                        <a:lumMod val="85000"/>
                      </a:sysClr>
                    </a:solidFill>
                    <a:ln w="127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fr-FR" sz="1300" kern="0" dirty="0" smtClean="0">
                          <a:solidFill>
                            <a:prstClr val="black"/>
                          </a:solidFill>
                          <a:latin typeface="+mj-lt"/>
                        </a:rPr>
                        <a:t>Senior </a:t>
                      </a:r>
                      <a:r>
                        <a:rPr lang="fr-FR" sz="1300" kern="0" dirty="0" err="1" smtClean="0">
                          <a:solidFill>
                            <a:prstClr val="black"/>
                          </a:solidFill>
                          <a:latin typeface="+mj-lt"/>
                        </a:rPr>
                        <a:t>loan</a:t>
                      </a:r>
                      <a:r>
                        <a:rPr lang="fr-FR" sz="1300" kern="0" dirty="0" smtClean="0">
                          <a:solidFill>
                            <a:prstClr val="black"/>
                          </a:solidFill>
                          <a:latin typeface="+mj-lt"/>
                        </a:rPr>
                        <a:t> </a:t>
                      </a:r>
                      <a:endParaRPr lang="fr-FR" sz="1300" kern="0" dirty="0">
                        <a:solidFill>
                          <a:prstClr val="black"/>
                        </a:solidFill>
                        <a:latin typeface="+mj-lt"/>
                      </a:endParaRPr>
                    </a:p>
                  </p:txBody>
                </p:sp>
              </p:grpSp>
              <p:sp>
                <p:nvSpPr>
                  <p:cNvPr id="15" name="Rectangle 14"/>
                  <p:cNvSpPr/>
                  <p:nvPr/>
                </p:nvSpPr>
                <p:spPr>
                  <a:xfrm>
                    <a:off x="4012707" y="3570595"/>
                    <a:ext cx="1612101" cy="295074"/>
                  </a:xfrm>
                  <a:prstGeom prst="rect">
                    <a:avLst/>
                  </a:prstGeom>
                  <a:noFill/>
                  <a:ln w="31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BE" sz="1300" b="0" i="0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rPr>
                      <a:t>SNI capital </a:t>
                    </a:r>
                    <a:r>
                      <a:rPr kumimoji="0" lang="fr-BE" sz="1300" b="0" i="0" u="none" strike="noStrike" kern="0" cap="none" spc="0" normalizeH="0" baseline="0" noProof="0" dirty="0" err="1" smtClean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rPr>
                      <a:t>increase</a:t>
                    </a:r>
                    <a:endParaRPr kumimoji="0" lang="fr-BE" sz="1300" b="0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BE" sz="1300" b="0" i="0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rPr>
                      <a:t>EUR 50m</a:t>
                    </a:r>
                    <a:endParaRPr kumimoji="0" lang="en-GB" sz="1300" b="0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3" name="Rectangle 12"/>
                <p:cNvSpPr/>
                <p:nvPr/>
              </p:nvSpPr>
              <p:spPr>
                <a:xfrm>
                  <a:off x="611560" y="2564904"/>
                  <a:ext cx="7344816" cy="3672408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00"/>
                </a:p>
              </p:txBody>
            </p:sp>
          </p:grpSp>
          <p:sp>
            <p:nvSpPr>
              <p:cNvPr id="11" name="Ellipse 14"/>
              <p:cNvSpPr/>
              <p:nvPr/>
            </p:nvSpPr>
            <p:spPr>
              <a:xfrm>
                <a:off x="5895344" y="2805595"/>
                <a:ext cx="1052849" cy="418999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r-FR" sz="1300" kern="0" dirty="0" smtClean="0">
                    <a:solidFill>
                      <a:prstClr val="black"/>
                    </a:solidFill>
                    <a:latin typeface="+mj-lt"/>
                  </a:rPr>
                  <a:t>Transfer of </a:t>
                </a:r>
                <a:r>
                  <a:rPr lang="fr-FR" sz="1300" kern="0" dirty="0" err="1" smtClean="0">
                    <a:solidFill>
                      <a:prstClr val="black"/>
                    </a:solidFill>
                    <a:latin typeface="+mj-lt"/>
                  </a:rPr>
                  <a:t>share</a:t>
                </a:r>
                <a:r>
                  <a:rPr lang="fr-FR" sz="1300" kern="0" dirty="0" smtClean="0">
                    <a:solidFill>
                      <a:prstClr val="black"/>
                    </a:solidFill>
                    <a:latin typeface="+mj-lt"/>
                  </a:rPr>
                  <a:t>-holdings</a:t>
                </a:r>
                <a:endParaRPr lang="fr-FR" sz="1300" kern="0" dirty="0">
                  <a:solidFill>
                    <a:prstClr val="black"/>
                  </a:solidFill>
                  <a:latin typeface="+mj-lt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4145022" y="1889099"/>
              <a:ext cx="2087042" cy="304976"/>
            </a:xfrm>
            <a:prstGeom prst="rect">
              <a:avLst/>
            </a:prstGeom>
            <a:solidFill>
              <a:srgbClr val="082AB8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Shareholdings in the  ESHs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60" name="Titre 1"/>
          <p:cNvSpPr>
            <a:spLocks noGrp="1"/>
          </p:cNvSpPr>
          <p:nvPr>
            <p:ph type="title"/>
          </p:nvPr>
        </p:nvSpPr>
        <p:spPr>
          <a:xfrm>
            <a:off x="1001782" y="297334"/>
            <a:ext cx="7886700" cy="1058560"/>
          </a:xfrm>
        </p:spPr>
        <p:txBody>
          <a:bodyPr/>
          <a:lstStyle/>
          <a:p>
            <a:r>
              <a:rPr lang="fr-FR" dirty="0" smtClean="0"/>
              <a:t>ADESTIA </a:t>
            </a:r>
            <a:r>
              <a:rPr lang="fr-FR" dirty="0" smtClean="0">
                <a:solidFill>
                  <a:schemeClr val="accent2"/>
                </a:solidFill>
              </a:rPr>
              <a:t>in France</a:t>
            </a:r>
            <a:endParaRPr lang="fr-FR" dirty="0">
              <a:solidFill>
                <a:schemeClr val="accent2"/>
              </a:solidFill>
            </a:endParaRPr>
          </a:p>
        </p:txBody>
      </p:sp>
      <p:cxnSp>
        <p:nvCxnSpPr>
          <p:cNvPr id="71" name="Elbow Connector 70"/>
          <p:cNvCxnSpPr>
            <a:endCxn id="50" idx="0"/>
          </p:cNvCxnSpPr>
          <p:nvPr/>
        </p:nvCxnSpPr>
        <p:spPr>
          <a:xfrm>
            <a:off x="5149577" y="3877737"/>
            <a:ext cx="3427146" cy="989684"/>
          </a:xfrm>
          <a:prstGeom prst="bentConnector2">
            <a:avLst/>
          </a:prstGeom>
          <a:noFill/>
          <a:ln w="9525" cap="flat" cmpd="sng" algn="ctr">
            <a:solidFill>
              <a:srgbClr val="7030A0"/>
            </a:solidFill>
            <a:prstDash val="dash"/>
            <a:tailEnd type="arrow"/>
          </a:ln>
          <a:effectLst/>
        </p:spPr>
      </p:cxnSp>
      <p:cxnSp>
        <p:nvCxnSpPr>
          <p:cNvPr id="74" name="Elbow Connector 73"/>
          <p:cNvCxnSpPr>
            <a:endCxn id="48" idx="0"/>
          </p:cNvCxnSpPr>
          <p:nvPr/>
        </p:nvCxnSpPr>
        <p:spPr>
          <a:xfrm rot="10800000" flipV="1">
            <a:off x="2554345" y="3877737"/>
            <a:ext cx="2595232" cy="989684"/>
          </a:xfrm>
          <a:prstGeom prst="bentConnector2">
            <a:avLst/>
          </a:prstGeom>
          <a:noFill/>
          <a:ln w="9525" cap="flat" cmpd="sng" algn="ctr">
            <a:solidFill>
              <a:srgbClr val="7030A0"/>
            </a:solidFill>
            <a:prstDash val="dash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05711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CB47FB-FC65-487E-B87F-ED7EF06A874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4679" y="97879"/>
            <a:ext cx="8510652" cy="8468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5CAB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ＭＳ Ｐゴシック" charset="-128"/>
              </a:rPr>
              <a:t>Typology of possible financial support according to project risks/bankability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15CAB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359533" y="4714174"/>
            <a:ext cx="8568952" cy="576064"/>
          </a:xfrm>
          <a:prstGeom prst="rightArrow">
            <a:avLst/>
          </a:prstGeom>
          <a:gradFill flip="none" rotWithShape="1">
            <a:gsLst>
              <a:gs pos="74000">
                <a:srgbClr val="FF0000"/>
              </a:gs>
              <a:gs pos="48000">
                <a:srgbClr val="9CB86E"/>
              </a:gs>
              <a:gs pos="42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Degree of bankability of the targeted projects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49423" y="5509416"/>
            <a:ext cx="1578438" cy="1017748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Revenues cannot support initial investment costs/debt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044902" y="5538328"/>
            <a:ext cx="1000858" cy="1039583"/>
          </a:xfrm>
          <a:prstGeom prst="roundRect">
            <a:avLst/>
          </a:prstGeom>
          <a:solidFill>
            <a:srgbClr val="70AD47">
              <a:lumMod val="2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Bankability – limited risks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784337" y="5538328"/>
            <a:ext cx="1204948" cy="1048163"/>
          </a:xfrm>
          <a:prstGeom prst="roundRect">
            <a:avLst/>
          </a:prstGeom>
          <a:solidFill>
            <a:srgbClr val="185214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Bankability – higher risks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000410" y="5538953"/>
            <a:ext cx="4680520" cy="1007416"/>
          </a:xfrm>
          <a:prstGeom prst="roundRect">
            <a:avLst/>
          </a:prstGeom>
          <a:gradFill>
            <a:gsLst>
              <a:gs pos="63000">
                <a:srgbClr val="FF0000"/>
              </a:gs>
              <a:gs pos="30000">
                <a:srgbClr val="9CB86E"/>
              </a:gs>
              <a:gs pos="15000">
                <a:srgbClr val="156B13"/>
              </a:gs>
            </a:gsLst>
            <a:path path="circle">
              <a:fillToRect l="100000" t="100000"/>
            </a:path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Too risky to attract financing at acceptable terms without high risk coverage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07858" y="2162261"/>
            <a:ext cx="1944216" cy="540060"/>
          </a:xfrm>
          <a:prstGeom prst="roundRect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Grants</a:t>
            </a:r>
          </a:p>
        </p:txBody>
      </p:sp>
      <p:sp>
        <p:nvSpPr>
          <p:cNvPr id="39" name="Right Arrow 38"/>
          <p:cNvSpPr/>
          <p:nvPr/>
        </p:nvSpPr>
        <p:spPr>
          <a:xfrm rot="6335245">
            <a:off x="198372" y="3003804"/>
            <a:ext cx="517734" cy="296575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/>
            </a:endParaRPr>
          </a:p>
        </p:txBody>
      </p:sp>
      <p:sp>
        <p:nvSpPr>
          <p:cNvPr id="40" name="Right Arrow 39"/>
          <p:cNvSpPr/>
          <p:nvPr/>
        </p:nvSpPr>
        <p:spPr>
          <a:xfrm rot="4246817">
            <a:off x="1458102" y="3007865"/>
            <a:ext cx="517734" cy="296575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4447" y="3480418"/>
            <a:ext cx="1238352" cy="1048217"/>
          </a:xfrm>
          <a:prstGeom prst="roundRect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Investment grants, operating grants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330204" y="3477248"/>
            <a:ext cx="1119001" cy="1051387"/>
          </a:xfrm>
          <a:prstGeom prst="roundRect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Repayable grants, subsidised interest rates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716294" y="2350148"/>
            <a:ext cx="1548172" cy="2364026"/>
          </a:xfrm>
          <a:prstGeom prst="roundRect">
            <a:avLst/>
          </a:prstGeom>
          <a:solidFill>
            <a:srgbClr val="44546A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EIB/EC Financial instruments with high risk coverage by EU (e.g.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InnovFin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)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539282" y="2350149"/>
            <a:ext cx="1389203" cy="236402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EIB own-risk loans or  guarantees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264466" y="2350148"/>
            <a:ext cx="3122658" cy="1127101"/>
          </a:xfrm>
          <a:prstGeom prst="roundRect">
            <a:avLst/>
          </a:prstGeom>
          <a:solidFill>
            <a:srgbClr val="44546A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EFSI loans or equity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InnovFin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 Products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CEF Debt Instrument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355976" y="3679416"/>
            <a:ext cx="3031148" cy="1034758"/>
          </a:xfrm>
          <a:prstGeom prst="roundRect">
            <a:avLst/>
          </a:prstGeom>
          <a:solidFill>
            <a:srgbClr val="44546A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EFSI Investment Platforms attracting investors with an EFSI layer and a Portfolio FLP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2632229" y="1076054"/>
            <a:ext cx="0" cy="378042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</p:cxnSp>
      <p:sp>
        <p:nvSpPr>
          <p:cNvPr id="48" name="Left Brace 47"/>
          <p:cNvSpPr/>
          <p:nvPr/>
        </p:nvSpPr>
        <p:spPr>
          <a:xfrm rot="5400000">
            <a:off x="4918579" y="-87215"/>
            <a:ext cx="375773" cy="4498953"/>
          </a:xfrm>
          <a:prstGeom prst="leftBrace">
            <a:avLst>
              <a:gd name="adj1" fmla="val 92430"/>
              <a:gd name="adj2" fmla="val 50000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20578" y="1249310"/>
            <a:ext cx="3935363" cy="646331"/>
          </a:xfrm>
          <a:prstGeom prst="rect">
            <a:avLst/>
          </a:prstGeom>
          <a:solidFill>
            <a:srgbClr val="44546A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Risk-sharing Mandates EIB/EC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Special Activity “high risk” category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6392" y="1500483"/>
            <a:ext cx="2392814" cy="40011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Not for EIB Group</a:t>
            </a:r>
          </a:p>
        </p:txBody>
      </p:sp>
    </p:spTree>
    <p:extLst>
      <p:ext uri="{BB962C8B-B14F-4D97-AF65-F5344CB8AC3E}">
        <p14:creationId xmlns:p14="http://schemas.microsoft.com/office/powerpoint/2010/main" val="42004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2" descr="logo F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776" y="5373216"/>
            <a:ext cx="140992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02" y="2132856"/>
            <a:ext cx="5688566" cy="297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3225" y="-52064"/>
            <a:ext cx="8201025" cy="20313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endParaRPr lang="en-US" sz="3600" dirty="0" smtClean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sz="3600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US" sz="3600" dirty="0" smtClean="0">
                <a:solidFill>
                  <a:schemeClr val="tx2"/>
                </a:solidFill>
              </a:rPr>
              <a:t>Q&amp;A</a:t>
            </a:r>
            <a:endParaRPr lang="en-US" sz="3600" dirty="0">
              <a:solidFill>
                <a:schemeClr val="tx2"/>
              </a:solidFill>
            </a:endParaRPr>
          </a:p>
          <a:p>
            <a:pPr>
              <a:defRPr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>
          <a:xfrm>
            <a:off x="8388424" y="6583095"/>
            <a:ext cx="308789" cy="86265"/>
          </a:xfrm>
        </p:spPr>
        <p:txBody>
          <a:bodyPr/>
          <a:lstStyle/>
          <a:p>
            <a:pPr marL="88900"/>
            <a:fld id="{81D60167-4931-47E6-BA6A-407CBD079E47}" type="slidenum">
              <a:rPr lang="en-GB" spc="-5" smtClean="0">
                <a:solidFill>
                  <a:prstClr val="white"/>
                </a:solidFill>
              </a:rPr>
              <a:pPr marL="88900"/>
              <a:t>13</a:t>
            </a:fld>
            <a:endParaRPr lang="en-GB" spc="-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24594" y="1772792"/>
            <a:ext cx="3943350" cy="20516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999" y="4907203"/>
            <a:ext cx="555040" cy="250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032" y="4627410"/>
            <a:ext cx="630554" cy="169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0004" y="5234076"/>
            <a:ext cx="475157" cy="211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330264" y="1158377"/>
            <a:ext cx="8592058" cy="4167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8270" indent="-179705">
              <a:lnSpc>
                <a:spcPct val="100000"/>
              </a:lnSpc>
              <a:buClr>
                <a:srgbClr val="005CAB"/>
              </a:buClr>
              <a:buFont typeface="Wingdings"/>
              <a:buChar char=""/>
              <a:tabLst>
                <a:tab pos="3939540" algn="l"/>
              </a:tabLst>
            </a:pPr>
            <a:r>
              <a:rPr dirty="0">
                <a:latin typeface="+mn-lt"/>
              </a:rPr>
              <a:t>Fo</a:t>
            </a:r>
            <a:r>
              <a:rPr spc="5" dirty="0">
                <a:latin typeface="+mn-lt"/>
              </a:rPr>
              <a:t>n</a:t>
            </a:r>
            <a:r>
              <a:rPr dirty="0">
                <a:latin typeface="+mn-lt"/>
              </a:rPr>
              <a:t>dée</a:t>
            </a:r>
            <a:r>
              <a:rPr spc="-5" dirty="0">
                <a:latin typeface="+mn-lt"/>
              </a:rPr>
              <a:t> </a:t>
            </a:r>
            <a:r>
              <a:rPr dirty="0">
                <a:latin typeface="+mn-lt"/>
              </a:rPr>
              <a:t>en</a:t>
            </a:r>
            <a:r>
              <a:rPr spc="-45" dirty="0">
                <a:latin typeface="+mn-lt"/>
              </a:rPr>
              <a:t> </a:t>
            </a:r>
            <a:r>
              <a:rPr dirty="0">
                <a:latin typeface="+mn-lt"/>
              </a:rPr>
              <a:t>1958</a:t>
            </a:r>
            <a:r>
              <a:rPr spc="-30" dirty="0">
                <a:latin typeface="+mn-lt"/>
              </a:rPr>
              <a:t> </a:t>
            </a:r>
            <a:r>
              <a:rPr dirty="0">
                <a:latin typeface="+mn-lt"/>
              </a:rPr>
              <a:t>(</a:t>
            </a:r>
            <a:r>
              <a:rPr spc="5" dirty="0">
                <a:latin typeface="+mn-lt"/>
              </a:rPr>
              <a:t>T</a:t>
            </a:r>
            <a:r>
              <a:rPr dirty="0">
                <a:latin typeface="+mn-lt"/>
              </a:rPr>
              <a:t>raité</a:t>
            </a:r>
            <a:r>
              <a:rPr spc="-5" dirty="0">
                <a:latin typeface="+mn-lt"/>
              </a:rPr>
              <a:t> </a:t>
            </a:r>
            <a:r>
              <a:rPr dirty="0">
                <a:latin typeface="+mn-lt"/>
              </a:rPr>
              <a:t>de</a:t>
            </a:r>
            <a:r>
              <a:rPr spc="-20" dirty="0">
                <a:latin typeface="+mn-lt"/>
              </a:rPr>
              <a:t> </a:t>
            </a:r>
            <a:r>
              <a:rPr dirty="0">
                <a:latin typeface="+mn-lt"/>
              </a:rPr>
              <a:t>Ro</a:t>
            </a:r>
            <a:r>
              <a:rPr spc="5" dirty="0">
                <a:latin typeface="+mn-lt"/>
              </a:rPr>
              <a:t>m</a:t>
            </a:r>
            <a:r>
              <a:rPr dirty="0">
                <a:latin typeface="+mn-lt"/>
              </a:rPr>
              <a:t>e)</a:t>
            </a:r>
          </a:p>
          <a:p>
            <a:pPr marL="993140">
              <a:lnSpc>
                <a:spcPct val="100000"/>
              </a:lnSpc>
              <a:spcBef>
                <a:spcPts val="50"/>
              </a:spcBef>
              <a:buClr>
                <a:srgbClr val="005CAB"/>
              </a:buClr>
              <a:buFont typeface="Wingdings"/>
              <a:buChar char=""/>
            </a:pPr>
            <a:endParaRPr sz="1000" dirty="0">
              <a:latin typeface="+mn-lt"/>
              <a:cs typeface="Times New Roman"/>
            </a:endParaRPr>
          </a:p>
          <a:p>
            <a:pPr marL="3938270" indent="-179705">
              <a:lnSpc>
                <a:spcPct val="100000"/>
              </a:lnSpc>
              <a:buClr>
                <a:srgbClr val="005CAB"/>
              </a:buClr>
              <a:buFont typeface="Wingdings"/>
              <a:buChar char=""/>
              <a:tabLst>
                <a:tab pos="3939540" algn="l"/>
              </a:tabLst>
            </a:pPr>
            <a:r>
              <a:rPr dirty="0">
                <a:latin typeface="+mn-lt"/>
              </a:rPr>
              <a:t>Actionn</a:t>
            </a:r>
            <a:r>
              <a:rPr spc="-10" dirty="0">
                <a:latin typeface="+mn-lt"/>
              </a:rPr>
              <a:t>a</a:t>
            </a:r>
            <a:r>
              <a:rPr dirty="0">
                <a:latin typeface="+mn-lt"/>
              </a:rPr>
              <a:t>i</a:t>
            </a:r>
            <a:r>
              <a:rPr spc="-10" dirty="0">
                <a:latin typeface="+mn-lt"/>
              </a:rPr>
              <a:t>r</a:t>
            </a:r>
            <a:r>
              <a:rPr dirty="0">
                <a:latin typeface="+mn-lt"/>
              </a:rPr>
              <a:t>e</a:t>
            </a:r>
            <a:r>
              <a:rPr spc="5" dirty="0">
                <a:latin typeface="+mn-lt"/>
              </a:rPr>
              <a:t>s</a:t>
            </a:r>
            <a:r>
              <a:rPr dirty="0">
                <a:latin typeface="+mn-lt"/>
              </a:rPr>
              <a:t>:</a:t>
            </a:r>
            <a:r>
              <a:rPr spc="-35" dirty="0">
                <a:latin typeface="+mn-lt"/>
              </a:rPr>
              <a:t> </a:t>
            </a:r>
            <a:r>
              <a:rPr dirty="0">
                <a:latin typeface="+mn-lt"/>
              </a:rPr>
              <a:t>les</a:t>
            </a:r>
            <a:r>
              <a:rPr spc="-10" dirty="0">
                <a:latin typeface="+mn-lt"/>
              </a:rPr>
              <a:t> </a:t>
            </a:r>
            <a:r>
              <a:rPr dirty="0">
                <a:latin typeface="+mn-lt"/>
              </a:rPr>
              <a:t>28</a:t>
            </a:r>
            <a:r>
              <a:rPr spc="-5" dirty="0">
                <a:latin typeface="+mn-lt"/>
              </a:rPr>
              <a:t> </a:t>
            </a:r>
            <a:r>
              <a:rPr dirty="0">
                <a:latin typeface="+mn-lt"/>
              </a:rPr>
              <a:t>Et</a:t>
            </a:r>
            <a:r>
              <a:rPr spc="5" dirty="0">
                <a:latin typeface="+mn-lt"/>
              </a:rPr>
              <a:t>a</a:t>
            </a:r>
            <a:r>
              <a:rPr dirty="0">
                <a:latin typeface="+mn-lt"/>
              </a:rPr>
              <a:t>ts</a:t>
            </a:r>
            <a:r>
              <a:rPr spc="-5" dirty="0">
                <a:latin typeface="+mn-lt"/>
              </a:rPr>
              <a:t> </a:t>
            </a:r>
            <a:r>
              <a:rPr spc="5" dirty="0">
                <a:latin typeface="+mn-lt"/>
              </a:rPr>
              <a:t>m</a:t>
            </a:r>
            <a:r>
              <a:rPr dirty="0">
                <a:latin typeface="+mn-lt"/>
              </a:rPr>
              <a:t>e</a:t>
            </a:r>
            <a:r>
              <a:rPr spc="5" dirty="0">
                <a:latin typeface="+mn-lt"/>
              </a:rPr>
              <a:t>m</a:t>
            </a:r>
            <a:r>
              <a:rPr dirty="0">
                <a:latin typeface="+mn-lt"/>
              </a:rPr>
              <a:t>bres</a:t>
            </a:r>
            <a:r>
              <a:rPr spc="-30" dirty="0">
                <a:latin typeface="+mn-lt"/>
              </a:rPr>
              <a:t> </a:t>
            </a:r>
            <a:r>
              <a:rPr dirty="0">
                <a:latin typeface="+mn-lt"/>
              </a:rPr>
              <a:t>de</a:t>
            </a:r>
            <a:r>
              <a:rPr spc="-20" dirty="0">
                <a:latin typeface="+mn-lt"/>
              </a:rPr>
              <a:t> </a:t>
            </a:r>
            <a:r>
              <a:rPr dirty="0" err="1">
                <a:latin typeface="+mn-lt"/>
              </a:rPr>
              <a:t>l</a:t>
            </a:r>
            <a:r>
              <a:rPr spc="-5" dirty="0" err="1">
                <a:latin typeface="+mn-lt"/>
              </a:rPr>
              <a:t>’</a:t>
            </a:r>
            <a:r>
              <a:rPr dirty="0" err="1">
                <a:latin typeface="+mn-lt"/>
              </a:rPr>
              <a:t>Union</a:t>
            </a:r>
            <a:r>
              <a:rPr spc="-15" dirty="0">
                <a:latin typeface="+mn-lt"/>
              </a:rPr>
              <a:t> </a:t>
            </a:r>
            <a:r>
              <a:rPr lang="fr-BE" dirty="0" smtClean="0">
                <a:latin typeface="+mn-lt"/>
              </a:rPr>
              <a:t>e</a:t>
            </a:r>
            <a:r>
              <a:rPr dirty="0" err="1" smtClean="0">
                <a:latin typeface="+mn-lt"/>
              </a:rPr>
              <a:t>uropé</a:t>
            </a:r>
            <a:r>
              <a:rPr spc="-10" dirty="0" err="1" smtClean="0">
                <a:latin typeface="+mn-lt"/>
              </a:rPr>
              <a:t>enn</a:t>
            </a:r>
            <a:r>
              <a:rPr dirty="0" err="1" smtClean="0">
                <a:latin typeface="+mn-lt"/>
              </a:rPr>
              <a:t>e</a:t>
            </a:r>
            <a:endParaRPr dirty="0">
              <a:latin typeface="+mn-lt"/>
            </a:endParaRPr>
          </a:p>
          <a:p>
            <a:pPr marL="993140">
              <a:lnSpc>
                <a:spcPct val="100000"/>
              </a:lnSpc>
              <a:spcBef>
                <a:spcPts val="50"/>
              </a:spcBef>
              <a:buClr>
                <a:srgbClr val="005CAB"/>
              </a:buClr>
              <a:buFont typeface="Wingdings"/>
              <a:buChar char=""/>
            </a:pPr>
            <a:endParaRPr sz="1000" dirty="0">
              <a:latin typeface="+mn-lt"/>
              <a:cs typeface="Times New Roman"/>
            </a:endParaRPr>
          </a:p>
          <a:p>
            <a:pPr marL="3938270" marR="97790" indent="-179705">
              <a:lnSpc>
                <a:spcPct val="100000"/>
              </a:lnSpc>
              <a:buClr>
                <a:srgbClr val="005CAB"/>
              </a:buClr>
              <a:buFont typeface="Wingdings"/>
              <a:buChar char=""/>
              <a:tabLst>
                <a:tab pos="3939540" algn="l"/>
              </a:tabLst>
            </a:pPr>
            <a:r>
              <a:rPr dirty="0">
                <a:latin typeface="+mn-lt"/>
              </a:rPr>
              <a:t>Siè</a:t>
            </a:r>
            <a:r>
              <a:rPr spc="-5" dirty="0">
                <a:latin typeface="+mn-lt"/>
              </a:rPr>
              <a:t>g</a:t>
            </a:r>
            <a:r>
              <a:rPr spc="5" dirty="0">
                <a:latin typeface="+mn-lt"/>
              </a:rPr>
              <a:t>e</a:t>
            </a:r>
            <a:r>
              <a:rPr dirty="0">
                <a:latin typeface="+mn-lt"/>
              </a:rPr>
              <a:t>:</a:t>
            </a:r>
            <a:r>
              <a:rPr spc="-20" dirty="0">
                <a:latin typeface="+mn-lt"/>
              </a:rPr>
              <a:t> </a:t>
            </a:r>
            <a:r>
              <a:rPr dirty="0">
                <a:latin typeface="+mn-lt"/>
              </a:rPr>
              <a:t>Lu</a:t>
            </a:r>
            <a:r>
              <a:rPr spc="-15" dirty="0">
                <a:latin typeface="+mn-lt"/>
              </a:rPr>
              <a:t>x</a:t>
            </a:r>
            <a:r>
              <a:rPr dirty="0">
                <a:latin typeface="+mn-lt"/>
              </a:rPr>
              <a:t>e</a:t>
            </a:r>
            <a:r>
              <a:rPr spc="5" dirty="0">
                <a:latin typeface="+mn-lt"/>
              </a:rPr>
              <a:t>m</a:t>
            </a:r>
            <a:r>
              <a:rPr dirty="0">
                <a:latin typeface="+mn-lt"/>
              </a:rPr>
              <a:t>bo</a:t>
            </a:r>
            <a:r>
              <a:rPr spc="-10" dirty="0">
                <a:latin typeface="+mn-lt"/>
              </a:rPr>
              <a:t>u</a:t>
            </a:r>
            <a:r>
              <a:rPr dirty="0">
                <a:latin typeface="+mn-lt"/>
              </a:rPr>
              <a:t>r</a:t>
            </a:r>
            <a:r>
              <a:rPr spc="-15" dirty="0">
                <a:latin typeface="+mn-lt"/>
              </a:rPr>
              <a:t>g</a:t>
            </a:r>
            <a:r>
              <a:rPr dirty="0">
                <a:latin typeface="+mn-lt"/>
              </a:rPr>
              <a:t>,</a:t>
            </a:r>
            <a:r>
              <a:rPr spc="-20" dirty="0">
                <a:latin typeface="+mn-lt"/>
              </a:rPr>
              <a:t> </a:t>
            </a:r>
            <a:r>
              <a:rPr dirty="0">
                <a:latin typeface="+mn-lt"/>
              </a:rPr>
              <a:t>19</a:t>
            </a:r>
            <a:r>
              <a:rPr spc="-10" dirty="0">
                <a:latin typeface="+mn-lt"/>
              </a:rPr>
              <a:t> </a:t>
            </a:r>
            <a:r>
              <a:rPr dirty="0">
                <a:latin typeface="+mn-lt"/>
              </a:rPr>
              <a:t>bureaux</a:t>
            </a:r>
            <a:r>
              <a:rPr spc="-30" dirty="0">
                <a:latin typeface="+mn-lt"/>
              </a:rPr>
              <a:t> </a:t>
            </a:r>
            <a:r>
              <a:rPr dirty="0">
                <a:latin typeface="+mn-lt"/>
              </a:rPr>
              <a:t>dans</a:t>
            </a:r>
            <a:r>
              <a:rPr spc="-25" dirty="0">
                <a:latin typeface="+mn-lt"/>
              </a:rPr>
              <a:t> </a:t>
            </a:r>
            <a:r>
              <a:rPr spc="-5" dirty="0">
                <a:latin typeface="+mn-lt"/>
              </a:rPr>
              <a:t>l’U</a:t>
            </a:r>
            <a:r>
              <a:rPr dirty="0">
                <a:latin typeface="+mn-lt"/>
              </a:rPr>
              <a:t>E</a:t>
            </a:r>
            <a:r>
              <a:rPr spc="-10" dirty="0">
                <a:latin typeface="+mn-lt"/>
              </a:rPr>
              <a:t> </a:t>
            </a:r>
            <a:r>
              <a:rPr dirty="0">
                <a:latin typeface="+mn-lt"/>
              </a:rPr>
              <a:t>et</a:t>
            </a:r>
            <a:r>
              <a:rPr spc="-10" dirty="0">
                <a:latin typeface="+mn-lt"/>
              </a:rPr>
              <a:t> </a:t>
            </a:r>
            <a:r>
              <a:rPr dirty="0">
                <a:latin typeface="+mn-lt"/>
              </a:rPr>
              <a:t>17</a:t>
            </a:r>
            <a:r>
              <a:rPr spc="-5" dirty="0">
                <a:latin typeface="+mn-lt"/>
              </a:rPr>
              <a:t> </a:t>
            </a:r>
            <a:r>
              <a:rPr dirty="0">
                <a:latin typeface="+mn-lt"/>
              </a:rPr>
              <a:t>burea</a:t>
            </a:r>
            <a:r>
              <a:rPr spc="-10" dirty="0">
                <a:latin typeface="+mn-lt"/>
              </a:rPr>
              <a:t>u</a:t>
            </a:r>
            <a:r>
              <a:rPr dirty="0">
                <a:latin typeface="+mn-lt"/>
              </a:rPr>
              <a:t>x</a:t>
            </a:r>
            <a:r>
              <a:rPr spc="-20" dirty="0">
                <a:latin typeface="+mn-lt"/>
              </a:rPr>
              <a:t> </a:t>
            </a:r>
            <a:r>
              <a:rPr dirty="0">
                <a:latin typeface="+mn-lt"/>
              </a:rPr>
              <a:t>en</a:t>
            </a:r>
            <a:r>
              <a:rPr spc="-20" dirty="0">
                <a:latin typeface="+mn-lt"/>
              </a:rPr>
              <a:t> </a:t>
            </a:r>
            <a:r>
              <a:rPr dirty="0">
                <a:latin typeface="+mn-lt"/>
              </a:rPr>
              <a:t>dehors de</a:t>
            </a:r>
            <a:r>
              <a:rPr spc="-5" dirty="0">
                <a:latin typeface="+mn-lt"/>
              </a:rPr>
              <a:t> l’UE</a:t>
            </a:r>
          </a:p>
          <a:p>
            <a:pPr marL="993140">
              <a:lnSpc>
                <a:spcPct val="100000"/>
              </a:lnSpc>
              <a:spcBef>
                <a:spcPts val="52"/>
              </a:spcBef>
              <a:buClr>
                <a:srgbClr val="005CAB"/>
              </a:buClr>
              <a:buFont typeface="Wingdings"/>
              <a:buChar char=""/>
            </a:pPr>
            <a:endParaRPr sz="1000" dirty="0">
              <a:latin typeface="+mn-lt"/>
              <a:cs typeface="Times New Roman"/>
            </a:endParaRPr>
          </a:p>
          <a:p>
            <a:pPr marL="3938270" indent="-179705">
              <a:lnSpc>
                <a:spcPct val="100000"/>
              </a:lnSpc>
              <a:buClr>
                <a:srgbClr val="005CAB"/>
              </a:buClr>
              <a:buFont typeface="Wingdings"/>
              <a:buChar char=""/>
              <a:tabLst>
                <a:tab pos="3939540" algn="l"/>
              </a:tabLst>
            </a:pPr>
            <a:r>
              <a:rPr dirty="0">
                <a:latin typeface="+mn-lt"/>
              </a:rPr>
              <a:t>Ban</a:t>
            </a:r>
            <a:r>
              <a:rPr spc="-10" dirty="0">
                <a:latin typeface="+mn-lt"/>
              </a:rPr>
              <a:t>q</a:t>
            </a:r>
            <a:r>
              <a:rPr dirty="0">
                <a:latin typeface="+mn-lt"/>
              </a:rPr>
              <a:t>ue</a:t>
            </a:r>
            <a:r>
              <a:rPr spc="-25" dirty="0">
                <a:latin typeface="+mn-lt"/>
              </a:rPr>
              <a:t> </a:t>
            </a:r>
            <a:r>
              <a:rPr dirty="0">
                <a:latin typeface="+mn-lt"/>
              </a:rPr>
              <a:t>publ</a:t>
            </a:r>
            <a:r>
              <a:rPr spc="-5" dirty="0">
                <a:latin typeface="+mn-lt"/>
              </a:rPr>
              <a:t>i</a:t>
            </a:r>
            <a:r>
              <a:rPr spc="-10" dirty="0">
                <a:latin typeface="+mn-lt"/>
              </a:rPr>
              <a:t>q</a:t>
            </a:r>
            <a:r>
              <a:rPr dirty="0">
                <a:latin typeface="+mn-lt"/>
              </a:rPr>
              <a:t>ue</a:t>
            </a:r>
            <a:r>
              <a:rPr spc="-40" dirty="0">
                <a:latin typeface="+mn-lt"/>
              </a:rPr>
              <a:t> </a:t>
            </a:r>
            <a:r>
              <a:rPr dirty="0">
                <a:latin typeface="+mn-lt"/>
              </a:rPr>
              <a:t>au</a:t>
            </a:r>
            <a:r>
              <a:rPr spc="-20" dirty="0">
                <a:latin typeface="+mn-lt"/>
              </a:rPr>
              <a:t> </a:t>
            </a:r>
            <a:r>
              <a:rPr dirty="0">
                <a:latin typeface="+mn-lt"/>
              </a:rPr>
              <a:t>ser</a:t>
            </a:r>
            <a:r>
              <a:rPr spc="-20" dirty="0">
                <a:latin typeface="+mn-lt"/>
              </a:rPr>
              <a:t>v</a:t>
            </a:r>
            <a:r>
              <a:rPr dirty="0">
                <a:latin typeface="+mn-lt"/>
              </a:rPr>
              <a:t>ice des</a:t>
            </a:r>
            <a:r>
              <a:rPr spc="-5" dirty="0">
                <a:latin typeface="+mn-lt"/>
              </a:rPr>
              <a:t> </a:t>
            </a:r>
            <a:r>
              <a:rPr dirty="0">
                <a:latin typeface="+mn-lt"/>
              </a:rPr>
              <a:t>pol</a:t>
            </a:r>
            <a:r>
              <a:rPr spc="-5" dirty="0">
                <a:latin typeface="+mn-lt"/>
              </a:rPr>
              <a:t>i</a:t>
            </a:r>
            <a:r>
              <a:rPr dirty="0">
                <a:latin typeface="+mn-lt"/>
              </a:rPr>
              <a:t>ti</a:t>
            </a:r>
            <a:r>
              <a:rPr spc="-10" dirty="0">
                <a:latin typeface="+mn-lt"/>
              </a:rPr>
              <a:t>q</a:t>
            </a:r>
            <a:r>
              <a:rPr dirty="0">
                <a:latin typeface="+mn-lt"/>
              </a:rPr>
              <a:t>ues</a:t>
            </a:r>
            <a:r>
              <a:rPr spc="-30" dirty="0">
                <a:latin typeface="+mn-lt"/>
              </a:rPr>
              <a:t> </a:t>
            </a:r>
            <a:r>
              <a:rPr dirty="0">
                <a:latin typeface="+mn-lt"/>
              </a:rPr>
              <a:t>de</a:t>
            </a:r>
            <a:r>
              <a:rPr spc="-20" dirty="0">
                <a:latin typeface="+mn-lt"/>
              </a:rPr>
              <a:t> </a:t>
            </a:r>
            <a:r>
              <a:rPr spc="-5" dirty="0">
                <a:latin typeface="+mn-lt"/>
              </a:rPr>
              <a:t>l’U</a:t>
            </a:r>
            <a:r>
              <a:rPr dirty="0">
                <a:latin typeface="+mn-lt"/>
              </a:rPr>
              <a:t>E</a:t>
            </a:r>
            <a:r>
              <a:rPr spc="5" dirty="0">
                <a:latin typeface="+mn-lt"/>
              </a:rPr>
              <a:t> </a:t>
            </a:r>
            <a:r>
              <a:rPr spc="-5" dirty="0">
                <a:latin typeface="+mn-lt"/>
              </a:rPr>
              <a:t>(‘</a:t>
            </a:r>
            <a:r>
              <a:rPr dirty="0">
                <a:latin typeface="+mn-lt"/>
              </a:rPr>
              <a:t>Ban</a:t>
            </a:r>
            <a:r>
              <a:rPr spc="-10" dirty="0">
                <a:latin typeface="+mn-lt"/>
              </a:rPr>
              <a:t>q</a:t>
            </a:r>
            <a:r>
              <a:rPr dirty="0">
                <a:latin typeface="+mn-lt"/>
              </a:rPr>
              <a:t>ue</a:t>
            </a:r>
            <a:r>
              <a:rPr spc="-25" dirty="0">
                <a:latin typeface="+mn-lt"/>
              </a:rPr>
              <a:t> </a:t>
            </a:r>
            <a:r>
              <a:rPr dirty="0">
                <a:latin typeface="+mn-lt"/>
              </a:rPr>
              <a:t>de</a:t>
            </a:r>
            <a:r>
              <a:rPr spc="-20" dirty="0">
                <a:latin typeface="+mn-lt"/>
              </a:rPr>
              <a:t> </a:t>
            </a:r>
            <a:r>
              <a:rPr spc="-5" dirty="0">
                <a:latin typeface="+mn-lt"/>
              </a:rPr>
              <a:t>l’U</a:t>
            </a:r>
            <a:r>
              <a:rPr dirty="0">
                <a:latin typeface="+mn-lt"/>
              </a:rPr>
              <a:t>E</a:t>
            </a:r>
            <a:r>
              <a:rPr spc="-5" dirty="0">
                <a:latin typeface="+mn-lt"/>
              </a:rPr>
              <a:t>’)</a:t>
            </a:r>
          </a:p>
          <a:p>
            <a:pPr marL="993140">
              <a:lnSpc>
                <a:spcPct val="100000"/>
              </a:lnSpc>
              <a:spcBef>
                <a:spcPts val="50"/>
              </a:spcBef>
              <a:buClr>
                <a:srgbClr val="005CAB"/>
              </a:buClr>
              <a:buFont typeface="Wingdings"/>
              <a:buChar char=""/>
            </a:pPr>
            <a:endParaRPr sz="1000" dirty="0">
              <a:latin typeface="+mn-lt"/>
              <a:cs typeface="Times New Roman"/>
            </a:endParaRPr>
          </a:p>
          <a:p>
            <a:pPr marL="3938270" marR="138430" indent="-179705">
              <a:lnSpc>
                <a:spcPct val="100000"/>
              </a:lnSpc>
              <a:buClr>
                <a:srgbClr val="005CAB"/>
              </a:buClr>
              <a:buFont typeface="Wingdings"/>
              <a:buChar char=""/>
              <a:tabLst>
                <a:tab pos="3939540" algn="l"/>
              </a:tabLst>
            </a:pPr>
            <a:r>
              <a:rPr dirty="0">
                <a:latin typeface="+mn-lt"/>
              </a:rPr>
              <a:t>Or</a:t>
            </a:r>
            <a:r>
              <a:rPr spc="-10" dirty="0">
                <a:latin typeface="+mn-lt"/>
              </a:rPr>
              <a:t>g</a:t>
            </a:r>
            <a:r>
              <a:rPr dirty="0">
                <a:latin typeface="+mn-lt"/>
              </a:rPr>
              <a:t>anisme</a:t>
            </a:r>
            <a:r>
              <a:rPr spc="-15" dirty="0">
                <a:latin typeface="+mn-lt"/>
              </a:rPr>
              <a:t> </a:t>
            </a:r>
            <a:r>
              <a:rPr dirty="0">
                <a:latin typeface="+mn-lt"/>
              </a:rPr>
              <a:t>sans</a:t>
            </a:r>
            <a:r>
              <a:rPr spc="-25" dirty="0">
                <a:latin typeface="+mn-lt"/>
              </a:rPr>
              <a:t> </a:t>
            </a:r>
            <a:r>
              <a:rPr dirty="0">
                <a:latin typeface="+mn-lt"/>
              </a:rPr>
              <a:t>but</a:t>
            </a:r>
            <a:r>
              <a:rPr spc="-5" dirty="0">
                <a:latin typeface="+mn-lt"/>
              </a:rPr>
              <a:t> </a:t>
            </a:r>
            <a:r>
              <a:rPr dirty="0">
                <a:latin typeface="+mn-lt"/>
              </a:rPr>
              <a:t>lucrati</a:t>
            </a:r>
            <a:r>
              <a:rPr spc="15" dirty="0">
                <a:latin typeface="+mn-lt"/>
              </a:rPr>
              <a:t>f</a:t>
            </a:r>
            <a:r>
              <a:rPr dirty="0">
                <a:latin typeface="+mn-lt"/>
              </a:rPr>
              <a:t>.</a:t>
            </a:r>
            <a:r>
              <a:rPr spc="-20" dirty="0">
                <a:latin typeface="+mn-lt"/>
              </a:rPr>
              <a:t> </a:t>
            </a:r>
            <a:r>
              <a:rPr dirty="0">
                <a:latin typeface="+mn-lt"/>
              </a:rPr>
              <a:t>Pr</a:t>
            </a:r>
            <a:r>
              <a:rPr spc="-10" dirty="0">
                <a:latin typeface="+mn-lt"/>
              </a:rPr>
              <a:t>i</a:t>
            </a:r>
            <a:r>
              <a:rPr dirty="0">
                <a:latin typeface="+mn-lt"/>
              </a:rPr>
              <a:t>or</a:t>
            </a:r>
            <a:r>
              <a:rPr spc="-10" dirty="0">
                <a:latin typeface="+mn-lt"/>
              </a:rPr>
              <a:t>i</a:t>
            </a:r>
            <a:r>
              <a:rPr dirty="0">
                <a:latin typeface="+mn-lt"/>
              </a:rPr>
              <a:t>t</a:t>
            </a:r>
            <a:r>
              <a:rPr spc="5" dirty="0">
                <a:latin typeface="+mn-lt"/>
              </a:rPr>
              <a:t>é</a:t>
            </a:r>
            <a:r>
              <a:rPr dirty="0">
                <a:latin typeface="+mn-lt"/>
              </a:rPr>
              <a:t>:</a:t>
            </a:r>
            <a:r>
              <a:rPr spc="-10" dirty="0">
                <a:latin typeface="+mn-lt"/>
              </a:rPr>
              <a:t> </a:t>
            </a:r>
            <a:r>
              <a:rPr dirty="0">
                <a:latin typeface="+mn-lt"/>
              </a:rPr>
              <a:t>pro</a:t>
            </a:r>
            <a:r>
              <a:rPr spc="5" dirty="0">
                <a:latin typeface="+mn-lt"/>
              </a:rPr>
              <a:t>m</a:t>
            </a:r>
            <a:r>
              <a:rPr dirty="0">
                <a:latin typeface="+mn-lt"/>
              </a:rPr>
              <a:t>o</a:t>
            </a:r>
            <a:r>
              <a:rPr spc="-10" dirty="0">
                <a:latin typeface="+mn-lt"/>
              </a:rPr>
              <a:t>u</a:t>
            </a:r>
            <a:r>
              <a:rPr spc="-15" dirty="0">
                <a:latin typeface="+mn-lt"/>
              </a:rPr>
              <a:t>v</a:t>
            </a:r>
            <a:r>
              <a:rPr dirty="0">
                <a:latin typeface="+mn-lt"/>
              </a:rPr>
              <a:t>oir</a:t>
            </a:r>
            <a:r>
              <a:rPr spc="-25" dirty="0">
                <a:latin typeface="+mn-lt"/>
              </a:rPr>
              <a:t> </a:t>
            </a:r>
            <a:r>
              <a:rPr dirty="0">
                <a:latin typeface="+mn-lt"/>
              </a:rPr>
              <a:t>le</a:t>
            </a:r>
            <a:r>
              <a:rPr spc="-10" dirty="0">
                <a:latin typeface="+mn-lt"/>
              </a:rPr>
              <a:t> </a:t>
            </a:r>
            <a:r>
              <a:rPr dirty="0">
                <a:latin typeface="+mn-lt"/>
              </a:rPr>
              <a:t>dé</a:t>
            </a:r>
            <a:r>
              <a:rPr spc="-15" dirty="0">
                <a:latin typeface="+mn-lt"/>
              </a:rPr>
              <a:t>v</a:t>
            </a:r>
            <a:r>
              <a:rPr dirty="0">
                <a:latin typeface="+mn-lt"/>
              </a:rPr>
              <a:t>elo</a:t>
            </a:r>
            <a:r>
              <a:rPr spc="5" dirty="0">
                <a:latin typeface="+mn-lt"/>
              </a:rPr>
              <a:t>p</a:t>
            </a:r>
            <a:r>
              <a:rPr spc="-10" dirty="0">
                <a:latin typeface="+mn-lt"/>
              </a:rPr>
              <a:t>pe</a:t>
            </a:r>
            <a:r>
              <a:rPr spc="5" dirty="0">
                <a:latin typeface="+mn-lt"/>
              </a:rPr>
              <a:t>m</a:t>
            </a:r>
            <a:r>
              <a:rPr spc="-10" dirty="0">
                <a:latin typeface="+mn-lt"/>
              </a:rPr>
              <a:t>en</a:t>
            </a:r>
            <a:r>
              <a:rPr dirty="0">
                <a:latin typeface="+mn-lt"/>
              </a:rPr>
              <a:t>t écono</a:t>
            </a:r>
            <a:r>
              <a:rPr spc="-5" dirty="0">
                <a:latin typeface="+mn-lt"/>
              </a:rPr>
              <a:t>m</a:t>
            </a:r>
            <a:r>
              <a:rPr dirty="0">
                <a:latin typeface="+mn-lt"/>
              </a:rPr>
              <a:t>i</a:t>
            </a:r>
            <a:r>
              <a:rPr spc="-10" dirty="0">
                <a:latin typeface="+mn-lt"/>
              </a:rPr>
              <a:t>qu</a:t>
            </a:r>
            <a:r>
              <a:rPr dirty="0">
                <a:latin typeface="+mn-lt"/>
              </a:rPr>
              <a:t>e</a:t>
            </a:r>
            <a:r>
              <a:rPr spc="-25" dirty="0">
                <a:latin typeface="+mn-lt"/>
              </a:rPr>
              <a:t> </a:t>
            </a:r>
            <a:r>
              <a:rPr dirty="0">
                <a:latin typeface="+mn-lt"/>
              </a:rPr>
              <a:t>et</a:t>
            </a:r>
            <a:r>
              <a:rPr spc="-10" dirty="0">
                <a:latin typeface="+mn-lt"/>
              </a:rPr>
              <a:t> </a:t>
            </a:r>
            <a:r>
              <a:rPr dirty="0">
                <a:latin typeface="+mn-lt"/>
              </a:rPr>
              <a:t>l</a:t>
            </a:r>
            <a:r>
              <a:rPr spc="-5" dirty="0">
                <a:latin typeface="+mn-lt"/>
              </a:rPr>
              <a:t>’</a:t>
            </a:r>
            <a:r>
              <a:rPr dirty="0">
                <a:latin typeface="+mn-lt"/>
              </a:rPr>
              <a:t>inté</a:t>
            </a:r>
            <a:r>
              <a:rPr spc="-10" dirty="0">
                <a:latin typeface="+mn-lt"/>
              </a:rPr>
              <a:t>g</a:t>
            </a:r>
            <a:r>
              <a:rPr dirty="0">
                <a:latin typeface="+mn-lt"/>
              </a:rPr>
              <a:t>ration</a:t>
            </a:r>
            <a:r>
              <a:rPr spc="-25" dirty="0">
                <a:latin typeface="+mn-lt"/>
              </a:rPr>
              <a:t> </a:t>
            </a:r>
            <a:r>
              <a:rPr dirty="0">
                <a:latin typeface="+mn-lt"/>
              </a:rPr>
              <a:t>à</a:t>
            </a:r>
            <a:r>
              <a:rPr spc="-5" dirty="0">
                <a:latin typeface="+mn-lt"/>
              </a:rPr>
              <a:t> </a:t>
            </a:r>
            <a:r>
              <a:rPr dirty="0">
                <a:latin typeface="+mn-lt"/>
              </a:rPr>
              <a:t>l</a:t>
            </a:r>
            <a:r>
              <a:rPr spc="-5" dirty="0">
                <a:latin typeface="+mn-lt"/>
              </a:rPr>
              <a:t>’</a:t>
            </a:r>
            <a:r>
              <a:rPr dirty="0">
                <a:latin typeface="+mn-lt"/>
              </a:rPr>
              <a:t>échel</a:t>
            </a:r>
            <a:r>
              <a:rPr spc="-5" dirty="0">
                <a:latin typeface="+mn-lt"/>
              </a:rPr>
              <a:t>l</a:t>
            </a:r>
            <a:r>
              <a:rPr dirty="0">
                <a:latin typeface="+mn-lt"/>
              </a:rPr>
              <a:t>e</a:t>
            </a:r>
            <a:r>
              <a:rPr spc="-5" dirty="0">
                <a:latin typeface="+mn-lt"/>
              </a:rPr>
              <a:t> </a:t>
            </a:r>
            <a:r>
              <a:rPr dirty="0">
                <a:latin typeface="+mn-lt"/>
              </a:rPr>
              <a:t>e</a:t>
            </a:r>
            <a:r>
              <a:rPr spc="-10" dirty="0">
                <a:latin typeface="+mn-lt"/>
              </a:rPr>
              <a:t>u</a:t>
            </a:r>
            <a:r>
              <a:rPr dirty="0">
                <a:latin typeface="+mn-lt"/>
              </a:rPr>
              <a:t>r</a:t>
            </a:r>
            <a:r>
              <a:rPr spc="-15" dirty="0">
                <a:latin typeface="+mn-lt"/>
              </a:rPr>
              <a:t>o</a:t>
            </a:r>
            <a:r>
              <a:rPr dirty="0">
                <a:latin typeface="+mn-lt"/>
              </a:rPr>
              <a:t>p</a:t>
            </a:r>
            <a:r>
              <a:rPr spc="-10" dirty="0">
                <a:latin typeface="+mn-lt"/>
              </a:rPr>
              <a:t>éen</a:t>
            </a:r>
            <a:r>
              <a:rPr dirty="0">
                <a:latin typeface="+mn-lt"/>
              </a:rPr>
              <a:t>ne</a:t>
            </a:r>
          </a:p>
          <a:p>
            <a:pPr marL="993140">
              <a:lnSpc>
                <a:spcPct val="100000"/>
              </a:lnSpc>
              <a:spcBef>
                <a:spcPts val="50"/>
              </a:spcBef>
              <a:buClr>
                <a:srgbClr val="005CAB"/>
              </a:buClr>
              <a:buFont typeface="Wingdings"/>
              <a:buChar char=""/>
            </a:pPr>
            <a:endParaRPr sz="1000" dirty="0">
              <a:latin typeface="+mn-lt"/>
              <a:cs typeface="Times New Roman"/>
            </a:endParaRPr>
          </a:p>
          <a:p>
            <a:pPr marL="3938270" marR="316230" indent="-179705">
              <a:lnSpc>
                <a:spcPct val="100000"/>
              </a:lnSpc>
              <a:buClr>
                <a:srgbClr val="005CAB"/>
              </a:buClr>
              <a:buFont typeface="Wingdings"/>
              <a:buChar char=""/>
              <a:tabLst>
                <a:tab pos="3939540" algn="l"/>
              </a:tabLst>
            </a:pPr>
            <a:r>
              <a:rPr dirty="0">
                <a:latin typeface="+mn-lt"/>
              </a:rPr>
              <a:t>Volu</a:t>
            </a:r>
            <a:r>
              <a:rPr spc="5" dirty="0">
                <a:latin typeface="+mn-lt"/>
              </a:rPr>
              <a:t>m</a:t>
            </a:r>
            <a:r>
              <a:rPr dirty="0">
                <a:latin typeface="+mn-lt"/>
              </a:rPr>
              <a:t>e</a:t>
            </a:r>
            <a:r>
              <a:rPr spc="-10" dirty="0">
                <a:latin typeface="+mn-lt"/>
              </a:rPr>
              <a:t> </a:t>
            </a:r>
            <a:r>
              <a:rPr spc="5" dirty="0">
                <a:latin typeface="+mn-lt"/>
              </a:rPr>
              <a:t>d</a:t>
            </a:r>
            <a:r>
              <a:rPr dirty="0">
                <a:latin typeface="+mn-lt"/>
              </a:rPr>
              <a:t>e</a:t>
            </a:r>
            <a:r>
              <a:rPr spc="-40" dirty="0">
                <a:latin typeface="+mn-lt"/>
              </a:rPr>
              <a:t> </a:t>
            </a:r>
            <a:r>
              <a:rPr dirty="0">
                <a:latin typeface="+mn-lt"/>
              </a:rPr>
              <a:t>prêts</a:t>
            </a:r>
            <a:r>
              <a:rPr spc="-5" dirty="0">
                <a:latin typeface="+mn-lt"/>
              </a:rPr>
              <a:t> </a:t>
            </a:r>
            <a:r>
              <a:rPr dirty="0" err="1">
                <a:latin typeface="+mn-lt"/>
              </a:rPr>
              <a:t>annu</a:t>
            </a:r>
            <a:r>
              <a:rPr spc="-10" dirty="0" err="1">
                <a:latin typeface="+mn-lt"/>
              </a:rPr>
              <a:t>e</a:t>
            </a:r>
            <a:r>
              <a:rPr dirty="0" err="1">
                <a:latin typeface="+mn-lt"/>
              </a:rPr>
              <a:t>ls</a:t>
            </a:r>
            <a:r>
              <a:rPr spc="-30" dirty="0">
                <a:latin typeface="+mn-lt"/>
              </a:rPr>
              <a:t> </a:t>
            </a:r>
            <a:r>
              <a:rPr dirty="0" smtClean="0">
                <a:latin typeface="+mn-lt"/>
              </a:rPr>
              <a:t>(</a:t>
            </a:r>
            <a:r>
              <a:rPr lang="en-US" dirty="0" smtClean="0">
                <a:latin typeface="+mn-lt"/>
              </a:rPr>
              <a:t>78</a:t>
            </a:r>
            <a:r>
              <a:rPr spc="-5" dirty="0" smtClean="0">
                <a:latin typeface="+mn-lt"/>
              </a:rPr>
              <a:t> </a:t>
            </a:r>
            <a:r>
              <a:rPr spc="-5" dirty="0">
                <a:latin typeface="+mn-lt"/>
              </a:rPr>
              <a:t>Mr</a:t>
            </a:r>
            <a:r>
              <a:rPr dirty="0">
                <a:latin typeface="+mn-lt"/>
              </a:rPr>
              <a:t>d</a:t>
            </a:r>
            <a:r>
              <a:rPr spc="5" dirty="0">
                <a:latin typeface="+mn-lt"/>
              </a:rPr>
              <a:t> </a:t>
            </a:r>
            <a:r>
              <a:rPr dirty="0">
                <a:latin typeface="+mn-lt"/>
              </a:rPr>
              <a:t>EUR</a:t>
            </a:r>
            <a:r>
              <a:rPr spc="-5" dirty="0">
                <a:latin typeface="+mn-lt"/>
              </a:rPr>
              <a:t> </a:t>
            </a:r>
            <a:r>
              <a:rPr dirty="0">
                <a:latin typeface="+mn-lt"/>
              </a:rPr>
              <a:t>en</a:t>
            </a:r>
            <a:r>
              <a:rPr spc="-20" dirty="0">
                <a:latin typeface="+mn-lt"/>
              </a:rPr>
              <a:t> </a:t>
            </a:r>
            <a:r>
              <a:rPr dirty="0" smtClean="0">
                <a:latin typeface="+mn-lt"/>
              </a:rPr>
              <a:t>201</a:t>
            </a:r>
            <a:r>
              <a:rPr lang="fr-BE" dirty="0">
                <a:latin typeface="+mn-lt"/>
              </a:rPr>
              <a:t>7</a:t>
            </a:r>
            <a:r>
              <a:rPr dirty="0" smtClean="0">
                <a:latin typeface="+mn-lt"/>
              </a:rPr>
              <a:t>),</a:t>
            </a:r>
            <a:r>
              <a:rPr spc="-25" dirty="0" smtClean="0">
                <a:latin typeface="+mn-lt"/>
              </a:rPr>
              <a:t> </a:t>
            </a:r>
            <a:r>
              <a:rPr dirty="0">
                <a:latin typeface="+mn-lt"/>
              </a:rPr>
              <a:t>90%</a:t>
            </a:r>
            <a:r>
              <a:rPr spc="-25" dirty="0">
                <a:latin typeface="+mn-lt"/>
              </a:rPr>
              <a:t> </a:t>
            </a:r>
            <a:r>
              <a:rPr dirty="0">
                <a:latin typeface="+mn-lt"/>
              </a:rPr>
              <a:t>UE</a:t>
            </a:r>
            <a:r>
              <a:rPr spc="-10" dirty="0">
                <a:latin typeface="+mn-lt"/>
              </a:rPr>
              <a:t> </a:t>
            </a:r>
            <a:r>
              <a:rPr dirty="0">
                <a:latin typeface="+mn-lt"/>
              </a:rPr>
              <a:t>/</a:t>
            </a:r>
            <a:r>
              <a:rPr spc="15" dirty="0">
                <a:latin typeface="+mn-lt"/>
              </a:rPr>
              <a:t> </a:t>
            </a:r>
            <a:r>
              <a:rPr dirty="0">
                <a:latin typeface="+mn-lt"/>
              </a:rPr>
              <a:t>10% hors</a:t>
            </a:r>
            <a:r>
              <a:rPr spc="-15" dirty="0">
                <a:latin typeface="+mn-lt"/>
              </a:rPr>
              <a:t> </a:t>
            </a:r>
            <a:r>
              <a:rPr dirty="0">
                <a:latin typeface="+mn-lt"/>
              </a:rPr>
              <a:t>UE</a:t>
            </a:r>
          </a:p>
          <a:p>
            <a:pPr marL="993140">
              <a:lnSpc>
                <a:spcPct val="100000"/>
              </a:lnSpc>
              <a:spcBef>
                <a:spcPts val="52"/>
              </a:spcBef>
              <a:buClr>
                <a:srgbClr val="005CAB"/>
              </a:buClr>
              <a:buFont typeface="Wingdings"/>
              <a:buChar char=""/>
            </a:pPr>
            <a:endParaRPr sz="1000" dirty="0">
              <a:latin typeface="+mn-lt"/>
              <a:cs typeface="Times New Roman"/>
            </a:endParaRPr>
          </a:p>
          <a:p>
            <a:pPr marL="3938270" indent="-179705">
              <a:lnSpc>
                <a:spcPct val="100000"/>
              </a:lnSpc>
              <a:buClr>
                <a:srgbClr val="005CAB"/>
              </a:buClr>
              <a:buFont typeface="Wingdings"/>
              <a:buChar char=""/>
              <a:tabLst>
                <a:tab pos="3939540" algn="l"/>
              </a:tabLst>
            </a:pPr>
            <a:r>
              <a:rPr dirty="0">
                <a:latin typeface="+mn-lt"/>
              </a:rPr>
              <a:t>Notation</a:t>
            </a:r>
            <a:r>
              <a:rPr spc="-30" dirty="0">
                <a:latin typeface="+mn-lt"/>
              </a:rPr>
              <a:t> </a:t>
            </a:r>
            <a:r>
              <a:rPr dirty="0">
                <a:latin typeface="+mn-lt"/>
              </a:rPr>
              <a:t>AAA</a:t>
            </a:r>
          </a:p>
          <a:p>
            <a:pPr marL="993140">
              <a:lnSpc>
                <a:spcPct val="100000"/>
              </a:lnSpc>
              <a:spcBef>
                <a:spcPts val="50"/>
              </a:spcBef>
              <a:buClr>
                <a:srgbClr val="005CAB"/>
              </a:buClr>
              <a:buFont typeface="Wingdings"/>
              <a:buChar char=""/>
            </a:pPr>
            <a:endParaRPr sz="1000" dirty="0">
              <a:latin typeface="+mn-lt"/>
              <a:cs typeface="Times New Roman"/>
            </a:endParaRPr>
          </a:p>
          <a:p>
            <a:pPr marL="3938270" indent="-179705">
              <a:lnSpc>
                <a:spcPct val="100000"/>
              </a:lnSpc>
              <a:buClr>
                <a:srgbClr val="005CAB"/>
              </a:buClr>
              <a:buFont typeface="Wingdings"/>
              <a:buChar char=""/>
              <a:tabLst>
                <a:tab pos="3939540" algn="l"/>
              </a:tabLst>
            </a:pPr>
            <a:r>
              <a:rPr dirty="0">
                <a:latin typeface="+mn-lt"/>
              </a:rPr>
              <a:t>Ca</a:t>
            </a:r>
            <a:r>
              <a:rPr spc="5" dirty="0">
                <a:latin typeface="+mn-lt"/>
              </a:rPr>
              <a:t>p</a:t>
            </a:r>
            <a:r>
              <a:rPr dirty="0">
                <a:latin typeface="+mn-lt"/>
              </a:rPr>
              <a:t>ital</a:t>
            </a:r>
            <a:r>
              <a:rPr spc="-35" dirty="0">
                <a:latin typeface="+mn-lt"/>
              </a:rPr>
              <a:t> </a:t>
            </a:r>
            <a:r>
              <a:rPr dirty="0">
                <a:latin typeface="+mn-lt"/>
              </a:rPr>
              <a:t>souscr</a:t>
            </a:r>
            <a:r>
              <a:rPr spc="-10" dirty="0">
                <a:latin typeface="+mn-lt"/>
              </a:rPr>
              <a:t>i</a:t>
            </a:r>
            <a:r>
              <a:rPr dirty="0">
                <a:latin typeface="+mn-lt"/>
              </a:rPr>
              <a:t>t</a:t>
            </a:r>
            <a:r>
              <a:rPr spc="-5" dirty="0">
                <a:latin typeface="+mn-lt"/>
              </a:rPr>
              <a:t> </a:t>
            </a:r>
            <a:r>
              <a:rPr dirty="0">
                <a:latin typeface="+mn-lt"/>
              </a:rPr>
              <a:t>243</a:t>
            </a:r>
            <a:r>
              <a:rPr spc="-20" dirty="0">
                <a:latin typeface="+mn-lt"/>
              </a:rPr>
              <a:t> </a:t>
            </a:r>
            <a:r>
              <a:rPr spc="-5" dirty="0">
                <a:latin typeface="+mn-lt"/>
              </a:rPr>
              <a:t>Mr</a:t>
            </a:r>
            <a:r>
              <a:rPr dirty="0">
                <a:latin typeface="+mn-lt"/>
              </a:rPr>
              <a:t>d</a:t>
            </a:r>
            <a:r>
              <a:rPr spc="5" dirty="0">
                <a:latin typeface="+mn-lt"/>
              </a:rPr>
              <a:t> </a:t>
            </a:r>
            <a:r>
              <a:rPr dirty="0">
                <a:latin typeface="+mn-lt"/>
              </a:rPr>
              <a:t>EUR</a:t>
            </a:r>
            <a:r>
              <a:rPr spc="-5" dirty="0">
                <a:latin typeface="+mn-lt"/>
              </a:rPr>
              <a:t> </a:t>
            </a:r>
            <a:r>
              <a:rPr dirty="0">
                <a:latin typeface="+mn-lt"/>
              </a:rPr>
              <a:t>(22 </a:t>
            </a:r>
            <a:r>
              <a:rPr spc="-5" dirty="0">
                <a:latin typeface="+mn-lt"/>
              </a:rPr>
              <a:t>Mr</a:t>
            </a:r>
            <a:r>
              <a:rPr dirty="0">
                <a:latin typeface="+mn-lt"/>
              </a:rPr>
              <a:t>d</a:t>
            </a:r>
            <a:r>
              <a:rPr spc="5" dirty="0">
                <a:latin typeface="+mn-lt"/>
              </a:rPr>
              <a:t> </a:t>
            </a:r>
            <a:r>
              <a:rPr dirty="0">
                <a:latin typeface="+mn-lt"/>
              </a:rPr>
              <a:t>paid</a:t>
            </a:r>
            <a:r>
              <a:rPr spc="-5" dirty="0">
                <a:latin typeface="+mn-lt"/>
              </a:rPr>
              <a:t>-</a:t>
            </a:r>
            <a:r>
              <a:rPr dirty="0">
                <a:latin typeface="+mn-lt"/>
              </a:rPr>
              <a:t>i</a:t>
            </a:r>
            <a:r>
              <a:rPr spc="-10" dirty="0">
                <a:latin typeface="+mn-lt"/>
              </a:rPr>
              <a:t>n</a:t>
            </a:r>
            <a:r>
              <a:rPr dirty="0">
                <a:latin typeface="+mn-lt"/>
              </a:rPr>
              <a:t>)</a:t>
            </a:r>
          </a:p>
          <a:p>
            <a:pPr marL="993140">
              <a:lnSpc>
                <a:spcPct val="100000"/>
              </a:lnSpc>
              <a:spcBef>
                <a:spcPts val="50"/>
              </a:spcBef>
              <a:buClr>
                <a:srgbClr val="005CAB"/>
              </a:buClr>
              <a:buFont typeface="Wingdings"/>
              <a:buChar char=""/>
            </a:pPr>
            <a:endParaRPr sz="1000" dirty="0">
              <a:latin typeface="+mn-lt"/>
              <a:cs typeface="Times New Roman"/>
            </a:endParaRPr>
          </a:p>
          <a:p>
            <a:pPr marL="993140">
              <a:lnSpc>
                <a:spcPct val="100000"/>
              </a:lnSpc>
              <a:spcBef>
                <a:spcPts val="53"/>
              </a:spcBef>
              <a:buClr>
                <a:srgbClr val="005CAB"/>
              </a:buClr>
              <a:buFont typeface="Wingdings"/>
              <a:buChar char=""/>
            </a:pPr>
            <a:endParaRPr sz="1000" dirty="0">
              <a:latin typeface="+mn-lt"/>
              <a:cs typeface="Times New Roman"/>
            </a:endParaRPr>
          </a:p>
          <a:p>
            <a:pPr marL="3938270" indent="-179705">
              <a:lnSpc>
                <a:spcPct val="100000"/>
              </a:lnSpc>
              <a:buClr>
                <a:srgbClr val="005CAB"/>
              </a:buClr>
              <a:buFont typeface="Wingdings"/>
              <a:buChar char=""/>
              <a:tabLst>
                <a:tab pos="3939540" algn="l"/>
              </a:tabLst>
            </a:pPr>
            <a:r>
              <a:rPr dirty="0">
                <a:latin typeface="+mn-lt"/>
              </a:rPr>
              <a:t>Actionn</a:t>
            </a:r>
            <a:r>
              <a:rPr spc="-10" dirty="0">
                <a:latin typeface="+mn-lt"/>
              </a:rPr>
              <a:t>a</a:t>
            </a:r>
            <a:r>
              <a:rPr dirty="0">
                <a:latin typeface="+mn-lt"/>
              </a:rPr>
              <a:t>i</a:t>
            </a:r>
            <a:r>
              <a:rPr spc="-10" dirty="0">
                <a:latin typeface="+mn-lt"/>
              </a:rPr>
              <a:t>r</a:t>
            </a:r>
            <a:r>
              <a:rPr dirty="0">
                <a:latin typeface="+mn-lt"/>
              </a:rPr>
              <a:t>e</a:t>
            </a:r>
            <a:r>
              <a:rPr spc="-25" dirty="0">
                <a:latin typeface="+mn-lt"/>
              </a:rPr>
              <a:t> </a:t>
            </a:r>
            <a:r>
              <a:rPr spc="5" dirty="0">
                <a:latin typeface="+mn-lt"/>
              </a:rPr>
              <a:t>m</a:t>
            </a:r>
            <a:r>
              <a:rPr dirty="0">
                <a:latin typeface="+mn-lt"/>
              </a:rPr>
              <a:t>ajor</a:t>
            </a:r>
            <a:r>
              <a:rPr spc="-5" dirty="0">
                <a:latin typeface="+mn-lt"/>
              </a:rPr>
              <a:t>i</a:t>
            </a:r>
            <a:r>
              <a:rPr dirty="0">
                <a:latin typeface="+mn-lt"/>
              </a:rPr>
              <a:t>t</a:t>
            </a:r>
            <a:r>
              <a:rPr spc="5" dirty="0">
                <a:latin typeface="+mn-lt"/>
              </a:rPr>
              <a:t>a</a:t>
            </a:r>
            <a:r>
              <a:rPr dirty="0">
                <a:latin typeface="+mn-lt"/>
              </a:rPr>
              <a:t>i</a:t>
            </a:r>
            <a:r>
              <a:rPr spc="-10" dirty="0">
                <a:latin typeface="+mn-lt"/>
              </a:rPr>
              <a:t>r</a:t>
            </a:r>
            <a:r>
              <a:rPr dirty="0">
                <a:latin typeface="+mn-lt"/>
              </a:rPr>
              <a:t>e</a:t>
            </a:r>
            <a:r>
              <a:rPr spc="-25" dirty="0">
                <a:latin typeface="+mn-lt"/>
              </a:rPr>
              <a:t> </a:t>
            </a:r>
            <a:r>
              <a:rPr dirty="0">
                <a:latin typeface="+mn-lt"/>
              </a:rPr>
              <a:t>du</a:t>
            </a:r>
            <a:r>
              <a:rPr spc="-20" dirty="0">
                <a:latin typeface="+mn-lt"/>
              </a:rPr>
              <a:t> </a:t>
            </a:r>
            <a:r>
              <a:rPr dirty="0">
                <a:latin typeface="+mn-lt"/>
              </a:rPr>
              <a:t>Fo</a:t>
            </a:r>
            <a:r>
              <a:rPr spc="5" dirty="0">
                <a:latin typeface="+mn-lt"/>
              </a:rPr>
              <a:t>n</a:t>
            </a:r>
            <a:r>
              <a:rPr dirty="0">
                <a:latin typeface="+mn-lt"/>
              </a:rPr>
              <a:t>ds</a:t>
            </a:r>
            <a:r>
              <a:rPr spc="-10" dirty="0">
                <a:latin typeface="+mn-lt"/>
              </a:rPr>
              <a:t> </a:t>
            </a:r>
            <a:r>
              <a:rPr dirty="0">
                <a:latin typeface="+mn-lt"/>
              </a:rPr>
              <a:t>europ</a:t>
            </a:r>
            <a:r>
              <a:rPr spc="-10" dirty="0">
                <a:latin typeface="+mn-lt"/>
              </a:rPr>
              <a:t>ée</a:t>
            </a:r>
            <a:r>
              <a:rPr dirty="0">
                <a:latin typeface="+mn-lt"/>
              </a:rPr>
              <a:t>n</a:t>
            </a:r>
            <a:r>
              <a:rPr spc="-40" dirty="0">
                <a:latin typeface="+mn-lt"/>
              </a:rPr>
              <a:t> </a:t>
            </a:r>
            <a:r>
              <a:rPr dirty="0">
                <a:latin typeface="+mn-lt"/>
              </a:rPr>
              <a:t>d’</a:t>
            </a:r>
            <a:r>
              <a:rPr spc="-5" dirty="0">
                <a:latin typeface="+mn-lt"/>
              </a:rPr>
              <a:t>i</a:t>
            </a:r>
            <a:r>
              <a:rPr dirty="0">
                <a:latin typeface="+mn-lt"/>
              </a:rPr>
              <a:t>n</a:t>
            </a:r>
            <a:r>
              <a:rPr spc="-15" dirty="0">
                <a:latin typeface="+mn-lt"/>
              </a:rPr>
              <a:t>v</a:t>
            </a:r>
            <a:r>
              <a:rPr dirty="0">
                <a:latin typeface="+mn-lt"/>
              </a:rPr>
              <a:t>estisse</a:t>
            </a:r>
            <a:r>
              <a:rPr spc="5" dirty="0">
                <a:latin typeface="+mn-lt"/>
              </a:rPr>
              <a:t>m</a:t>
            </a:r>
            <a:r>
              <a:rPr dirty="0">
                <a:latin typeface="+mn-lt"/>
              </a:rPr>
              <a:t>e</a:t>
            </a:r>
            <a:r>
              <a:rPr spc="-10" dirty="0">
                <a:latin typeface="+mn-lt"/>
              </a:rPr>
              <a:t>n</a:t>
            </a:r>
            <a:r>
              <a:rPr dirty="0">
                <a:latin typeface="+mn-lt"/>
              </a:rPr>
              <a:t>t</a:t>
            </a:r>
          </a:p>
          <a:p>
            <a:pPr marL="993140">
              <a:lnSpc>
                <a:spcPct val="100000"/>
              </a:lnSpc>
            </a:pPr>
            <a:endParaRPr dirty="0">
              <a:latin typeface="+mn-lt"/>
            </a:endParaRPr>
          </a:p>
          <a:p>
            <a:pPr marL="993140">
              <a:lnSpc>
                <a:spcPct val="100000"/>
              </a:lnSpc>
              <a:spcBef>
                <a:spcPts val="50"/>
              </a:spcBef>
            </a:pPr>
            <a:endParaRPr sz="1450" dirty="0">
              <a:latin typeface="+mn-lt"/>
              <a:cs typeface="Times New Roman"/>
            </a:endParaRPr>
          </a:p>
          <a:p>
            <a:pPr marL="100584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+mn-lt"/>
              </a:rPr>
              <a:t>Pre</a:t>
            </a:r>
            <a:r>
              <a:rPr sz="1400" spc="-10" dirty="0">
                <a:solidFill>
                  <a:srgbClr val="FFFFFF"/>
                </a:solidFill>
                <a:latin typeface="+mn-lt"/>
              </a:rPr>
              <a:t>m</a:t>
            </a:r>
            <a:r>
              <a:rPr sz="1400" dirty="0">
                <a:solidFill>
                  <a:srgbClr val="FFFFFF"/>
                </a:solidFill>
                <a:latin typeface="+mn-lt"/>
              </a:rPr>
              <a:t>ière</a:t>
            </a:r>
            <a:r>
              <a:rPr sz="1400" spc="-30" dirty="0">
                <a:solidFill>
                  <a:srgbClr val="FFFFFF"/>
                </a:solidFill>
                <a:latin typeface="+mn-lt"/>
              </a:rPr>
              <a:t> </a:t>
            </a:r>
            <a:r>
              <a:rPr sz="1400" dirty="0">
                <a:solidFill>
                  <a:srgbClr val="FFFFFF"/>
                </a:solidFill>
                <a:latin typeface="+mn-lt"/>
              </a:rPr>
              <a:t>instituti</a:t>
            </a:r>
            <a:r>
              <a:rPr sz="1400" spc="-15" dirty="0">
                <a:solidFill>
                  <a:srgbClr val="FFFFFF"/>
                </a:solidFill>
                <a:latin typeface="+mn-lt"/>
              </a:rPr>
              <a:t>o</a:t>
            </a:r>
            <a:r>
              <a:rPr sz="1400" dirty="0">
                <a:solidFill>
                  <a:srgbClr val="FFFFFF"/>
                </a:solidFill>
                <a:latin typeface="+mn-lt"/>
              </a:rPr>
              <a:t>n</a:t>
            </a:r>
            <a:r>
              <a:rPr sz="1400" spc="-35" dirty="0">
                <a:solidFill>
                  <a:srgbClr val="FFFFFF"/>
                </a:solidFill>
                <a:latin typeface="+mn-lt"/>
              </a:rPr>
              <a:t> </a:t>
            </a:r>
            <a:r>
              <a:rPr sz="1400" dirty="0">
                <a:solidFill>
                  <a:srgbClr val="FFFFFF"/>
                </a:solidFill>
                <a:latin typeface="+mn-lt"/>
              </a:rPr>
              <a:t>financière</a:t>
            </a:r>
            <a:r>
              <a:rPr sz="1400" spc="-40" dirty="0">
                <a:solidFill>
                  <a:srgbClr val="FFFFFF"/>
                </a:solidFill>
                <a:latin typeface="+mn-l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+mn-lt"/>
              </a:rPr>
              <a:t>m</a:t>
            </a:r>
            <a:r>
              <a:rPr sz="1400" dirty="0">
                <a:solidFill>
                  <a:srgbClr val="FFFFFF"/>
                </a:solidFill>
                <a:latin typeface="+mn-lt"/>
              </a:rPr>
              <a:t>ultilaté</a:t>
            </a:r>
            <a:r>
              <a:rPr sz="1400" spc="-15" dirty="0">
                <a:solidFill>
                  <a:srgbClr val="FFFFFF"/>
                </a:solidFill>
                <a:latin typeface="+mn-lt"/>
              </a:rPr>
              <a:t>r</a:t>
            </a:r>
            <a:r>
              <a:rPr sz="1400" dirty="0">
                <a:solidFill>
                  <a:srgbClr val="FFFFFF"/>
                </a:solidFill>
                <a:latin typeface="+mn-lt"/>
              </a:rPr>
              <a:t>ale</a:t>
            </a:r>
            <a:r>
              <a:rPr sz="1400" spc="-40" dirty="0">
                <a:solidFill>
                  <a:srgbClr val="FFFFFF"/>
                </a:solidFill>
                <a:latin typeface="+mn-lt"/>
              </a:rPr>
              <a:t> </a:t>
            </a:r>
            <a:r>
              <a:rPr sz="1400" dirty="0">
                <a:solidFill>
                  <a:srgbClr val="FFFFFF"/>
                </a:solidFill>
                <a:latin typeface="+mn-lt"/>
              </a:rPr>
              <a:t>au</a:t>
            </a:r>
            <a:r>
              <a:rPr sz="1400" spc="-20" dirty="0">
                <a:solidFill>
                  <a:srgbClr val="FFFFFF"/>
                </a:solidFill>
                <a:latin typeface="+mn-l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+mn-lt"/>
              </a:rPr>
              <a:t>m</a:t>
            </a:r>
            <a:r>
              <a:rPr sz="1400" dirty="0">
                <a:solidFill>
                  <a:srgbClr val="FFFFFF"/>
                </a:solidFill>
                <a:latin typeface="+mn-lt"/>
              </a:rPr>
              <a:t>onde</a:t>
            </a:r>
            <a:r>
              <a:rPr sz="1400" spc="-20" dirty="0">
                <a:solidFill>
                  <a:srgbClr val="FFFFFF"/>
                </a:solidFill>
                <a:latin typeface="+mn-lt"/>
              </a:rPr>
              <a:t> </a:t>
            </a:r>
            <a:r>
              <a:rPr sz="1400" dirty="0">
                <a:solidFill>
                  <a:srgbClr val="FFFFFF"/>
                </a:solidFill>
                <a:latin typeface="+mn-lt"/>
              </a:rPr>
              <a:t>:</a:t>
            </a:r>
            <a:r>
              <a:rPr sz="1400" spc="-5" dirty="0">
                <a:solidFill>
                  <a:srgbClr val="FFFFFF"/>
                </a:solidFill>
                <a:latin typeface="+mn-lt"/>
              </a:rPr>
              <a:t> </a:t>
            </a:r>
            <a:r>
              <a:rPr sz="1400" dirty="0">
                <a:solidFill>
                  <a:srgbClr val="FFFFFF"/>
                </a:solidFill>
                <a:latin typeface="+mn-lt"/>
              </a:rPr>
              <a:t>&gt;</a:t>
            </a:r>
            <a:r>
              <a:rPr sz="1400" spc="-10" dirty="0">
                <a:solidFill>
                  <a:srgbClr val="FFFFFF"/>
                </a:solidFill>
                <a:latin typeface="+mn-lt"/>
              </a:rPr>
              <a:t> </a:t>
            </a:r>
            <a:r>
              <a:rPr sz="1400" dirty="0">
                <a:solidFill>
                  <a:srgbClr val="FFFFFF"/>
                </a:solidFill>
                <a:latin typeface="+mn-lt"/>
              </a:rPr>
              <a:t>500</a:t>
            </a:r>
            <a:r>
              <a:rPr sz="1400" spc="-20" dirty="0">
                <a:solidFill>
                  <a:srgbClr val="FFFFFF"/>
                </a:solidFill>
                <a:latin typeface="+mn-l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+mn-lt"/>
              </a:rPr>
              <a:t>m</a:t>
            </a:r>
            <a:r>
              <a:rPr sz="1400" dirty="0">
                <a:solidFill>
                  <a:srgbClr val="FFFFFF"/>
                </a:solidFill>
                <a:latin typeface="+mn-lt"/>
              </a:rPr>
              <a:t>illiards</a:t>
            </a:r>
            <a:r>
              <a:rPr sz="1400" spc="-25" dirty="0">
                <a:solidFill>
                  <a:srgbClr val="FFFFFF"/>
                </a:solidFill>
                <a:latin typeface="+mn-lt"/>
              </a:rPr>
              <a:t> </a:t>
            </a:r>
            <a:r>
              <a:rPr sz="1400" dirty="0">
                <a:solidFill>
                  <a:srgbClr val="FFFFFF"/>
                </a:solidFill>
                <a:latin typeface="+mn-lt"/>
              </a:rPr>
              <a:t>d’E</a:t>
            </a:r>
            <a:r>
              <a:rPr sz="1400" spc="-10" dirty="0">
                <a:solidFill>
                  <a:srgbClr val="FFFFFF"/>
                </a:solidFill>
                <a:latin typeface="+mn-lt"/>
              </a:rPr>
              <a:t>U</a:t>
            </a:r>
            <a:r>
              <a:rPr sz="1400" dirty="0">
                <a:solidFill>
                  <a:srgbClr val="FFFFFF"/>
                </a:solidFill>
                <a:latin typeface="+mn-lt"/>
              </a:rPr>
              <a:t>R d’actifs</a:t>
            </a:r>
            <a:endParaRPr sz="1400" dirty="0">
              <a:latin typeface="+mn-lt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442616"/>
              </p:ext>
            </p:extLst>
          </p:nvPr>
        </p:nvGraphicFramePr>
        <p:xfrm>
          <a:off x="317182" y="4005071"/>
          <a:ext cx="3312350" cy="15773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730">
                <a:tc gridSpan="3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BE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C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marL="292735" marR="215900" indent="-68580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Agen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de notat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422275" marR="205740" indent="-210820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Rating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à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 ter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ut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ook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736"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Aaa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Stable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608"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AAA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Stable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204"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AAA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 smtClean="0">
                          <a:latin typeface="Arial"/>
                          <a:cs typeface="Arial"/>
                        </a:rPr>
                        <a:t>Stable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object 2"/>
          <p:cNvSpPr/>
          <p:nvPr/>
        </p:nvSpPr>
        <p:spPr>
          <a:xfrm>
            <a:off x="683564" y="908685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75" y="0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/>
          <p:cNvSpPr txBox="1">
            <a:spLocks noGrp="1"/>
          </p:cNvSpPr>
          <p:nvPr>
            <p:ph type="title"/>
          </p:nvPr>
        </p:nvSpPr>
        <p:spPr>
          <a:xfrm>
            <a:off x="690473" y="516525"/>
            <a:ext cx="77630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fr-BE" dirty="0" smtClean="0">
                <a:latin typeface="+mn-lt"/>
              </a:rPr>
              <a:t>La Banque européenne d’investissement  en bref</a:t>
            </a:r>
            <a:endParaRPr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88900"/>
            <a:fld id="{81D60167-4931-47E6-BA6A-407CBD079E47}" type="slidenum">
              <a:rPr lang="en-GB" spc="-5" smtClean="0">
                <a:solidFill>
                  <a:prstClr val="white"/>
                </a:solidFill>
              </a:rPr>
              <a:pPr marL="88900"/>
              <a:t>2</a:t>
            </a:fld>
            <a:endParaRPr lang="en-GB" spc="-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9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0473" y="516525"/>
            <a:ext cx="7763052" cy="307777"/>
          </a:xfrm>
        </p:spPr>
        <p:txBody>
          <a:bodyPr/>
          <a:lstStyle/>
          <a:p>
            <a:r>
              <a:rPr lang="fr-FR" dirty="0" smtClean="0"/>
              <a:t>La BEI en bref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1" y="1134744"/>
            <a:ext cx="8334374" cy="4935855"/>
          </a:xfrm>
        </p:spPr>
        <p:txBody>
          <a:bodyPr>
            <a:norm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2"/>
                </a:solidFill>
              </a:rPr>
              <a:t>Le plus grand bailleur de fonds et emprunteur multilatéral au </a:t>
            </a:r>
            <a:r>
              <a:rPr lang="fr-FR" sz="1600" dirty="0" smtClean="0">
                <a:solidFill>
                  <a:schemeClr val="tx2"/>
                </a:solidFill>
              </a:rPr>
              <a:t>monde</a:t>
            </a:r>
          </a:p>
          <a:p>
            <a:endParaRPr lang="fr-FR" sz="16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se finance sur les marchés internationaux de capitaux,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fait bénéficier ses clients de ses conditions d’emprunt avantageuses</a:t>
            </a:r>
            <a:r>
              <a:rPr lang="fr-FR" dirty="0" smtClean="0"/>
              <a:t>.</a:t>
            </a:r>
          </a:p>
          <a:p>
            <a:pPr lvl="1"/>
            <a:endParaRPr lang="fr-FR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2"/>
                </a:solidFill>
              </a:rPr>
              <a:t>Quelque 450 projets financés par an, dans plus de 160 </a:t>
            </a:r>
            <a:r>
              <a:rPr lang="fr-FR" sz="1600" dirty="0" smtClean="0">
                <a:solidFill>
                  <a:schemeClr val="tx2"/>
                </a:solidFill>
              </a:rPr>
              <a:t>pays</a:t>
            </a:r>
          </a:p>
          <a:p>
            <a:endParaRPr lang="fr-FR" sz="1600" dirty="0">
              <a:solidFill>
                <a:schemeClr val="tx2"/>
              </a:solidFill>
            </a:endParaRPr>
          </a:p>
          <a:p>
            <a:endParaRPr lang="fr-FR" sz="1600" dirty="0">
              <a:solidFill>
                <a:schemeClr val="tx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2"/>
                </a:solidFill>
              </a:rPr>
              <a:t>Effectif d’environ 3 000 personnes </a:t>
            </a:r>
            <a:r>
              <a:rPr lang="fr-FR" sz="1600" dirty="0" smtClean="0">
                <a:solidFill>
                  <a:schemeClr val="tx2"/>
                </a:solidFill>
              </a:rPr>
              <a:t>:</a:t>
            </a:r>
          </a:p>
          <a:p>
            <a:endParaRPr lang="fr-FR" sz="16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spécialistes de la finance, mais aussi ingénieurs, économistes sectoriels et experts dans le domaine social et environnemental,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60 années d’expérience dans le financement de projets</a:t>
            </a:r>
            <a:r>
              <a:rPr lang="fr-FR" sz="16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596336" y="6525344"/>
            <a:ext cx="1080000" cy="153888"/>
          </a:xfrm>
          <a:prstGeom prst="rect">
            <a:avLst/>
          </a:prstGeom>
        </p:spPr>
        <p:txBody>
          <a:bodyPr/>
          <a:lstStyle/>
          <a:p>
            <a:pPr algn="r"/>
            <a:fld id="{68559C87-4400-0E45-97C7-BDEE4D66133D}" type="slidenum">
              <a:rPr lang="fr-FR" smtClean="0">
                <a:solidFill>
                  <a:schemeClr val="bg1"/>
                </a:solidFill>
              </a:rPr>
              <a:pPr algn="r"/>
              <a:t>3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object 2"/>
          <p:cNvSpPr/>
          <p:nvPr/>
        </p:nvSpPr>
        <p:spPr>
          <a:xfrm>
            <a:off x="611560" y="908720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75" y="0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0645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83568" y="548680"/>
            <a:ext cx="7863532" cy="360040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Des résultats tangibles </a:t>
            </a:r>
            <a:r>
              <a:rPr lang="fr-FR" dirty="0">
                <a:solidFill>
                  <a:schemeClr val="tx2"/>
                </a:solidFill>
              </a:rPr>
              <a:t>à la mesure des besoins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8172400" y="6525344"/>
            <a:ext cx="431928" cy="144016"/>
          </a:xfrm>
          <a:prstGeom prst="rect">
            <a:avLst/>
          </a:prstGeom>
        </p:spPr>
        <p:txBody>
          <a:bodyPr/>
          <a:lstStyle/>
          <a:p>
            <a:fld id="{FD0A51CA-4611-42BC-8C78-05A9D4A054CC}" type="slidenum">
              <a:rPr lang="en-GB" smtClean="0">
                <a:solidFill>
                  <a:schemeClr val="bg1"/>
                </a:solidFill>
              </a:rPr>
              <a:pPr/>
              <a:t>4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8" name="Espace réservé pour une image 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3599" y="1295507"/>
            <a:ext cx="954976" cy="954976"/>
          </a:xfrm>
          <a:prstGeom prst="ellipse">
            <a:avLst/>
          </a:prstGeom>
          <a:noFill/>
          <a:ln w="41275">
            <a:solidFill>
              <a:schemeClr val="accent4"/>
            </a:solidFill>
          </a:ln>
        </p:spPr>
      </p:pic>
      <p:pic>
        <p:nvPicPr>
          <p:cNvPr id="19" name="Espace réservé pour une image 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7634" y="1295507"/>
            <a:ext cx="955674" cy="954976"/>
          </a:xfrm>
          <a:prstGeom prst="ellipse">
            <a:avLst/>
          </a:prstGeom>
          <a:noFill/>
          <a:ln w="41275">
            <a:solidFill>
              <a:schemeClr val="accent5"/>
            </a:solidFill>
          </a:ln>
        </p:spPr>
      </p:pic>
      <p:pic>
        <p:nvPicPr>
          <p:cNvPr id="20" name="Espace réservé pour une image 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7101" y="1295507"/>
            <a:ext cx="955674" cy="954976"/>
          </a:xfrm>
          <a:prstGeom prst="ellipse">
            <a:avLst/>
          </a:prstGeom>
          <a:noFill/>
          <a:ln w="41275">
            <a:solidFill>
              <a:schemeClr val="accent6"/>
            </a:solidFill>
          </a:ln>
        </p:spPr>
      </p:pic>
      <p:sp>
        <p:nvSpPr>
          <p:cNvPr id="21" name="Espace réservé du texte 13"/>
          <p:cNvSpPr txBox="1">
            <a:spLocks/>
          </p:cNvSpPr>
          <p:nvPr/>
        </p:nvSpPr>
        <p:spPr>
          <a:xfrm>
            <a:off x="234153" y="2321191"/>
            <a:ext cx="2160000" cy="975360"/>
          </a:xfrm>
          <a:prstGeom prst="rect">
            <a:avLst/>
          </a:prstGeom>
          <a:ln>
            <a:noFill/>
          </a:ln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200" dirty="0">
                <a:solidFill>
                  <a:schemeClr val="accent4"/>
                </a:solidFill>
              </a:rPr>
              <a:t>EMPLOI</a:t>
            </a:r>
            <a:r>
              <a:rPr dirty="0"/>
              <a:t/>
            </a:r>
            <a:br>
              <a:rPr dirty="0"/>
            </a:br>
            <a:r>
              <a:rPr lang="fr-FR" sz="1900" dirty="0">
                <a:solidFill>
                  <a:schemeClr val="accent2"/>
                </a:solidFill>
              </a:rPr>
              <a:t>3,9 Mio d’emplois dans les petites entreprises</a:t>
            </a:r>
          </a:p>
        </p:txBody>
      </p:sp>
      <p:sp>
        <p:nvSpPr>
          <p:cNvPr id="22" name="Espace réservé du texte 13"/>
          <p:cNvSpPr txBox="1">
            <a:spLocks/>
          </p:cNvSpPr>
          <p:nvPr/>
        </p:nvSpPr>
        <p:spPr>
          <a:xfrm>
            <a:off x="2408866" y="2321191"/>
            <a:ext cx="2160000" cy="1259840"/>
          </a:xfrm>
          <a:prstGeom prst="rect">
            <a:avLst/>
          </a:prstGeom>
          <a:ln>
            <a:noFill/>
          </a:ln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200" dirty="0">
                <a:solidFill>
                  <a:schemeClr val="accent5"/>
                </a:solidFill>
              </a:rPr>
              <a:t>SANTÉ</a:t>
            </a:r>
            <a:r>
              <a:rPr dirty="0"/>
              <a:t/>
            </a:r>
            <a:br>
              <a:rPr dirty="0"/>
            </a:br>
            <a:r>
              <a:rPr lang="fr-FR" sz="1900" dirty="0">
                <a:solidFill>
                  <a:schemeClr val="accent2"/>
                </a:solidFill>
              </a:rPr>
              <a:t>45,7 Mio de personnes ont</a:t>
            </a:r>
            <a:r>
              <a:rPr lang="fr-FR" sz="1900" dirty="0" smtClean="0"/>
              <a:t> </a:t>
            </a:r>
            <a:r>
              <a:rPr lang="fr-FR" sz="1900" dirty="0">
                <a:solidFill>
                  <a:schemeClr val="accent2"/>
                </a:solidFill>
              </a:rPr>
              <a:t>accès à de meilleurs</a:t>
            </a:r>
            <a:r>
              <a:rPr lang="fr-FR" sz="1900" dirty="0" smtClean="0"/>
              <a:t> </a:t>
            </a:r>
            <a:r>
              <a:rPr lang="fr-FR" sz="1900" dirty="0">
                <a:solidFill>
                  <a:schemeClr val="accent2"/>
                </a:solidFill>
              </a:rPr>
              <a:t>services de santé</a:t>
            </a:r>
          </a:p>
        </p:txBody>
      </p:sp>
      <p:sp>
        <p:nvSpPr>
          <p:cNvPr id="23" name="Espace réservé du texte 13"/>
          <p:cNvSpPr txBox="1">
            <a:spLocks/>
          </p:cNvSpPr>
          <p:nvPr/>
        </p:nvSpPr>
        <p:spPr>
          <a:xfrm>
            <a:off x="4590901" y="2321191"/>
            <a:ext cx="2160000" cy="1259840"/>
          </a:xfrm>
          <a:prstGeom prst="rect">
            <a:avLst/>
          </a:prstGeom>
          <a:ln>
            <a:noFill/>
          </a:ln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200" dirty="0">
                <a:solidFill>
                  <a:schemeClr val="accent3"/>
                </a:solidFill>
              </a:rPr>
              <a:t>ÉDUCATION</a:t>
            </a:r>
            <a:r>
              <a:rPr dirty="0"/>
              <a:t/>
            </a:r>
            <a:br>
              <a:rPr dirty="0"/>
            </a:br>
            <a:r>
              <a:rPr lang="fr-FR" sz="1900" dirty="0">
                <a:solidFill>
                  <a:schemeClr val="accent2"/>
                </a:solidFill>
              </a:rPr>
              <a:t>1,1 Mio d’étudiants</a:t>
            </a:r>
            <a:r>
              <a:rPr lang="fr-FR" sz="1900" dirty="0" smtClean="0"/>
              <a:t> </a:t>
            </a:r>
            <a:r>
              <a:rPr lang="fr-FR" sz="1900" dirty="0">
                <a:solidFill>
                  <a:schemeClr val="accent2"/>
                </a:solidFill>
              </a:rPr>
              <a:t>bénéficient</a:t>
            </a:r>
            <a:r>
              <a:rPr lang="fr-FR" sz="1900" dirty="0" smtClean="0"/>
              <a:t> </a:t>
            </a:r>
            <a:r>
              <a:rPr lang="fr-FR" sz="1900" dirty="0">
                <a:solidFill>
                  <a:schemeClr val="accent2"/>
                </a:solidFill>
              </a:rPr>
              <a:t>de projets financés par la BEI</a:t>
            </a:r>
          </a:p>
        </p:txBody>
      </p:sp>
      <p:sp>
        <p:nvSpPr>
          <p:cNvPr id="24" name="Espace réservé du texte 13"/>
          <p:cNvSpPr txBox="1">
            <a:spLocks/>
          </p:cNvSpPr>
          <p:nvPr/>
        </p:nvSpPr>
        <p:spPr>
          <a:xfrm>
            <a:off x="6768925" y="2321191"/>
            <a:ext cx="2160000" cy="1259840"/>
          </a:xfrm>
          <a:prstGeom prst="rect">
            <a:avLst/>
          </a:prstGeom>
          <a:ln>
            <a:noFill/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200" dirty="0">
                <a:solidFill>
                  <a:schemeClr val="accent6"/>
                </a:solidFill>
              </a:rPr>
              <a:t>EAU</a:t>
            </a:r>
            <a:r>
              <a:rPr dirty="0"/>
              <a:t/>
            </a:r>
            <a:br>
              <a:rPr dirty="0"/>
            </a:br>
            <a:r>
              <a:rPr lang="fr-FR" sz="1800" dirty="0">
                <a:solidFill>
                  <a:schemeClr val="accent2"/>
                </a:solidFill>
              </a:rPr>
              <a:t>23 Mio de personnes</a:t>
            </a:r>
            <a:r>
              <a:rPr lang="fr-FR" dirty="0" smtClean="0"/>
              <a:t> </a:t>
            </a:r>
            <a:r>
              <a:rPr lang="fr-FR" sz="1800" dirty="0">
                <a:solidFill>
                  <a:schemeClr val="accent2"/>
                </a:solidFill>
              </a:rPr>
              <a:t>ont accès à de l’eau potable plus salubre</a:t>
            </a:r>
          </a:p>
        </p:txBody>
      </p:sp>
      <p:sp>
        <p:nvSpPr>
          <p:cNvPr id="25" name="Espace réservé du texte 13"/>
          <p:cNvSpPr txBox="1">
            <a:spLocks/>
          </p:cNvSpPr>
          <p:nvPr/>
        </p:nvSpPr>
        <p:spPr>
          <a:xfrm>
            <a:off x="234000" y="4725100"/>
            <a:ext cx="2160000" cy="97536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200" dirty="0">
                <a:solidFill>
                  <a:schemeClr val="accent5"/>
                </a:solidFill>
              </a:rPr>
              <a:t>TRANSPORT</a:t>
            </a:r>
            <a:r>
              <a:rPr dirty="0"/>
              <a:t/>
            </a:r>
            <a:br>
              <a:rPr dirty="0"/>
            </a:br>
            <a:r>
              <a:rPr lang="fr-FR" sz="1800" dirty="0">
                <a:solidFill>
                  <a:schemeClr val="accent2"/>
                </a:solidFill>
              </a:rPr>
              <a:t>735 Mio de passagers</a:t>
            </a:r>
            <a:r>
              <a:rPr lang="fr-FR" dirty="0" smtClean="0"/>
              <a:t> </a:t>
            </a:r>
            <a:r>
              <a:rPr lang="fr-FR" sz="1800" dirty="0">
                <a:solidFill>
                  <a:schemeClr val="accent2"/>
                </a:solidFill>
              </a:rPr>
              <a:t>supplémentaires</a:t>
            </a:r>
          </a:p>
        </p:txBody>
      </p:sp>
      <p:sp>
        <p:nvSpPr>
          <p:cNvPr id="26" name="Espace réservé du texte 13"/>
          <p:cNvSpPr txBox="1">
            <a:spLocks/>
          </p:cNvSpPr>
          <p:nvPr/>
        </p:nvSpPr>
        <p:spPr>
          <a:xfrm>
            <a:off x="2408400" y="4725100"/>
            <a:ext cx="2160000" cy="12598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200" dirty="0">
                <a:solidFill>
                  <a:schemeClr val="accent6"/>
                </a:solidFill>
              </a:rPr>
              <a:t>ÉNERGIE</a:t>
            </a:r>
            <a:r>
              <a:rPr dirty="0"/>
              <a:t/>
            </a:r>
            <a:br>
              <a:rPr dirty="0"/>
            </a:br>
            <a:r>
              <a:rPr lang="fr-FR" sz="1900" dirty="0">
                <a:solidFill>
                  <a:schemeClr val="accent2"/>
                </a:solidFill>
              </a:rPr>
              <a:t>10,4 Mio de ménages</a:t>
            </a:r>
            <a:r>
              <a:rPr lang="fr-FR" sz="1900" dirty="0" smtClean="0"/>
              <a:t> </a:t>
            </a:r>
            <a:r>
              <a:rPr lang="fr-FR" sz="1900" dirty="0">
                <a:solidFill>
                  <a:schemeClr val="accent2"/>
                </a:solidFill>
              </a:rPr>
              <a:t>alimentés en électricité grâce à des projets BEI</a:t>
            </a:r>
          </a:p>
        </p:txBody>
      </p:sp>
      <p:sp>
        <p:nvSpPr>
          <p:cNvPr id="27" name="Espace réservé du texte 13"/>
          <p:cNvSpPr txBox="1">
            <a:spLocks/>
          </p:cNvSpPr>
          <p:nvPr/>
        </p:nvSpPr>
        <p:spPr>
          <a:xfrm>
            <a:off x="4590000" y="4725100"/>
            <a:ext cx="2160000" cy="12598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200" dirty="0">
                <a:solidFill>
                  <a:schemeClr val="accent6"/>
                </a:solidFill>
              </a:rPr>
              <a:t>VILLES</a:t>
            </a:r>
            <a:r>
              <a:rPr dirty="0"/>
              <a:t/>
            </a:r>
            <a:br>
              <a:rPr dirty="0"/>
            </a:br>
            <a:r>
              <a:rPr lang="fr-FR" sz="1800" dirty="0">
                <a:solidFill>
                  <a:schemeClr val="accent2"/>
                </a:solidFill>
              </a:rPr>
              <a:t>572 000 ménages vivant dans des logements sociaux abordables</a:t>
            </a:r>
          </a:p>
        </p:txBody>
      </p:sp>
      <p:sp>
        <p:nvSpPr>
          <p:cNvPr id="28" name="Espace réservé du texte 13"/>
          <p:cNvSpPr txBox="1">
            <a:spLocks/>
          </p:cNvSpPr>
          <p:nvPr/>
        </p:nvSpPr>
        <p:spPr>
          <a:xfrm>
            <a:off x="6768000" y="4725100"/>
            <a:ext cx="2160000" cy="125984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200" dirty="0">
                <a:solidFill>
                  <a:schemeClr val="accent3"/>
                </a:solidFill>
              </a:rPr>
              <a:t>NUMÉRIQUE</a:t>
            </a:r>
            <a:r>
              <a:rPr dirty="0"/>
              <a:t/>
            </a:r>
            <a:br>
              <a:rPr dirty="0"/>
            </a:br>
            <a:r>
              <a:rPr lang="fr-FR" sz="2100" dirty="0">
                <a:solidFill>
                  <a:schemeClr val="accent2"/>
                </a:solidFill>
              </a:rPr>
              <a:t>7,44 Mio de personnes profitent d’une connexion nouvelle ou améliorée</a:t>
            </a:r>
          </a:p>
        </p:txBody>
      </p:sp>
      <p:pic>
        <p:nvPicPr>
          <p:cNvPr id="29" name="Espace réservé pour une image 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3120" y="3669095"/>
            <a:ext cx="944245" cy="944245"/>
          </a:xfrm>
          <a:prstGeom prst="ellipse">
            <a:avLst/>
          </a:prstGeom>
          <a:noFill/>
          <a:ln w="41275">
            <a:solidFill>
              <a:schemeClr val="accent5"/>
            </a:solidFill>
          </a:ln>
        </p:spPr>
      </p:pic>
      <p:pic>
        <p:nvPicPr>
          <p:cNvPr id="30" name="Espace réservé pour une image 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0747" y="3669095"/>
            <a:ext cx="944245" cy="944245"/>
          </a:xfrm>
          <a:prstGeom prst="ellipse">
            <a:avLst/>
          </a:prstGeom>
          <a:noFill/>
          <a:ln w="41275">
            <a:solidFill>
              <a:schemeClr val="accent6"/>
            </a:solidFill>
          </a:ln>
        </p:spPr>
      </p:pic>
      <p:pic>
        <p:nvPicPr>
          <p:cNvPr id="31" name="Espace réservé pour une image 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" t="15012" r="8470" b="-1869"/>
          <a:stretch/>
        </p:blipFill>
        <p:spPr>
          <a:xfrm>
            <a:off x="5188374" y="3669095"/>
            <a:ext cx="944245" cy="944245"/>
          </a:xfrm>
          <a:prstGeom prst="ellipse">
            <a:avLst/>
          </a:prstGeom>
          <a:noFill/>
          <a:ln w="41275">
            <a:solidFill>
              <a:schemeClr val="accent6"/>
            </a:solidFill>
          </a:ln>
        </p:spPr>
      </p:pic>
      <p:pic>
        <p:nvPicPr>
          <p:cNvPr id="32" name="Espace réservé pour une image  2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28" t="5380" r="-3228" b="-5380"/>
          <a:stretch/>
        </p:blipFill>
        <p:spPr>
          <a:xfrm>
            <a:off x="7366000" y="3669095"/>
            <a:ext cx="944245" cy="944245"/>
          </a:xfrm>
          <a:prstGeom prst="ellipse">
            <a:avLst/>
          </a:prstGeom>
          <a:noFill/>
          <a:ln w="41275">
            <a:solidFill>
              <a:schemeClr val="accent3"/>
            </a:solidFill>
          </a:ln>
        </p:spPr>
      </p:pic>
      <p:pic>
        <p:nvPicPr>
          <p:cNvPr id="33" name="Espace réservé pour une image 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4" t="-14486" r="2804" b="14486"/>
          <a:stretch/>
        </p:blipFill>
        <p:spPr>
          <a:xfrm>
            <a:off x="5192367" y="1295158"/>
            <a:ext cx="955675" cy="955675"/>
          </a:xfrm>
          <a:prstGeom prst="ellipse">
            <a:avLst/>
          </a:prstGeom>
          <a:noFill/>
          <a:ln w="41275">
            <a:solidFill>
              <a:schemeClr val="accent3"/>
            </a:solidFill>
          </a:ln>
        </p:spPr>
      </p:pic>
      <p:sp>
        <p:nvSpPr>
          <p:cNvPr id="34" name="object 2"/>
          <p:cNvSpPr/>
          <p:nvPr/>
        </p:nvSpPr>
        <p:spPr>
          <a:xfrm>
            <a:off x="719645" y="908720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75" y="0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2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90473" y="516525"/>
            <a:ext cx="7763052" cy="307777"/>
          </a:xfrm>
        </p:spPr>
        <p:txBody>
          <a:bodyPr/>
          <a:lstStyle/>
          <a:p>
            <a:pPr algn="l"/>
            <a:r>
              <a:rPr lang="fr-FR" altLang="en-US" dirty="0" smtClean="0">
                <a:latin typeface="Arial" panose="020B0604020202020204" pitchFamily="34" charset="0"/>
              </a:rPr>
              <a:t>Critères d’éligibilité du secteur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23850" y="1412775"/>
            <a:ext cx="8496300" cy="4680049"/>
          </a:xfrm>
        </p:spPr>
        <p:txBody>
          <a:bodyPr>
            <a:normAutofit/>
          </a:bodyPr>
          <a:lstStyle/>
          <a:p>
            <a:pPr marL="342900" lvl="1" indent="-342900">
              <a:buFont typeface="Wingdings" panose="05000000000000000000" pitchFamily="2" charset="2"/>
              <a:buChar char="ü"/>
              <a:defRPr/>
            </a:pPr>
            <a:r>
              <a:rPr lang="fr-FR" sz="2000" dirty="0" smtClean="0">
                <a:solidFill>
                  <a:srgbClr val="015CAB"/>
                </a:solidFill>
                <a:latin typeface="Calibri" panose="020F0502020204030204" pitchFamily="34" charset="0"/>
              </a:rPr>
              <a:t>Logements sociaux ou intermédiaires</a:t>
            </a:r>
          </a:p>
          <a:p>
            <a:pPr marL="0" lvl="1" indent="0">
              <a:buNone/>
              <a:defRPr/>
            </a:pPr>
            <a:endParaRPr lang="fr-FR" sz="2800" dirty="0" smtClean="0">
              <a:solidFill>
                <a:srgbClr val="0070C0"/>
              </a:solidFill>
            </a:endParaRPr>
          </a:p>
          <a:p>
            <a:pPr marL="0" lvl="1" indent="0">
              <a:buFontTx/>
              <a:buNone/>
              <a:defRPr/>
            </a:pPr>
            <a:endParaRPr lang="en-GB" sz="2800" dirty="0" smtClean="0"/>
          </a:p>
          <a:p>
            <a:pPr marL="0" indent="0">
              <a:buFontTx/>
              <a:buNone/>
              <a:defRPr/>
            </a:pPr>
            <a:endParaRPr lang="en-US" altLang="en-US" sz="2400" dirty="0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4" y="2492896"/>
            <a:ext cx="8715145" cy="274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952000" y="6480000"/>
            <a:ext cx="3960260" cy="1440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GB" dirty="0" smtClean="0">
                <a:solidFill>
                  <a:prstClr val="white"/>
                </a:solidFill>
              </a:rPr>
              <a:t>European Investment Bank Group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Line 26"/>
          <p:cNvSpPr>
            <a:spLocks noChangeShapeType="1"/>
          </p:cNvSpPr>
          <p:nvPr/>
        </p:nvSpPr>
        <p:spPr bwMode="auto">
          <a:xfrm>
            <a:off x="696801" y="908720"/>
            <a:ext cx="84201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62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75685" y="6525344"/>
            <a:ext cx="575584" cy="332656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fld id="{E672DC54-88EF-42F5-98A1-17AB7DB83C36}" type="slidenum">
              <a:rPr lang="en-US" altLang="en-US" sz="1000" smtClean="0">
                <a:solidFill>
                  <a:schemeClr val="bg1"/>
                </a:solidFill>
              </a:rPr>
              <a:pPr eaLnBrk="1" hangingPunct="1">
                <a:buFontTx/>
                <a:buNone/>
              </a:pPr>
              <a:t>5</a:t>
            </a:fld>
            <a:endParaRPr lang="en-US" altLang="en-US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473" y="516525"/>
            <a:ext cx="7763052" cy="246221"/>
          </a:xfrm>
        </p:spPr>
        <p:txBody>
          <a:bodyPr/>
          <a:lstStyle/>
          <a:p>
            <a:pPr algn="l"/>
            <a:r>
              <a:rPr lang="en-GB" altLang="en-US" sz="1600" dirty="0" err="1">
                <a:solidFill>
                  <a:srgbClr val="0070C0"/>
                </a:solidFill>
                <a:latin typeface="Calibri" panose="020F0502020204030204" pitchFamily="34" charset="0"/>
              </a:rPr>
              <a:t>Financement</a:t>
            </a:r>
            <a:r>
              <a:rPr lang="en-GB" alt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 de </a:t>
            </a:r>
            <a:r>
              <a:rPr lang="en-GB" altLang="en-US" sz="1600" dirty="0" err="1">
                <a:solidFill>
                  <a:srgbClr val="0070C0"/>
                </a:solidFill>
                <a:latin typeface="Calibri" panose="020F0502020204030204" pitchFamily="34" charset="0"/>
              </a:rPr>
              <a:t>logements</a:t>
            </a:r>
            <a:r>
              <a:rPr lang="en-GB" alt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1600" dirty="0" err="1">
                <a:solidFill>
                  <a:srgbClr val="0070C0"/>
                </a:solidFill>
                <a:latin typeface="Calibri" panose="020F0502020204030204" pitchFamily="34" charset="0"/>
              </a:rPr>
              <a:t>sociaux</a:t>
            </a:r>
            <a:r>
              <a:rPr lang="en-GB" alt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 par la </a:t>
            </a:r>
            <a:r>
              <a:rPr lang="en-GB" alt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BEI – </a:t>
            </a:r>
            <a:r>
              <a:rPr lang="en-GB" altLang="en-US" sz="16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géographie</a:t>
            </a:r>
            <a:r>
              <a:rPr lang="en-GB" alt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812360" y="6525344"/>
            <a:ext cx="1008112" cy="144016"/>
          </a:xfrm>
          <a:prstGeom prst="rect">
            <a:avLst/>
          </a:prstGeom>
        </p:spPr>
        <p:txBody>
          <a:bodyPr/>
          <a:lstStyle/>
          <a:p>
            <a:fld id="{FD0A51CA-4611-42BC-8C78-05A9D4A054CC}" type="slidenum">
              <a:rPr lang="en-GB" sz="1200" smtClean="0">
                <a:solidFill>
                  <a:schemeClr val="bg1"/>
                </a:solidFill>
              </a:rPr>
              <a:pPr/>
              <a:t>6</a:t>
            </a:fld>
            <a:endParaRPr lang="en-GB" sz="1200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568766"/>
              </p:ext>
            </p:extLst>
          </p:nvPr>
        </p:nvGraphicFramePr>
        <p:xfrm>
          <a:off x="250825" y="1052736"/>
          <a:ext cx="8569647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8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481503B0-C89C-6348-B03F-73B7AF7A7674}" type="datetime1">
              <a:rPr lang="fr-LU" smtClean="0"/>
              <a:t>09/10/2018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8559C87-4400-0E45-97C7-BDEE4D66133D}" type="slidenum">
              <a:rPr lang="fr-FR" smtClean="0"/>
              <a:t>7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" y="859819"/>
            <a:ext cx="8770184" cy="5384569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971600" y="311607"/>
            <a:ext cx="6900510" cy="419009"/>
          </a:xfrm>
        </p:spPr>
        <p:txBody>
          <a:bodyPr/>
          <a:lstStyle/>
          <a:p>
            <a:r>
              <a:rPr lang="fr-FR" dirty="0" smtClean="0"/>
              <a:t>THFC </a:t>
            </a:r>
            <a:r>
              <a:rPr lang="fr-FR" dirty="0" err="1" smtClean="0"/>
              <a:t>Affordable</a:t>
            </a:r>
            <a:r>
              <a:rPr lang="fr-FR" dirty="0" smtClean="0"/>
              <a:t> Housing Finance </a:t>
            </a:r>
            <a:r>
              <a:rPr lang="fr-FR" dirty="0" smtClean="0">
                <a:solidFill>
                  <a:schemeClr val="accent2"/>
                </a:solidFill>
              </a:rPr>
              <a:t>in the UK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3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473" y="516525"/>
            <a:ext cx="7763052" cy="307777"/>
          </a:xfrm>
        </p:spPr>
        <p:txBody>
          <a:bodyPr/>
          <a:lstStyle/>
          <a:p>
            <a:r>
              <a:rPr lang="fr-CH" dirty="0" smtClean="0">
                <a:solidFill>
                  <a:schemeClr val="accent1">
                    <a:lumMod val="75000"/>
                  </a:schemeClr>
                </a:solidFill>
              </a:rPr>
              <a:t> la BEI et le logement</a:t>
            </a:r>
            <a:r>
              <a:rPr lang="fr-CH" dirty="0" smtClean="0"/>
              <a:t> social et intermédiaire en France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8388424" y="6597352"/>
            <a:ext cx="288032" cy="144016"/>
          </a:xfrm>
        </p:spPr>
        <p:txBody>
          <a:bodyPr/>
          <a:lstStyle/>
          <a:p>
            <a:pPr marL="88900"/>
            <a:fld id="{81D60167-4931-47E6-BA6A-407CBD079E47}" type="slidenum">
              <a:rPr lang="fr-CH" spc="-5" smtClean="0">
                <a:solidFill>
                  <a:prstClr val="white"/>
                </a:solidFill>
              </a:rPr>
              <a:pPr marL="88900"/>
              <a:t>8</a:t>
            </a:fld>
            <a:endParaRPr lang="fr-CH" spc="-5" dirty="0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27145" y="1852635"/>
            <a:ext cx="1490400" cy="93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2015</a:t>
            </a:r>
            <a:endParaRPr lang="fr-CH" dirty="0"/>
          </a:p>
        </p:txBody>
      </p:sp>
      <p:sp>
        <p:nvSpPr>
          <p:cNvPr id="6" name="Right Arrow 5"/>
          <p:cNvSpPr/>
          <p:nvPr/>
        </p:nvSpPr>
        <p:spPr>
          <a:xfrm>
            <a:off x="427145" y="3147751"/>
            <a:ext cx="1490400" cy="93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2016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27144" y="4525954"/>
            <a:ext cx="1489437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2017</a:t>
            </a:r>
            <a:endParaRPr lang="fr-CH" dirty="0"/>
          </a:p>
        </p:txBody>
      </p:sp>
      <p:sp>
        <p:nvSpPr>
          <p:cNvPr id="8" name="TextBox 7"/>
          <p:cNvSpPr txBox="1"/>
          <p:nvPr/>
        </p:nvSpPr>
        <p:spPr>
          <a:xfrm>
            <a:off x="2044510" y="1961517"/>
            <a:ext cx="7105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dirty="0" smtClean="0">
                <a:solidFill>
                  <a:schemeClr val="accent1">
                    <a:lumMod val="75000"/>
                  </a:schemeClr>
                </a:solidFill>
              </a:rPr>
              <a:t>Construction de 12 000 logements intermédiaires par CDC Habitat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dirty="0" smtClean="0">
                <a:solidFill>
                  <a:schemeClr val="accent1">
                    <a:lumMod val="75000"/>
                  </a:schemeClr>
                </a:solidFill>
              </a:rPr>
              <a:t>Développement  par ADOMA de résidences pour les migrants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dirty="0" smtClean="0">
                <a:solidFill>
                  <a:schemeClr val="accent1">
                    <a:lumMod val="75000"/>
                  </a:schemeClr>
                </a:solidFill>
              </a:rPr>
              <a:t>Participation au fonds </a:t>
            </a:r>
            <a:r>
              <a:rPr lang="fr-CH" smtClean="0">
                <a:solidFill>
                  <a:schemeClr val="accent1">
                    <a:lumMod val="75000"/>
                  </a:schemeClr>
                </a:solidFill>
              </a:rPr>
              <a:t>d’investissement Ginkgo</a:t>
            </a:r>
            <a:endParaRPr lang="fr-CH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268760"/>
            <a:ext cx="639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accent1">
                    <a:lumMod val="75000"/>
                  </a:schemeClr>
                </a:solidFill>
              </a:rPr>
              <a:t>Projets financés par la BEI dans le secteur du logement en France:</a:t>
            </a:r>
            <a:endParaRPr lang="fr-C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Line 26"/>
          <p:cNvSpPr>
            <a:spLocks noChangeShapeType="1"/>
          </p:cNvSpPr>
          <p:nvPr/>
        </p:nvSpPr>
        <p:spPr bwMode="auto">
          <a:xfrm>
            <a:off x="539552" y="1196752"/>
            <a:ext cx="84201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62"/>
          </a:p>
        </p:txBody>
      </p:sp>
      <p:sp>
        <p:nvSpPr>
          <p:cNvPr id="11" name="TextBox 10"/>
          <p:cNvSpPr txBox="1"/>
          <p:nvPr/>
        </p:nvSpPr>
        <p:spPr>
          <a:xfrm>
            <a:off x="2038717" y="3140968"/>
            <a:ext cx="692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dirty="0" smtClean="0">
                <a:solidFill>
                  <a:schemeClr val="accent1">
                    <a:lumMod val="75000"/>
                  </a:schemeClr>
                </a:solidFill>
              </a:rPr>
              <a:t>Construction  de 13 000 logements intermédiaires  par la Société pour les Logements Intermédiaires -SLI</a:t>
            </a:r>
            <a:endParaRPr lang="fr-C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8717" y="4365104"/>
            <a:ext cx="6853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dirty="0" smtClean="0">
                <a:solidFill>
                  <a:schemeClr val="accent1">
                    <a:lumMod val="75000"/>
                  </a:schemeClr>
                </a:solidFill>
              </a:rPr>
              <a:t>Financement </a:t>
            </a:r>
            <a:r>
              <a:rPr lang="fr-CH" dirty="0">
                <a:solidFill>
                  <a:schemeClr val="accent1">
                    <a:lumMod val="75000"/>
                  </a:schemeClr>
                </a:solidFill>
              </a:rPr>
              <a:t>à la Caisse des Dépôts </a:t>
            </a:r>
            <a:r>
              <a:rPr lang="fr-CH" dirty="0" smtClean="0">
                <a:solidFill>
                  <a:schemeClr val="accent1">
                    <a:lumMod val="75000"/>
                  </a:schemeClr>
                </a:solidFill>
              </a:rPr>
              <a:t>pour accompagner </a:t>
            </a:r>
            <a:r>
              <a:rPr lang="fr-CH" dirty="0">
                <a:solidFill>
                  <a:schemeClr val="accent1">
                    <a:lumMod val="75000"/>
                  </a:schemeClr>
                </a:solidFill>
              </a:rPr>
              <a:t>le dispositif </a:t>
            </a:r>
            <a:r>
              <a:rPr lang="fr-CH" dirty="0" smtClean="0">
                <a:solidFill>
                  <a:schemeClr val="accent1">
                    <a:lumMod val="75000"/>
                  </a:schemeClr>
                </a:solidFill>
              </a:rPr>
              <a:t>de prêts haut </a:t>
            </a:r>
            <a:r>
              <a:rPr lang="fr-CH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fr-CH" dirty="0" smtClean="0">
                <a:solidFill>
                  <a:schemeClr val="accent1">
                    <a:lumMod val="75000"/>
                  </a:schemeClr>
                </a:solidFill>
              </a:rPr>
              <a:t>bilan aux sociétés HLM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dirty="0" smtClean="0">
                <a:solidFill>
                  <a:schemeClr val="accent1">
                    <a:lumMod val="75000"/>
                  </a:schemeClr>
                </a:solidFill>
              </a:rPr>
              <a:t>Modernisation et réhabilitation énergétique de 25 000 logements au sein des ESH du groupe CDC Habitat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dirty="0" smtClean="0">
                <a:solidFill>
                  <a:schemeClr val="accent1">
                    <a:lumMod val="75000"/>
                  </a:schemeClr>
                </a:solidFill>
              </a:rPr>
              <a:t>Participation au fonds d’investissement </a:t>
            </a:r>
            <a:r>
              <a:rPr lang="fr-CH" dirty="0" err="1" smtClean="0">
                <a:solidFill>
                  <a:schemeClr val="accent1">
                    <a:lumMod val="75000"/>
                  </a:schemeClr>
                </a:solidFill>
              </a:rPr>
              <a:t>Brownfield</a:t>
            </a:r>
            <a:endParaRPr lang="fr-CH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71437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0473" y="516525"/>
            <a:ext cx="7763052" cy="307777"/>
          </a:xfrm>
        </p:spPr>
        <p:txBody>
          <a:bodyPr/>
          <a:lstStyle/>
          <a:p>
            <a:r>
              <a:rPr lang="fr-FR" dirty="0" smtClean="0"/>
              <a:t>Le plan Juncker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1" y="1134744"/>
            <a:ext cx="8334374" cy="4935855"/>
          </a:xfrm>
        </p:spPr>
        <p:txBody>
          <a:bodyPr>
            <a:normAutofit/>
          </a:bodyPr>
          <a:lstStyle/>
          <a:p>
            <a:endParaRPr lang="fr-FR" sz="1600" dirty="0">
              <a:solidFill>
                <a:schemeClr val="tx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tx2"/>
                </a:solidFill>
              </a:rPr>
              <a:t>Le Plan d’Investissement pour </a:t>
            </a:r>
            <a:r>
              <a:rPr lang="fr-FR" sz="1600" dirty="0">
                <a:solidFill>
                  <a:schemeClr val="tx2"/>
                </a:solidFill>
              </a:rPr>
              <a:t>l’Europe ou Plan </a:t>
            </a:r>
            <a:r>
              <a:rPr lang="fr-FR" sz="1600" dirty="0" smtClean="0">
                <a:solidFill>
                  <a:schemeClr val="tx2"/>
                </a:solidFill>
              </a:rPr>
              <a:t>Juncker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+mn-lt"/>
                <a:cs typeface="+mn-cs"/>
              </a:rPr>
              <a:t>Le </a:t>
            </a:r>
            <a:r>
              <a:rPr lang="fr-FR" sz="1600" dirty="0">
                <a:latin typeface="+mn-lt"/>
                <a:cs typeface="+mn-cs"/>
              </a:rPr>
              <a:t>Plan d'investissement pour l'Europe vise à relancer l’investissement, à restaurer la compétitivité de l’UE </a:t>
            </a:r>
            <a:r>
              <a:rPr lang="fr-FR" sz="1600" dirty="0" smtClean="0">
                <a:latin typeface="+mn-lt"/>
                <a:cs typeface="+mn-cs"/>
              </a:rPr>
              <a:t>et</a:t>
            </a:r>
            <a:r>
              <a:rPr lang="fr-FR" sz="1600" dirty="0"/>
              <a:t> </a:t>
            </a:r>
            <a:r>
              <a:rPr lang="fr-FR" sz="1600" dirty="0" smtClean="0"/>
              <a:t>ainsi </a:t>
            </a:r>
            <a:r>
              <a:rPr lang="fr-FR" sz="1600" dirty="0" smtClean="0">
                <a:latin typeface="+mn-lt"/>
                <a:cs typeface="+mn-cs"/>
              </a:rPr>
              <a:t>à </a:t>
            </a:r>
            <a:r>
              <a:rPr lang="fr-FR" sz="1600" dirty="0">
                <a:latin typeface="+mn-lt"/>
                <a:cs typeface="+mn-cs"/>
              </a:rPr>
              <a:t>stimuler la croissance et la création </a:t>
            </a:r>
            <a:r>
              <a:rPr lang="fr-FR" sz="1600" dirty="0" smtClean="0">
                <a:latin typeface="+mn-lt"/>
                <a:cs typeface="+mn-cs"/>
              </a:rPr>
              <a:t>d’emplois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Grace au </a:t>
            </a:r>
            <a:r>
              <a:rPr lang="fr-FR" sz="1600" dirty="0"/>
              <a:t>Plan Juncker, </a:t>
            </a:r>
            <a:r>
              <a:rPr lang="fr-FR" sz="1600" dirty="0" smtClean="0"/>
              <a:t>la BEI peut financer davantage </a:t>
            </a:r>
            <a:r>
              <a:rPr lang="fr-FR" sz="1600" dirty="0"/>
              <a:t>d’opérations plus risquées en comparaison avec ce </a:t>
            </a:r>
            <a:r>
              <a:rPr lang="fr-FR" sz="1600" dirty="0" smtClean="0"/>
              <a:t>qu’elle </a:t>
            </a:r>
            <a:r>
              <a:rPr lang="fr-FR" sz="1600" dirty="0"/>
              <a:t>faisait </a:t>
            </a:r>
            <a:r>
              <a:rPr lang="fr-FR" sz="1600" dirty="0" smtClean="0"/>
              <a:t>précédemment, </a:t>
            </a:r>
            <a:r>
              <a:rPr lang="fr-FR" sz="1600" dirty="0"/>
              <a:t>attirant des investissements privés et ciblant des lacunes du </a:t>
            </a:r>
            <a:r>
              <a:rPr lang="fr-FR" sz="1600" dirty="0" smtClean="0"/>
              <a:t>marché </a:t>
            </a:r>
            <a:endParaRPr lang="fr-FR" sz="1600" dirty="0">
              <a:latin typeface="+mn-lt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600" dirty="0" smtClean="0">
              <a:solidFill>
                <a:schemeClr val="tx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tx2"/>
                </a:solidFill>
              </a:rPr>
              <a:t>Le </a:t>
            </a:r>
            <a:r>
              <a:rPr lang="fr-FR" sz="1600" dirty="0">
                <a:solidFill>
                  <a:schemeClr val="tx2"/>
                </a:solidFill>
              </a:rPr>
              <a:t>groupe BEI est l’operateur du Plan d’Investissement pour </a:t>
            </a:r>
            <a:r>
              <a:rPr lang="fr-FR" sz="1600" dirty="0" smtClean="0">
                <a:solidFill>
                  <a:schemeClr val="tx2"/>
                </a:solidFill>
              </a:rPr>
              <a:t>l’Europe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6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1600" dirty="0"/>
              <a:t>L</a:t>
            </a:r>
            <a:r>
              <a:rPr lang="fr-CH" sz="1600" dirty="0" smtClean="0"/>
              <a:t>a </a:t>
            </a:r>
            <a:r>
              <a:rPr lang="fr-CH" sz="1600" dirty="0"/>
              <a:t>France est, avec l’Italie en tête des pays européens bénéficiaires du Plan </a:t>
            </a:r>
            <a:r>
              <a:rPr lang="fr-CH" sz="1600" dirty="0" smtClean="0"/>
              <a:t>Juncker</a:t>
            </a:r>
            <a:endParaRPr lang="fr-F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1600" dirty="0"/>
              <a:t>D</a:t>
            </a:r>
            <a:r>
              <a:rPr lang="fr-CH" sz="1600" dirty="0" smtClean="0"/>
              <a:t>epuis </a:t>
            </a:r>
            <a:r>
              <a:rPr lang="fr-CH" sz="1600" dirty="0"/>
              <a:t>le lancement du Plan Juncker en 2015, le Groupe BEI a approuvé plus de 420 opérations de financement dont 111 opérations sur le territoire français pour un montant de financements de 8,7 milliards </a:t>
            </a:r>
            <a:r>
              <a:rPr lang="fr-CH" sz="1600" dirty="0" smtClean="0"/>
              <a:t>d’euros</a:t>
            </a:r>
            <a:endParaRPr lang="fr-FR" sz="1600" dirty="0">
              <a:solidFill>
                <a:schemeClr val="tx2"/>
              </a:solidFill>
            </a:endParaRPr>
          </a:p>
          <a:p>
            <a:endParaRPr lang="fr-FR" sz="1600" dirty="0">
              <a:solidFill>
                <a:schemeClr val="tx2"/>
              </a:solidFill>
            </a:endParaRPr>
          </a:p>
          <a:p>
            <a:pPr marL="171450" lvl="1" indent="-1714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2"/>
                </a:solidFill>
                <a:latin typeface="Arial"/>
                <a:cs typeface="Arial"/>
              </a:rPr>
              <a:t>Le </a:t>
            </a:r>
            <a:r>
              <a:rPr lang="fr-FR" sz="1600" dirty="0" smtClean="0">
                <a:solidFill>
                  <a:schemeClr val="tx2"/>
                </a:solidFill>
                <a:latin typeface="Arial"/>
                <a:cs typeface="Arial"/>
              </a:rPr>
              <a:t>FEIS 2.0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La </a:t>
            </a:r>
            <a:r>
              <a:rPr lang="fr-FR" sz="1600" dirty="0"/>
              <a:t>Commission </a:t>
            </a:r>
            <a:r>
              <a:rPr lang="fr-FR" sz="1600" dirty="0" smtClean="0"/>
              <a:t>européenne </a:t>
            </a:r>
            <a:r>
              <a:rPr lang="fr-FR" sz="1600" dirty="0"/>
              <a:t>a </a:t>
            </a:r>
            <a:r>
              <a:rPr lang="fr-FR" sz="1600" dirty="0" smtClean="0"/>
              <a:t>décidé </a:t>
            </a:r>
            <a:r>
              <a:rPr lang="fr-FR" sz="1600" dirty="0"/>
              <a:t>de  prolonger la durée de vie du </a:t>
            </a:r>
            <a:r>
              <a:rPr lang="fr-FR" sz="1600" dirty="0" smtClean="0"/>
              <a:t>plan </a:t>
            </a:r>
            <a:r>
              <a:rPr lang="fr-FR" sz="1600" dirty="0"/>
              <a:t>de la mi-2018 à la fin 2020 et de porter son objectif d'investissement de 315 milliards d’EUR à au moins 500 milliards d'EUR</a:t>
            </a:r>
          </a:p>
          <a:p>
            <a:pPr lvl="1"/>
            <a:endParaRPr lang="fr-FR" sz="16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596336" y="6525344"/>
            <a:ext cx="1080000" cy="153888"/>
          </a:xfrm>
          <a:prstGeom prst="rect">
            <a:avLst/>
          </a:prstGeom>
        </p:spPr>
        <p:txBody>
          <a:bodyPr/>
          <a:lstStyle/>
          <a:p>
            <a:pPr algn="r"/>
            <a:fld id="{68559C87-4400-0E45-97C7-BDEE4D66133D}" type="slidenum">
              <a:rPr lang="fr-FR" smtClean="0">
                <a:solidFill>
                  <a:schemeClr val="bg1"/>
                </a:solidFill>
              </a:rPr>
              <a:pPr algn="r"/>
              <a:t>9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object 2"/>
          <p:cNvSpPr/>
          <p:nvPr/>
        </p:nvSpPr>
        <p:spPr>
          <a:xfrm>
            <a:off x="611560" y="908720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75" y="0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16723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8585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5194</TotalTime>
  <Words>703</Words>
  <Application>Microsoft Office PowerPoint</Application>
  <PresentationFormat>On-screen Show (4:3)</PresentationFormat>
  <Paragraphs>172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.AppleSystemUIFont</vt:lpstr>
      <vt:lpstr>Arial</vt:lpstr>
      <vt:lpstr>Bradley Hand ITC</vt:lpstr>
      <vt:lpstr>Calibri</vt:lpstr>
      <vt:lpstr>Times New Roman</vt:lpstr>
      <vt:lpstr>Wingdings</vt:lpstr>
      <vt:lpstr>1_Office Theme</vt:lpstr>
      <vt:lpstr>PowerPoint Presentation</vt:lpstr>
      <vt:lpstr>La Banque européenne d’investissement  en bref</vt:lpstr>
      <vt:lpstr>La BEI en bref</vt:lpstr>
      <vt:lpstr>Des résultats tangibles à la mesure des besoins</vt:lpstr>
      <vt:lpstr>Critères d’éligibilité du secteur</vt:lpstr>
      <vt:lpstr>Financement de logements sociaux par la BEI – géographie </vt:lpstr>
      <vt:lpstr>THFC Affordable Housing Finance in the UK</vt:lpstr>
      <vt:lpstr> la BEI et le logement social et intermédiaire en France</vt:lpstr>
      <vt:lpstr>Le plan Juncker</vt:lpstr>
      <vt:lpstr>PowerPoint Presentation</vt:lpstr>
      <vt:lpstr>ADESTIA in France</vt:lpstr>
      <vt:lpstr>PowerPoint Presentation</vt:lpstr>
      <vt:lpstr>PowerPoint Presentation</vt:lpstr>
    </vt:vector>
  </TitlesOfParts>
  <Company>European Investment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LESCOEUR Hervé</dc:creator>
  <cp:lastModifiedBy>JUARISTI Paula</cp:lastModifiedBy>
  <cp:revision>230</cp:revision>
  <cp:lastPrinted>2018-03-13T10:26:29Z</cp:lastPrinted>
  <dcterms:created xsi:type="dcterms:W3CDTF">2016-09-07T09:06:21Z</dcterms:created>
  <dcterms:modified xsi:type="dcterms:W3CDTF">2018-10-09T11:55:17Z</dcterms:modified>
</cp:coreProperties>
</file>