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9" r:id="rId2"/>
  </p:sldMasterIdLst>
  <p:notesMasterIdLst>
    <p:notesMasterId r:id="rId29"/>
  </p:notesMasterIdLst>
  <p:handoutMasterIdLst>
    <p:handoutMasterId r:id="rId30"/>
  </p:handoutMasterIdLst>
  <p:sldIdLst>
    <p:sldId id="256" r:id="rId3"/>
    <p:sldId id="267" r:id="rId4"/>
    <p:sldId id="268" r:id="rId5"/>
    <p:sldId id="383" r:id="rId6"/>
    <p:sldId id="269" r:id="rId7"/>
    <p:sldId id="274" r:id="rId8"/>
    <p:sldId id="257" r:id="rId9"/>
    <p:sldId id="270" r:id="rId10"/>
    <p:sldId id="277" r:id="rId11"/>
    <p:sldId id="275" r:id="rId12"/>
    <p:sldId id="276" r:id="rId13"/>
    <p:sldId id="278" r:id="rId14"/>
    <p:sldId id="385" r:id="rId15"/>
    <p:sldId id="372" r:id="rId16"/>
    <p:sldId id="280" r:id="rId17"/>
    <p:sldId id="294" r:id="rId18"/>
    <p:sldId id="380" r:id="rId19"/>
    <p:sldId id="290" r:id="rId20"/>
    <p:sldId id="401" r:id="rId21"/>
    <p:sldId id="402" r:id="rId22"/>
    <p:sldId id="286" r:id="rId23"/>
    <p:sldId id="287" r:id="rId24"/>
    <p:sldId id="288" r:id="rId25"/>
    <p:sldId id="403" r:id="rId26"/>
    <p:sldId id="404" r:id="rId27"/>
    <p:sldId id="405" r:id="rId28"/>
  </p:sldIdLst>
  <p:sldSz cx="9144000" cy="5143500" type="screen16x9"/>
  <p:notesSz cx="6858000" cy="9525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B67"/>
    <a:srgbClr val="D9E1E2"/>
    <a:srgbClr val="C42330"/>
    <a:srgbClr val="001532"/>
    <a:srgbClr val="D32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5052" autoAdjust="0"/>
  </p:normalViewPr>
  <p:slideViewPr>
    <p:cSldViewPr snapToGrid="0" snapToObjects="1">
      <p:cViewPr>
        <p:scale>
          <a:sx n="110" d="100"/>
          <a:sy n="110" d="100"/>
        </p:scale>
        <p:origin x="60" y="192"/>
      </p:cViewPr>
      <p:guideLst/>
    </p:cSldViewPr>
  </p:slideViewPr>
  <p:notesTextViewPr>
    <p:cViewPr>
      <p:scale>
        <a:sx n="1" d="1"/>
        <a:sy n="1" d="1"/>
      </p:scale>
      <p:origin x="0" y="0"/>
    </p:cViewPr>
  </p:notesTextViewPr>
  <p:notesViewPr>
    <p:cSldViewPr snapToGrid="0" snapToObjects="1">
      <p:cViewPr varScale="1">
        <p:scale>
          <a:sx n="159" d="100"/>
          <a:sy n="159" d="100"/>
        </p:scale>
        <p:origin x="283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7790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77904"/>
          </a:xfrm>
          <a:prstGeom prst="rect">
            <a:avLst/>
          </a:prstGeom>
        </p:spPr>
        <p:txBody>
          <a:bodyPr vert="horz" lIns="91440" tIns="45720" rIns="91440" bIns="45720" rtlCol="0"/>
          <a:lstStyle>
            <a:lvl1pPr algn="r">
              <a:defRPr sz="1200"/>
            </a:lvl1pPr>
          </a:lstStyle>
          <a:p>
            <a:fld id="{5B14B8E7-BA51-9448-A5AE-E1B2524D5507}" type="datetimeFigureOut">
              <a:rPr lang="fr-FR" smtClean="0"/>
              <a:t>26/01/2020</a:t>
            </a:fld>
            <a:endParaRPr lang="fr-FR"/>
          </a:p>
        </p:txBody>
      </p:sp>
      <p:sp>
        <p:nvSpPr>
          <p:cNvPr id="4" name="Espace réservé du pied de page 3"/>
          <p:cNvSpPr>
            <a:spLocks noGrp="1"/>
          </p:cNvSpPr>
          <p:nvPr>
            <p:ph type="ftr" sz="quarter" idx="2"/>
          </p:nvPr>
        </p:nvSpPr>
        <p:spPr>
          <a:xfrm>
            <a:off x="0" y="9047097"/>
            <a:ext cx="2971800" cy="47790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047097"/>
            <a:ext cx="2971800" cy="477903"/>
          </a:xfrm>
          <a:prstGeom prst="rect">
            <a:avLst/>
          </a:prstGeom>
        </p:spPr>
        <p:txBody>
          <a:bodyPr vert="horz" lIns="91440" tIns="45720" rIns="91440" bIns="45720" rtlCol="0" anchor="b"/>
          <a:lstStyle>
            <a:lvl1pPr algn="r">
              <a:defRPr sz="1200"/>
            </a:lvl1pPr>
          </a:lstStyle>
          <a:p>
            <a:fld id="{4F9F4349-B2AD-4944-BA7B-D9E8CFF56530}" type="slidenum">
              <a:rPr lang="fr-FR" smtClean="0"/>
              <a:t>‹N°›</a:t>
            </a:fld>
            <a:endParaRPr lang="fr-FR"/>
          </a:p>
        </p:txBody>
      </p:sp>
    </p:spTree>
    <p:extLst>
      <p:ext uri="{BB962C8B-B14F-4D97-AF65-F5344CB8AC3E}">
        <p14:creationId xmlns:p14="http://schemas.microsoft.com/office/powerpoint/2010/main" val="133821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7790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77904"/>
          </a:xfrm>
          <a:prstGeom prst="rect">
            <a:avLst/>
          </a:prstGeom>
        </p:spPr>
        <p:txBody>
          <a:bodyPr vert="horz" lIns="91440" tIns="45720" rIns="91440" bIns="45720" rtlCol="0"/>
          <a:lstStyle>
            <a:lvl1pPr algn="r">
              <a:defRPr sz="1200"/>
            </a:lvl1pPr>
          </a:lstStyle>
          <a:p>
            <a:fld id="{2DF63D18-90D6-2F47-B120-0DECCE51B9D7}" type="datetimeFigureOut">
              <a:rPr lang="fr-FR" smtClean="0"/>
              <a:t>26/01/2020</a:t>
            </a:fld>
            <a:endParaRPr lang="fr-FR"/>
          </a:p>
        </p:txBody>
      </p:sp>
      <p:sp>
        <p:nvSpPr>
          <p:cNvPr id="4" name="Espace réservé de l’image des diapositives 3"/>
          <p:cNvSpPr>
            <a:spLocks noGrp="1" noRot="1" noChangeAspect="1"/>
          </p:cNvSpPr>
          <p:nvPr>
            <p:ph type="sldImg" idx="2"/>
          </p:nvPr>
        </p:nvSpPr>
        <p:spPr>
          <a:xfrm>
            <a:off x="571500" y="1190625"/>
            <a:ext cx="5715000" cy="32146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583906"/>
            <a:ext cx="5486400" cy="375046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047097"/>
            <a:ext cx="2971800" cy="47790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047097"/>
            <a:ext cx="2971800" cy="477903"/>
          </a:xfrm>
          <a:prstGeom prst="rect">
            <a:avLst/>
          </a:prstGeom>
        </p:spPr>
        <p:txBody>
          <a:bodyPr vert="horz" lIns="91440" tIns="45720" rIns="91440" bIns="45720" rtlCol="0" anchor="b"/>
          <a:lstStyle>
            <a:lvl1pPr algn="r">
              <a:defRPr sz="1200"/>
            </a:lvl1pPr>
          </a:lstStyle>
          <a:p>
            <a:fld id="{DF4C5715-ED0B-DA41-AAAF-FFEF09E16857}" type="slidenum">
              <a:rPr lang="fr-FR" smtClean="0"/>
              <a:t>‹N°›</a:t>
            </a:fld>
            <a:endParaRPr lang="fr-FR"/>
          </a:p>
        </p:txBody>
      </p:sp>
    </p:spTree>
    <p:extLst>
      <p:ext uri="{BB962C8B-B14F-4D97-AF65-F5344CB8AC3E}">
        <p14:creationId xmlns:p14="http://schemas.microsoft.com/office/powerpoint/2010/main" val="18665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1</a:t>
            </a:fld>
            <a:endParaRPr lang="fr-FR"/>
          </a:p>
        </p:txBody>
      </p:sp>
    </p:spTree>
    <p:extLst>
      <p:ext uri="{BB962C8B-B14F-4D97-AF65-F5344CB8AC3E}">
        <p14:creationId xmlns:p14="http://schemas.microsoft.com/office/powerpoint/2010/main" val="284707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2</a:t>
            </a:fld>
            <a:endParaRPr lang="fr-FR"/>
          </a:p>
        </p:txBody>
      </p:sp>
    </p:spTree>
    <p:extLst>
      <p:ext uri="{BB962C8B-B14F-4D97-AF65-F5344CB8AC3E}">
        <p14:creationId xmlns:p14="http://schemas.microsoft.com/office/powerpoint/2010/main" val="72219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F4C5715-ED0B-DA41-AAAF-FFEF09E16857}" type="slidenum">
              <a:rPr lang="fr-FR" smtClean="0"/>
              <a:t>3</a:t>
            </a:fld>
            <a:endParaRPr lang="fr-FR"/>
          </a:p>
        </p:txBody>
      </p:sp>
    </p:spTree>
    <p:extLst>
      <p:ext uri="{BB962C8B-B14F-4D97-AF65-F5344CB8AC3E}">
        <p14:creationId xmlns:p14="http://schemas.microsoft.com/office/powerpoint/2010/main" val="159762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4C5715-ED0B-DA41-AAAF-FFEF09E16857}" type="slidenum">
              <a:rPr lang="fr-FR" smtClean="0"/>
              <a:t>6</a:t>
            </a:fld>
            <a:endParaRPr lang="fr-FR"/>
          </a:p>
        </p:txBody>
      </p:sp>
    </p:spTree>
    <p:extLst>
      <p:ext uri="{BB962C8B-B14F-4D97-AF65-F5344CB8AC3E}">
        <p14:creationId xmlns:p14="http://schemas.microsoft.com/office/powerpoint/2010/main" val="153334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8" name="Espace réservé du texte 7"/>
          <p:cNvSpPr>
            <a:spLocks noGrp="1"/>
          </p:cNvSpPr>
          <p:nvPr>
            <p:ph type="body" sz="quarter" idx="10" hasCustomPrompt="1"/>
          </p:nvPr>
        </p:nvSpPr>
        <p:spPr>
          <a:xfrm>
            <a:off x="560387" y="269732"/>
            <a:ext cx="8230322" cy="218642"/>
          </a:xfrm>
          <a:prstGeom prst="rect">
            <a:avLst/>
          </a:prstGeom>
        </p:spPr>
        <p:txBody>
          <a:bodyPr/>
          <a:lstStyle>
            <a:lvl1pPr marL="0" indent="0" fontAlgn="t" hangingPunct="0">
              <a:lnSpc>
                <a:spcPct val="100000"/>
              </a:lnSpc>
              <a:spcBef>
                <a:spcPts val="0"/>
              </a:spcBef>
              <a:buFontTx/>
              <a:buNone/>
              <a:defRPr sz="900" baseline="0">
                <a:solidFill>
                  <a:srgbClr val="A2CB67"/>
                </a:solidFill>
                <a:latin typeface="Aller" charset="0"/>
                <a:ea typeface="Aller" charset="0"/>
                <a:cs typeface="Aller"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titre de la partie</a:t>
            </a:r>
          </a:p>
        </p:txBody>
      </p:sp>
    </p:spTree>
    <p:extLst>
      <p:ext uri="{BB962C8B-B14F-4D97-AF65-F5344CB8AC3E}">
        <p14:creationId xmlns:p14="http://schemas.microsoft.com/office/powerpoint/2010/main" val="37488261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50642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extLst>
      <p:ext uri="{BB962C8B-B14F-4D97-AF65-F5344CB8AC3E}">
        <p14:creationId xmlns:p14="http://schemas.microsoft.com/office/powerpoint/2010/main" val="107318839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184814" y="1298864"/>
            <a:ext cx="4597976" cy="820883"/>
          </a:xfrm>
          <a:prstGeom prst="rect">
            <a:avLst/>
          </a:prstGeom>
        </p:spPr>
        <p:txBody>
          <a:bodyPr/>
          <a:lstStyle>
            <a:lvl1pPr>
              <a:defRPr sz="2800" b="1">
                <a:solidFill>
                  <a:srgbClr val="C42330"/>
                </a:solidFill>
                <a:latin typeface="Aller" charset="0"/>
                <a:ea typeface="Aller" charset="0"/>
                <a:cs typeface="Aller" charset="0"/>
              </a:defRPr>
            </a:lvl1pPr>
          </a:lstStyle>
          <a:p>
            <a:r>
              <a:rPr lang="fr-FR" dirty="0"/>
              <a:t>Cliquez et modifiez le titre</a:t>
            </a:r>
          </a:p>
        </p:txBody>
      </p:sp>
      <p:sp>
        <p:nvSpPr>
          <p:cNvPr id="19" name="Espace réservé du contenu 18"/>
          <p:cNvSpPr>
            <a:spLocks noGrp="1"/>
          </p:cNvSpPr>
          <p:nvPr>
            <p:ph sz="quarter" idx="10" hasCustomPrompt="1"/>
          </p:nvPr>
        </p:nvSpPr>
        <p:spPr>
          <a:xfrm>
            <a:off x="1797916" y="622877"/>
            <a:ext cx="1672648" cy="343477"/>
          </a:xfrm>
          <a:prstGeom prst="rect">
            <a:avLst/>
          </a:prstGeom>
        </p:spPr>
        <p:txBody>
          <a:bodyPr/>
          <a:lstStyle>
            <a:lvl1pPr marL="0" indent="0">
              <a:buFontTx/>
              <a:buNone/>
              <a:defRPr sz="1800">
                <a:solidFill>
                  <a:srgbClr val="C42330"/>
                </a:solidFill>
                <a:latin typeface="Aller Display" charset="0"/>
                <a:ea typeface="Aller Display" charset="0"/>
                <a:cs typeface="Aller Display" charset="0"/>
              </a:defRPr>
            </a:lvl1pPr>
          </a:lstStyle>
          <a:p>
            <a:pPr lvl="0"/>
            <a:r>
              <a:rPr lang="fr-FR" dirty="0"/>
              <a:t>partie 1</a:t>
            </a:r>
          </a:p>
        </p:txBody>
      </p:sp>
    </p:spTree>
    <p:extLst>
      <p:ext uri="{BB962C8B-B14F-4D97-AF65-F5344CB8AC3E}">
        <p14:creationId xmlns:p14="http://schemas.microsoft.com/office/powerpoint/2010/main" val="29536188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8" name="Espace réservé du texte 7"/>
          <p:cNvSpPr>
            <a:spLocks noGrp="1"/>
          </p:cNvSpPr>
          <p:nvPr>
            <p:ph type="body" sz="quarter" idx="10" hasCustomPrompt="1"/>
          </p:nvPr>
        </p:nvSpPr>
        <p:spPr>
          <a:xfrm>
            <a:off x="560387" y="269732"/>
            <a:ext cx="8230322" cy="218642"/>
          </a:xfrm>
          <a:prstGeom prst="rect">
            <a:avLst/>
          </a:prstGeom>
        </p:spPr>
        <p:txBody>
          <a:bodyPr/>
          <a:lstStyle>
            <a:lvl1pPr marL="0" indent="0" fontAlgn="t" hangingPunct="0">
              <a:lnSpc>
                <a:spcPct val="100000"/>
              </a:lnSpc>
              <a:spcBef>
                <a:spcPts val="0"/>
              </a:spcBef>
              <a:buFontTx/>
              <a:buNone/>
              <a:defRPr sz="900" baseline="0">
                <a:solidFill>
                  <a:srgbClr val="A2CB67"/>
                </a:solidFill>
                <a:latin typeface="Aller" charset="0"/>
                <a:ea typeface="Aller" charset="0"/>
                <a:cs typeface="Aller"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titre de la partie</a:t>
            </a:r>
          </a:p>
        </p:txBody>
      </p:sp>
    </p:spTree>
    <p:extLst>
      <p:ext uri="{BB962C8B-B14F-4D97-AF65-F5344CB8AC3E}">
        <p14:creationId xmlns:p14="http://schemas.microsoft.com/office/powerpoint/2010/main" val="324165413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image" Target="../media/image2.jpg"/><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384886"/>
            <a:ext cx="457200" cy="758614"/>
          </a:xfrm>
          <a:prstGeom prst="rect">
            <a:avLst/>
          </a:prstGeom>
        </p:spPr>
      </p:pic>
      <p:sp>
        <p:nvSpPr>
          <p:cNvPr id="10" name="ZoneTexte 9"/>
          <p:cNvSpPr txBox="1"/>
          <p:nvPr userDrawn="1"/>
        </p:nvSpPr>
        <p:spPr>
          <a:xfrm>
            <a:off x="266700" y="4533900"/>
            <a:ext cx="554182" cy="276999"/>
          </a:xfrm>
          <a:prstGeom prst="rect">
            <a:avLst/>
          </a:prstGeom>
          <a:noFill/>
        </p:spPr>
        <p:txBody>
          <a:bodyPr wrap="square" rtlCol="0">
            <a:spAutoFit/>
          </a:bodyPr>
          <a:lstStyle/>
          <a:p>
            <a:fld id="{78B664B3-654E-6D48-B45D-0B47BFCFDF50}" type="slidenum">
              <a:rPr lang="fr-FR" sz="1200" b="1" smtClean="0">
                <a:solidFill>
                  <a:srgbClr val="A2CB67"/>
                </a:solidFill>
                <a:latin typeface="Aller" charset="0"/>
                <a:ea typeface="Aller" charset="0"/>
                <a:cs typeface="Aller" charset="0"/>
              </a:rPr>
              <a:t>‹N°›</a:t>
            </a:fld>
            <a:endParaRPr lang="fr-FR" sz="1200" b="1" dirty="0">
              <a:solidFill>
                <a:srgbClr val="A2CB67"/>
              </a:solidFill>
              <a:latin typeface="Aller" charset="0"/>
              <a:ea typeface="Aller" charset="0"/>
              <a:cs typeface="Aller" charset="0"/>
            </a:endParaRPr>
          </a:p>
        </p:txBody>
      </p:sp>
      <p:sp>
        <p:nvSpPr>
          <p:cNvPr id="12" name="Larme 11"/>
          <p:cNvSpPr/>
          <p:nvPr userDrawn="1"/>
        </p:nvSpPr>
        <p:spPr>
          <a:xfrm rot="2719807">
            <a:off x="472878" y="324162"/>
            <a:ext cx="107246" cy="107246"/>
          </a:xfrm>
          <a:prstGeom prst="teardrop">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1236" y="4475872"/>
            <a:ext cx="927100" cy="365752"/>
          </a:xfrm>
          <a:prstGeom prst="rect">
            <a:avLst/>
          </a:prstGeom>
        </p:spPr>
      </p:pic>
      <p:sp>
        <p:nvSpPr>
          <p:cNvPr id="15" name="ZoneTexte 14"/>
          <p:cNvSpPr txBox="1"/>
          <p:nvPr userDrawn="1"/>
        </p:nvSpPr>
        <p:spPr>
          <a:xfrm>
            <a:off x="6114472" y="4704772"/>
            <a:ext cx="2857500" cy="230832"/>
          </a:xfrm>
          <a:prstGeom prst="rect">
            <a:avLst/>
          </a:prstGeom>
          <a:noFill/>
        </p:spPr>
        <p:txBody>
          <a:bodyPr wrap="square" rtlCol="0">
            <a:spAutoFit/>
          </a:bodyPr>
          <a:lstStyle/>
          <a:p>
            <a:pPr algn="r"/>
            <a:r>
              <a:rPr lang="fr-FR" sz="900" dirty="0">
                <a:solidFill>
                  <a:srgbClr val="D3223B"/>
                </a:solidFill>
                <a:latin typeface="Aller" charset="0"/>
                <a:ea typeface="Aller" charset="0"/>
                <a:cs typeface="Aller" charset="0"/>
              </a:rPr>
              <a:t>Journée</a:t>
            </a:r>
            <a:r>
              <a:rPr lang="fr-FR" sz="900" baseline="0" dirty="0">
                <a:solidFill>
                  <a:srgbClr val="D3223B"/>
                </a:solidFill>
                <a:latin typeface="Aller" charset="0"/>
                <a:ea typeface="Aller" charset="0"/>
                <a:cs typeface="Aller" charset="0"/>
              </a:rPr>
              <a:t> professionnelle du 28</a:t>
            </a:r>
            <a:r>
              <a:rPr lang="fr-FR" sz="900" dirty="0">
                <a:solidFill>
                  <a:srgbClr val="D3223B"/>
                </a:solidFill>
                <a:latin typeface="Aller" charset="0"/>
                <a:ea typeface="Aller" charset="0"/>
                <a:cs typeface="Aller" charset="0"/>
              </a:rPr>
              <a:t> janvier 2020</a:t>
            </a:r>
          </a:p>
        </p:txBody>
      </p:sp>
    </p:spTree>
    <p:extLst>
      <p:ext uri="{BB962C8B-B14F-4D97-AF65-F5344CB8AC3E}">
        <p14:creationId xmlns:p14="http://schemas.microsoft.com/office/powerpoint/2010/main" val="19547682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2" r:id="rId3"/>
  </p:sldLayoutIdLst>
  <p:transition spd="slow">
    <p:wipe/>
  </p:transition>
  <p:txStyles>
    <p:titleStyle>
      <a:lvl1pPr algn="l" defTabSz="685800" rtl="0" eaLnBrk="1" latinLnBrk="0" hangingPunct="1">
        <a:lnSpc>
          <a:spcPct val="90000"/>
        </a:lnSpc>
        <a:spcBef>
          <a:spcPct val="0"/>
        </a:spcBef>
        <a:buNone/>
        <a:defRPr sz="900" kern="1200">
          <a:solidFill>
            <a:srgbClr val="A2CB67"/>
          </a:solidFill>
          <a:latin typeface="Aller" charset="0"/>
          <a:ea typeface="Aller" charset="0"/>
          <a:cs typeface="Aller"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Image 13"/>
          <p:cNvPicPr>
            <a:picLocks/>
          </p:cNvPicPr>
          <p:nvPr userDrawn="1"/>
        </p:nvPicPr>
        <p:blipFill rotWithShape="1">
          <a:blip r:embed="rId4">
            <a:extLst>
              <a:ext uri="{28A0092B-C50C-407E-A947-70E740481C1C}">
                <a14:useLocalDpi xmlns:a14="http://schemas.microsoft.com/office/drawing/2010/main" val="0"/>
              </a:ext>
            </a:extLst>
          </a:blip>
          <a:srcRect t="3372" r="76" b="8688"/>
          <a:stretch/>
        </p:blipFill>
        <p:spPr>
          <a:xfrm>
            <a:off x="0" y="0"/>
            <a:ext cx="9144000" cy="4464000"/>
          </a:xfrm>
          <a:prstGeom prst="rect">
            <a:avLst/>
          </a:prstGeom>
        </p:spPr>
      </p:pic>
      <p:sp>
        <p:nvSpPr>
          <p:cNvPr id="7" name="Rectangle 6"/>
          <p:cNvSpPr/>
          <p:nvPr userDrawn="1"/>
        </p:nvSpPr>
        <p:spPr>
          <a:xfrm rot="21305470">
            <a:off x="1137530" y="-300352"/>
            <a:ext cx="1979234"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rot="21305470">
            <a:off x="557303" y="-218057"/>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userDrawn="1"/>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1236" y="4475872"/>
            <a:ext cx="927100" cy="365752"/>
          </a:xfrm>
          <a:prstGeom prst="rect">
            <a:avLst/>
          </a:prstGeom>
        </p:spPr>
      </p:pic>
      <p:sp>
        <p:nvSpPr>
          <p:cNvPr id="12" name="ZoneTexte 11"/>
          <p:cNvSpPr txBox="1"/>
          <p:nvPr userDrawn="1"/>
        </p:nvSpPr>
        <p:spPr>
          <a:xfrm>
            <a:off x="6114472" y="4704772"/>
            <a:ext cx="2857500" cy="230832"/>
          </a:xfrm>
          <a:prstGeom prst="rect">
            <a:avLst/>
          </a:prstGeom>
          <a:noFill/>
        </p:spPr>
        <p:txBody>
          <a:bodyPr wrap="square" rtlCol="0">
            <a:spAutoFit/>
          </a:bodyPr>
          <a:lstStyle/>
          <a:p>
            <a:pPr algn="r"/>
            <a:r>
              <a:rPr lang="fr-FR" sz="900" dirty="0">
                <a:solidFill>
                  <a:srgbClr val="D3223B"/>
                </a:solidFill>
                <a:latin typeface="Aller" charset="0"/>
                <a:ea typeface="Aller" charset="0"/>
                <a:cs typeface="Aller" charset="0"/>
              </a:rPr>
              <a:t>Journée</a:t>
            </a:r>
            <a:r>
              <a:rPr lang="fr-FR" sz="900" baseline="0" dirty="0">
                <a:solidFill>
                  <a:srgbClr val="D3223B"/>
                </a:solidFill>
                <a:latin typeface="Aller" charset="0"/>
                <a:ea typeface="Aller" charset="0"/>
                <a:cs typeface="Aller" charset="0"/>
              </a:rPr>
              <a:t> professionnelle du 28</a:t>
            </a:r>
            <a:r>
              <a:rPr lang="fr-FR" sz="900" dirty="0">
                <a:solidFill>
                  <a:srgbClr val="D3223B"/>
                </a:solidFill>
                <a:latin typeface="Aller" charset="0"/>
                <a:ea typeface="Aller" charset="0"/>
                <a:cs typeface="Aller" charset="0"/>
              </a:rPr>
              <a:t> janvier 2020</a:t>
            </a:r>
          </a:p>
        </p:txBody>
      </p:sp>
      <p:pic>
        <p:nvPicPr>
          <p:cNvPr id="17" name="Imag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384886"/>
            <a:ext cx="457200" cy="758614"/>
          </a:xfrm>
          <a:prstGeom prst="rect">
            <a:avLst/>
          </a:prstGeom>
        </p:spPr>
      </p:pic>
      <p:sp>
        <p:nvSpPr>
          <p:cNvPr id="10" name="ZoneTexte 9"/>
          <p:cNvSpPr txBox="1"/>
          <p:nvPr userDrawn="1"/>
        </p:nvSpPr>
        <p:spPr>
          <a:xfrm>
            <a:off x="266700" y="4533900"/>
            <a:ext cx="554182" cy="276999"/>
          </a:xfrm>
          <a:prstGeom prst="rect">
            <a:avLst/>
          </a:prstGeom>
          <a:noFill/>
        </p:spPr>
        <p:txBody>
          <a:bodyPr wrap="square" rtlCol="0">
            <a:spAutoFit/>
          </a:bodyPr>
          <a:lstStyle/>
          <a:p>
            <a:fld id="{78B664B3-654E-6D48-B45D-0B47BFCFDF50}" type="slidenum">
              <a:rPr lang="fr-FR" sz="1200" b="1" smtClean="0">
                <a:solidFill>
                  <a:srgbClr val="A2CB67"/>
                </a:solidFill>
                <a:latin typeface="Aller" charset="0"/>
                <a:ea typeface="Aller" charset="0"/>
                <a:cs typeface="Aller" charset="0"/>
              </a:rPr>
              <a:t>‹N°›</a:t>
            </a:fld>
            <a:endParaRPr lang="fr-FR" sz="1200" b="1" dirty="0">
              <a:solidFill>
                <a:srgbClr val="A2CB67"/>
              </a:solidFill>
              <a:latin typeface="Aller" charset="0"/>
              <a:ea typeface="Aller" charset="0"/>
              <a:cs typeface="Aller" charset="0"/>
            </a:endParaRPr>
          </a:p>
        </p:txBody>
      </p:sp>
    </p:spTree>
    <p:extLst>
      <p:ext uri="{BB962C8B-B14F-4D97-AF65-F5344CB8AC3E}">
        <p14:creationId xmlns:p14="http://schemas.microsoft.com/office/powerpoint/2010/main" val="1163858912"/>
      </p:ext>
    </p:extLst>
  </p:cSld>
  <p:clrMap bg1="lt1" tx1="dk1" bg2="lt2" tx2="dk2" accent1="accent1" accent2="accent2" accent3="accent3" accent4="accent4" accent5="accent5" accent6="accent6" hlink="hlink" folHlink="folHlink"/>
  <p:sldLayoutIdLst>
    <p:sldLayoutId id="2147483690" r:id="rId1"/>
    <p:sldLayoutId id="2147483691" r:id="rId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2"/>
          <p:cNvPicPr>
            <a:picLocks/>
          </p:cNvPicPr>
          <p:nvPr/>
        </p:nvPicPr>
        <p:blipFill rotWithShape="1">
          <a:blip r:embed="rId3">
            <a:extLst>
              <a:ext uri="{28A0092B-C50C-407E-A947-70E740481C1C}">
                <a14:useLocalDpi xmlns:a14="http://schemas.microsoft.com/office/drawing/2010/main" val="0"/>
              </a:ext>
            </a:extLst>
          </a:blip>
          <a:srcRect l="10030" t="40139" r="4678" b="-6380"/>
          <a:stretch/>
        </p:blipFill>
        <p:spPr>
          <a:xfrm>
            <a:off x="0" y="0"/>
            <a:ext cx="9180000" cy="4716000"/>
          </a:xfrm>
          <a:prstGeom prst="rect">
            <a:avLst/>
          </a:prstGeom>
        </p:spPr>
      </p:pic>
      <p:sp>
        <p:nvSpPr>
          <p:cNvPr id="8" name="Rectangle 7"/>
          <p:cNvSpPr/>
          <p:nvPr/>
        </p:nvSpPr>
        <p:spPr>
          <a:xfrm rot="21305470">
            <a:off x="846585" y="-154879"/>
            <a:ext cx="1979234"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21305470">
            <a:off x="266358" y="-72584"/>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400000">
            <a:off x="51192" y="0"/>
            <a:ext cx="2067694" cy="2067694"/>
          </a:xfrm>
          <a:prstGeom prst="teardrop">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70345" y="540689"/>
            <a:ext cx="1693627" cy="846386"/>
          </a:xfrm>
          <a:prstGeom prst="rect">
            <a:avLst/>
          </a:prstGeom>
          <a:noFill/>
        </p:spPr>
        <p:txBody>
          <a:bodyPr wrap="square" rtlCol="0">
            <a:spAutoFit/>
          </a:bodyPr>
          <a:lstStyle/>
          <a:p>
            <a:r>
              <a:rPr lang="fr-FR" sz="3100" dirty="0">
                <a:solidFill>
                  <a:schemeClr val="bg1"/>
                </a:solidFill>
                <a:latin typeface="Aller Display" charset="0"/>
                <a:ea typeface="Aller Display" charset="0"/>
                <a:cs typeface="Aller Display" charset="0"/>
              </a:rPr>
              <a:t>repères</a:t>
            </a:r>
          </a:p>
          <a:p>
            <a:r>
              <a:rPr lang="fr-FR" dirty="0">
                <a:solidFill>
                  <a:schemeClr val="bg1"/>
                </a:solidFill>
                <a:latin typeface="Aller Display" charset="0"/>
                <a:ea typeface="Aller Display" charset="0"/>
                <a:cs typeface="Aller Display" charset="0"/>
              </a:rPr>
              <a:t>Europe / SIEG</a:t>
            </a:r>
          </a:p>
        </p:txBody>
      </p:sp>
      <p:sp>
        <p:nvSpPr>
          <p:cNvPr id="12" name="Rectangle 11"/>
          <p:cNvSpPr/>
          <p:nvPr/>
        </p:nvSpPr>
        <p:spPr>
          <a:xfrm>
            <a:off x="291984" y="2506667"/>
            <a:ext cx="3641387" cy="1216550"/>
          </a:xfrm>
          <a:custGeom>
            <a:avLst/>
            <a:gdLst>
              <a:gd name="connsiteX0" fmla="*/ 0 w 4150581"/>
              <a:gd name="connsiteY0" fmla="*/ 0 h 1208599"/>
              <a:gd name="connsiteX1" fmla="*/ 4150581 w 4150581"/>
              <a:gd name="connsiteY1" fmla="*/ 0 h 1208599"/>
              <a:gd name="connsiteX2" fmla="*/ 4150581 w 4150581"/>
              <a:gd name="connsiteY2" fmla="*/ 1208599 h 1208599"/>
              <a:gd name="connsiteX3" fmla="*/ 0 w 4150581"/>
              <a:gd name="connsiteY3" fmla="*/ 1208599 h 1208599"/>
              <a:gd name="connsiteX4" fmla="*/ 0 w 4150581"/>
              <a:gd name="connsiteY4" fmla="*/ 0 h 1208599"/>
              <a:gd name="connsiteX0" fmla="*/ 0 w 4150581"/>
              <a:gd name="connsiteY0" fmla="*/ 0 h 1216550"/>
              <a:gd name="connsiteX1" fmla="*/ 4150581 w 4150581"/>
              <a:gd name="connsiteY1" fmla="*/ 0 h 1216550"/>
              <a:gd name="connsiteX2" fmla="*/ 4150581 w 4150581"/>
              <a:gd name="connsiteY2" fmla="*/ 1208599 h 1216550"/>
              <a:gd name="connsiteX3" fmla="*/ 87465 w 4150581"/>
              <a:gd name="connsiteY3" fmla="*/ 1216550 h 1216550"/>
              <a:gd name="connsiteX4" fmla="*/ 0 w 4150581"/>
              <a:gd name="connsiteY4" fmla="*/ 0 h 121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581" h="1216550">
                <a:moveTo>
                  <a:pt x="0" y="0"/>
                </a:moveTo>
                <a:lnTo>
                  <a:pt x="4150581" y="0"/>
                </a:lnTo>
                <a:lnTo>
                  <a:pt x="4150581" y="1208599"/>
                </a:lnTo>
                <a:lnTo>
                  <a:pt x="87465" y="1216550"/>
                </a:lnTo>
                <a:lnTo>
                  <a:pt x="0" y="0"/>
                </a:lnTo>
                <a:close/>
              </a:path>
            </a:pathLst>
          </a:cu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#SIEGHLM</a:t>
            </a:r>
          </a:p>
        </p:txBody>
      </p:sp>
      <p:sp>
        <p:nvSpPr>
          <p:cNvPr id="14" name="Triangle rectangle 13"/>
          <p:cNvSpPr/>
          <p:nvPr/>
        </p:nvSpPr>
        <p:spPr>
          <a:xfrm>
            <a:off x="4492487" y="2146852"/>
            <a:ext cx="540689" cy="294198"/>
          </a:xfrm>
          <a:prstGeom prst="rtTriangle">
            <a:avLst/>
          </a:prstGeom>
          <a:solidFill>
            <a:srgbClr val="D9E1E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563375" y="4415417"/>
            <a:ext cx="8364370" cy="584775"/>
          </a:xfrm>
          <a:prstGeom prst="rect">
            <a:avLst/>
          </a:prstGeom>
          <a:noFill/>
        </p:spPr>
        <p:txBody>
          <a:bodyPr wrap="square" rtlCol="0">
            <a:spAutoFit/>
          </a:bodyPr>
          <a:lstStyle/>
          <a:p>
            <a:r>
              <a:rPr lang="fr-FR" sz="3200" b="1" dirty="0">
                <a:solidFill>
                  <a:schemeClr val="accent5">
                    <a:lumMod val="75000"/>
                  </a:schemeClr>
                </a:solidFill>
                <a:latin typeface="Aller" charset="0"/>
                <a:ea typeface="Aller" charset="0"/>
                <a:cs typeface="Aller" charset="0"/>
              </a:rPr>
              <a:t>   Décodeur</a:t>
            </a:r>
            <a:r>
              <a:rPr lang="fr-FR" sz="2400" b="1" dirty="0">
                <a:solidFill>
                  <a:schemeClr val="accent5">
                    <a:lumMod val="75000"/>
                  </a:schemeClr>
                </a:solidFill>
                <a:latin typeface="Aller" charset="0"/>
                <a:ea typeface="Aller" charset="0"/>
                <a:cs typeface="Aller" charset="0"/>
              </a:rPr>
              <a:t>                                     </a:t>
            </a:r>
            <a:r>
              <a:rPr lang="fr-FR" sz="3200" b="1" dirty="0">
                <a:solidFill>
                  <a:schemeClr val="accent5">
                    <a:lumMod val="75000"/>
                  </a:schemeClr>
                </a:solidFill>
                <a:latin typeface="Aller" charset="0"/>
                <a:ea typeface="Aller" charset="0"/>
                <a:cs typeface="Aller" charset="0"/>
              </a:rPr>
              <a:t>Mode d’emploi</a:t>
            </a:r>
            <a:endParaRPr lang="fr-FR" sz="2400" b="1" dirty="0">
              <a:solidFill>
                <a:schemeClr val="accent5">
                  <a:lumMod val="75000"/>
                </a:schemeClr>
              </a:solidFill>
              <a:latin typeface="Aller" charset="0"/>
              <a:ea typeface="Aller" charset="0"/>
              <a:cs typeface="Aller" charset="0"/>
            </a:endParaRP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919" y="4093226"/>
            <a:ext cx="890154" cy="897873"/>
          </a:xfrm>
          <a:prstGeom prst="rect">
            <a:avLst/>
          </a:prstGeom>
        </p:spPr>
      </p:pic>
      <p:sp>
        <p:nvSpPr>
          <p:cNvPr id="17" name="ZoneTexte 16">
            <a:extLst>
              <a:ext uri="{FF2B5EF4-FFF2-40B4-BE49-F238E27FC236}">
                <a16:creationId xmlns:a16="http://schemas.microsoft.com/office/drawing/2014/main" id="{85360F46-9086-48FD-A9C5-2841A4CC6C0F}"/>
              </a:ext>
            </a:extLst>
          </p:cNvPr>
          <p:cNvSpPr txBox="1"/>
          <p:nvPr/>
        </p:nvSpPr>
        <p:spPr>
          <a:xfrm>
            <a:off x="2664226" y="-73764"/>
            <a:ext cx="6479774" cy="1323439"/>
          </a:xfrm>
          <a:prstGeom prst="rect">
            <a:avLst/>
          </a:prstGeom>
          <a:noFill/>
        </p:spPr>
        <p:txBody>
          <a:bodyPr wrap="square" rtlCol="0">
            <a:spAutoFit/>
          </a:bodyPr>
          <a:lstStyle/>
          <a:p>
            <a:r>
              <a:rPr lang="fr-FR" sz="4000" b="1" dirty="0">
                <a:solidFill>
                  <a:schemeClr val="bg1"/>
                </a:solidFill>
                <a:latin typeface="Aller" charset="0"/>
                <a:ea typeface="Aller" charset="0"/>
                <a:cs typeface="Aller" charset="0"/>
              </a:rPr>
              <a:t>L’Europe protège vos </a:t>
            </a:r>
          </a:p>
          <a:p>
            <a:r>
              <a:rPr lang="fr-FR" sz="4000" b="1" dirty="0">
                <a:solidFill>
                  <a:schemeClr val="bg1"/>
                </a:solidFill>
                <a:latin typeface="Aller" charset="0"/>
                <a:ea typeface="Aller" charset="0"/>
                <a:cs typeface="Aller" charset="0"/>
              </a:rPr>
              <a:t> missions d’intérêt général</a:t>
            </a:r>
          </a:p>
        </p:txBody>
      </p:sp>
      <p:pic>
        <p:nvPicPr>
          <p:cNvPr id="2050" name="Picture 2" descr="Résultat de recherche d'images pour &quot;emoji europe flag&quot;">
            <a:extLst>
              <a:ext uri="{FF2B5EF4-FFF2-40B4-BE49-F238E27FC236}">
                <a16:creationId xmlns:a16="http://schemas.microsoft.com/office/drawing/2014/main" id="{F8CA8BAB-B90A-45F3-92E2-DCC1F51A0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542" y="4301249"/>
            <a:ext cx="820833" cy="8208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ésultat de recherche d'images pour &quot;emoji drapeau france&quot;">
            <a:extLst>
              <a:ext uri="{FF2B5EF4-FFF2-40B4-BE49-F238E27FC236}">
                <a16:creationId xmlns:a16="http://schemas.microsoft.com/office/drawing/2014/main" id="{39A5DDA5-0CAD-4D84-933C-38A852720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6245" y="4358673"/>
            <a:ext cx="686730" cy="68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15240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906A19-1692-49F7-881E-688259995301}"/>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F7CB015F-0B67-4732-85F0-CA32C7AFF717}"/>
              </a:ext>
            </a:extLst>
          </p:cNvPr>
          <p:cNvPicPr>
            <a:picLocks noGrp="1" noChangeAspect="1"/>
          </p:cNvPicPr>
          <p:nvPr>
            <p:ph idx="1"/>
          </p:nvPr>
        </p:nvPicPr>
        <p:blipFill>
          <a:blip r:embed="rId2"/>
          <a:stretch>
            <a:fillRect/>
          </a:stretch>
        </p:blipFill>
        <p:spPr/>
      </p:pic>
      <p:pic>
        <p:nvPicPr>
          <p:cNvPr id="15362" name="Picture 2">
            <a:extLst>
              <a:ext uri="{FF2B5EF4-FFF2-40B4-BE49-F238E27FC236}">
                <a16:creationId xmlns:a16="http://schemas.microsoft.com/office/drawing/2014/main" id="{6A7B7309-CFCD-48E9-85C7-A853D232E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195" y="1399768"/>
            <a:ext cx="2942132" cy="30628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BBBBE4B-742B-4D24-9EA1-D05509EF0C5B}"/>
              </a:ext>
            </a:extLst>
          </p:cNvPr>
          <p:cNvSpPr/>
          <p:nvPr/>
        </p:nvSpPr>
        <p:spPr>
          <a:xfrm>
            <a:off x="323646" y="545767"/>
            <a:ext cx="7112896" cy="3908762"/>
          </a:xfrm>
          <a:prstGeom prst="rect">
            <a:avLst/>
          </a:prstGeom>
        </p:spPr>
        <p:txBody>
          <a:bodyPr wrap="square">
            <a:spAutoFit/>
          </a:bodyPr>
          <a:lstStyle/>
          <a:p>
            <a:r>
              <a:rPr lang="fr-FR" sz="3200" b="1" dirty="0">
                <a:solidFill>
                  <a:schemeClr val="accent5">
                    <a:lumMod val="75000"/>
                  </a:schemeClr>
                </a:solidFill>
                <a:latin typeface="Lato" panose="020F0502020204030203"/>
              </a:rPr>
              <a:t>La Cour de Justice de l’UE</a:t>
            </a:r>
          </a:p>
          <a:p>
            <a:endParaRPr lang="fr-FR" sz="2400" b="1" dirty="0">
              <a:solidFill>
                <a:schemeClr val="accent5">
                  <a:lumMod val="75000"/>
                </a:schemeClr>
              </a:solidFill>
              <a:latin typeface="Lato" panose="020F0502020204030203"/>
            </a:endParaRPr>
          </a:p>
          <a:p>
            <a:r>
              <a:rPr lang="fr-FR" sz="2400" b="1" dirty="0">
                <a:solidFill>
                  <a:schemeClr val="accent5">
                    <a:lumMod val="75000"/>
                  </a:schemeClr>
                </a:solidFill>
                <a:latin typeface="Lato" panose="020F0502020204030203"/>
              </a:rPr>
              <a:t>Aides d’Etat et compensations de service public</a:t>
            </a: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r>
              <a:rPr lang="fr-FR" sz="2400" b="1" dirty="0">
                <a:solidFill>
                  <a:schemeClr val="accent5">
                    <a:lumMod val="75000"/>
                  </a:schemeClr>
                </a:solidFill>
                <a:latin typeface="Lato" panose="020F0502020204030203"/>
              </a:rPr>
              <a:t>Arrêt Altmark C280/00 du 24 juillet 2003</a:t>
            </a:r>
          </a:p>
        </p:txBody>
      </p:sp>
      <p:pic>
        <p:nvPicPr>
          <p:cNvPr id="7" name="Image 6">
            <a:extLst>
              <a:ext uri="{FF2B5EF4-FFF2-40B4-BE49-F238E27FC236}">
                <a16:creationId xmlns:a16="http://schemas.microsoft.com/office/drawing/2014/main" id="{05FE11D7-EAB3-4929-BE65-747990094527}"/>
              </a:ext>
            </a:extLst>
          </p:cNvPr>
          <p:cNvPicPr>
            <a:picLocks noChangeAspect="1"/>
          </p:cNvPicPr>
          <p:nvPr/>
        </p:nvPicPr>
        <p:blipFill>
          <a:blip r:embed="rId4"/>
          <a:stretch>
            <a:fillRect/>
          </a:stretch>
        </p:blipFill>
        <p:spPr>
          <a:xfrm>
            <a:off x="433364" y="1857347"/>
            <a:ext cx="4195243" cy="2027701"/>
          </a:xfrm>
          <a:prstGeom prst="rect">
            <a:avLst/>
          </a:prstGeom>
        </p:spPr>
      </p:pic>
    </p:spTree>
    <p:extLst>
      <p:ext uri="{BB962C8B-B14F-4D97-AF65-F5344CB8AC3E}">
        <p14:creationId xmlns:p14="http://schemas.microsoft.com/office/powerpoint/2010/main" val="363548797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123372" y="347554"/>
            <a:ext cx="9020628" cy="6309420"/>
          </a:xfrm>
          <a:prstGeom prst="rect">
            <a:avLst/>
          </a:prstGeom>
        </p:spPr>
        <p:txBody>
          <a:bodyPr wrap="square">
            <a:spAutoFit/>
          </a:bodyPr>
          <a:lstStyle/>
          <a:p>
            <a:r>
              <a:rPr lang="fr-FR" sz="2400" b="1" dirty="0">
                <a:solidFill>
                  <a:schemeClr val="accent5">
                    <a:lumMod val="75000"/>
                  </a:schemeClr>
                </a:solidFill>
                <a:latin typeface="Lato" panose="020F0502020204030203"/>
              </a:rPr>
              <a:t>Arrêt Altmark C280/00 du 24 juillet 2003</a:t>
            </a:r>
          </a:p>
          <a:p>
            <a:endParaRPr lang="fr-FR" sz="2400" b="1" strike="sngStrike" dirty="0">
              <a:solidFill>
                <a:schemeClr val="accent5">
                  <a:lumMod val="75000"/>
                </a:schemeClr>
              </a:solidFill>
              <a:latin typeface="Lato" panose="020F0502020204030203"/>
            </a:endParaRPr>
          </a:p>
          <a:p>
            <a:r>
              <a:rPr lang="fr-FR" sz="2400" b="1" dirty="0">
                <a:solidFill>
                  <a:schemeClr val="accent5">
                    <a:lumMod val="75000"/>
                  </a:schemeClr>
                </a:solidFill>
                <a:latin typeface="Lato" panose="020F0502020204030203"/>
              </a:rPr>
              <a:t>Compensation de service public – 4 critères :</a:t>
            </a:r>
          </a:p>
          <a:p>
            <a:endParaRPr lang="fr-FR" sz="2400" b="1" dirty="0">
              <a:solidFill>
                <a:schemeClr val="accent5">
                  <a:lumMod val="75000"/>
                </a:schemeClr>
              </a:solidFill>
              <a:latin typeface="Lato" panose="020F0502020204030203"/>
            </a:endParaRPr>
          </a:p>
          <a:p>
            <a:pPr marL="457200" indent="-457200">
              <a:buFont typeface="+mj-lt"/>
              <a:buAutoNum type="arabicPeriod"/>
            </a:pPr>
            <a:r>
              <a:rPr lang="fr-FR" sz="2000" b="1" dirty="0">
                <a:solidFill>
                  <a:srgbClr val="92D050"/>
                </a:solidFill>
                <a:latin typeface="Lato" panose="020F0502020204030203"/>
              </a:rPr>
              <a:t>Mandat SIEG </a:t>
            </a:r>
            <a:r>
              <a:rPr lang="fr-FR" sz="2000" dirty="0">
                <a:solidFill>
                  <a:srgbClr val="92D050"/>
                </a:solidFill>
                <a:latin typeface="Lato" panose="020F0502020204030203"/>
              </a:rPr>
              <a:t>– </a:t>
            </a:r>
            <a:r>
              <a:rPr lang="fr-FR" sz="2000" u="sng" dirty="0">
                <a:solidFill>
                  <a:srgbClr val="92D050"/>
                </a:solidFill>
                <a:latin typeface="Lato" panose="020F0502020204030203"/>
              </a:rPr>
              <a:t>Obligations de service public </a:t>
            </a:r>
            <a:r>
              <a:rPr lang="fr-FR" sz="2000" dirty="0">
                <a:solidFill>
                  <a:srgbClr val="92D050"/>
                </a:solidFill>
                <a:latin typeface="Lato" panose="020F0502020204030203"/>
              </a:rPr>
              <a:t>clairement définies.</a:t>
            </a:r>
          </a:p>
          <a:p>
            <a:pPr marL="457200" indent="-457200">
              <a:buFont typeface="+mj-lt"/>
              <a:buAutoNum type="arabicPeriod"/>
            </a:pPr>
            <a:r>
              <a:rPr lang="fr-FR" sz="2000" b="1" u="sng" dirty="0">
                <a:solidFill>
                  <a:srgbClr val="92D050"/>
                </a:solidFill>
                <a:latin typeface="Lato" panose="020F0502020204030203"/>
              </a:rPr>
              <a:t>Paramètres de calcul </a:t>
            </a:r>
            <a:r>
              <a:rPr lang="fr-FR" sz="2000" dirty="0">
                <a:solidFill>
                  <a:srgbClr val="92D050"/>
                </a:solidFill>
                <a:latin typeface="Lato" panose="020F0502020204030203"/>
              </a:rPr>
              <a:t>préalablement établis de façon objective et transparente.</a:t>
            </a:r>
          </a:p>
          <a:p>
            <a:pPr marL="457200" indent="-457200">
              <a:buFont typeface="+mj-lt"/>
              <a:buAutoNum type="arabicPeriod"/>
            </a:pPr>
            <a:r>
              <a:rPr lang="fr-FR" sz="2000" b="1" dirty="0">
                <a:solidFill>
                  <a:srgbClr val="92D050"/>
                </a:solidFill>
                <a:latin typeface="Lato" panose="020F0502020204030203"/>
              </a:rPr>
              <a:t>Absence de surcompensation </a:t>
            </a:r>
            <a:r>
              <a:rPr lang="fr-FR" sz="2000" dirty="0">
                <a:solidFill>
                  <a:srgbClr val="92D050"/>
                </a:solidFill>
                <a:latin typeface="Lato" panose="020F0502020204030203"/>
              </a:rPr>
              <a:t>: compensation </a:t>
            </a:r>
            <a:r>
              <a:rPr lang="fr-FR" sz="2000" u="sng" dirty="0">
                <a:solidFill>
                  <a:srgbClr val="92D050"/>
                </a:solidFill>
                <a:latin typeface="Lato" panose="020F0502020204030203"/>
              </a:rPr>
              <a:t>nécessaire</a:t>
            </a:r>
            <a:r>
              <a:rPr lang="fr-FR" sz="2000" dirty="0">
                <a:solidFill>
                  <a:srgbClr val="92D050"/>
                </a:solidFill>
                <a:latin typeface="Lato" panose="020F0502020204030203"/>
              </a:rPr>
              <a:t> à l’exécution des OSP (- recettes + bénéfice raisonnable).</a:t>
            </a:r>
          </a:p>
          <a:p>
            <a:pPr marL="457200" indent="-457200">
              <a:buFont typeface="+mj-lt"/>
              <a:buAutoNum type="arabicPeriod"/>
            </a:pPr>
            <a:r>
              <a:rPr lang="fr-FR" sz="2000" dirty="0">
                <a:solidFill>
                  <a:srgbClr val="FF0000"/>
                </a:solidFill>
                <a:latin typeface="Lato" panose="020F0502020204030203"/>
              </a:rPr>
              <a:t>Octroi de la compensation par </a:t>
            </a:r>
            <a:r>
              <a:rPr lang="fr-FR" sz="2000" b="1" u="sng" dirty="0">
                <a:solidFill>
                  <a:srgbClr val="FF0000"/>
                </a:solidFill>
                <a:highlight>
                  <a:srgbClr val="FFFF00"/>
                </a:highlight>
                <a:latin typeface="Lato" panose="020F0502020204030203"/>
              </a:rPr>
              <a:t>marchés publics </a:t>
            </a:r>
            <a:r>
              <a:rPr lang="fr-FR" sz="2000" dirty="0">
                <a:solidFill>
                  <a:srgbClr val="FF0000"/>
                </a:solidFill>
                <a:latin typeface="Lato" panose="020F0502020204030203"/>
              </a:rPr>
              <a:t>ou en référence aux coûts d’une </a:t>
            </a:r>
            <a:r>
              <a:rPr lang="fr-FR" sz="2000" b="1" u="sng" dirty="0">
                <a:solidFill>
                  <a:srgbClr val="FF0000"/>
                </a:solidFill>
                <a:highlight>
                  <a:srgbClr val="FFFF00"/>
                </a:highlight>
                <a:latin typeface="Lato" panose="020F0502020204030203"/>
              </a:rPr>
              <a:t>entreprise moyenne bien gérée</a:t>
            </a:r>
            <a:r>
              <a:rPr lang="fr-FR" sz="2000" dirty="0">
                <a:solidFill>
                  <a:srgbClr val="FF0000"/>
                </a:solidFill>
                <a:latin typeface="Lato" panose="020F0502020204030203"/>
              </a:rPr>
              <a:t>. </a:t>
            </a:r>
          </a:p>
          <a:p>
            <a:r>
              <a:rPr lang="fr-FR" sz="2400" b="1" dirty="0">
                <a:solidFill>
                  <a:schemeClr val="accent5">
                    <a:lumMod val="75000"/>
                  </a:schemeClr>
                </a:solidFill>
                <a:latin typeface="Lato" panose="020F0502020204030203"/>
              </a:rPr>
              <a:t>Si 4 critères OK : compensation </a:t>
            </a:r>
            <a:r>
              <a:rPr lang="fr-FR" sz="2400" b="1" u="sng" dirty="0">
                <a:solidFill>
                  <a:schemeClr val="accent5">
                    <a:lumMod val="75000"/>
                  </a:schemeClr>
                </a:solidFill>
                <a:latin typeface="Lato" panose="020F0502020204030203"/>
              </a:rPr>
              <a:t>n’est pas </a:t>
            </a:r>
            <a:r>
              <a:rPr lang="fr-FR" sz="2400" b="1" dirty="0">
                <a:solidFill>
                  <a:schemeClr val="accent5">
                    <a:lumMod val="75000"/>
                  </a:schemeClr>
                </a:solidFill>
                <a:latin typeface="Lato" panose="020F0502020204030203"/>
              </a:rPr>
              <a:t>une aide d’Etat</a:t>
            </a:r>
          </a:p>
          <a:p>
            <a:endParaRPr lang="fr-FR" sz="2400" b="1" dirty="0">
              <a:solidFill>
                <a:schemeClr val="accent5">
                  <a:lumMod val="75000"/>
                </a:schemeClr>
              </a:solidFill>
              <a:latin typeface="Lato" panose="020F0502020204030203"/>
            </a:endParaRPr>
          </a:p>
          <a:p>
            <a:endParaRPr lang="fr-FR" sz="2000"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p:txBody>
      </p:sp>
      <p:pic>
        <p:nvPicPr>
          <p:cNvPr id="5" name="Picture 2">
            <a:extLst>
              <a:ext uri="{FF2B5EF4-FFF2-40B4-BE49-F238E27FC236}">
                <a16:creationId xmlns:a16="http://schemas.microsoft.com/office/drawing/2014/main" id="{34DD862A-EBFB-4D31-8956-FD3F30084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173" y="130658"/>
            <a:ext cx="1464084" cy="152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626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180639"/>
            <a:ext cx="8628744" cy="4093428"/>
          </a:xfrm>
          <a:prstGeom prst="rect">
            <a:avLst/>
          </a:prstGeom>
        </p:spPr>
        <p:txBody>
          <a:bodyPr wrap="square">
            <a:spAutoFit/>
          </a:bodyPr>
          <a:lstStyle/>
          <a:p>
            <a:r>
              <a:rPr lang="fr-FR" sz="2400" b="1" dirty="0">
                <a:solidFill>
                  <a:schemeClr val="accent5">
                    <a:lumMod val="75000"/>
                  </a:schemeClr>
                </a:solidFill>
                <a:latin typeface="Lato" panose="020F0502020204030203"/>
              </a:rPr>
              <a:t>          Décision CE 2005, révisée en 2011, en 2021 ?</a:t>
            </a:r>
          </a:p>
          <a:p>
            <a:r>
              <a:rPr lang="fr-FR" sz="2400" b="1" dirty="0">
                <a:solidFill>
                  <a:schemeClr val="accent5">
                    <a:lumMod val="75000"/>
                  </a:schemeClr>
                </a:solidFill>
                <a:latin typeface="Lato" panose="020F0502020204030203"/>
              </a:rPr>
              <a:t>                                                                          Art.106.2 TFUE</a:t>
            </a:r>
          </a:p>
          <a:p>
            <a:r>
              <a:rPr lang="fr-FR" sz="2400" b="1" dirty="0">
                <a:solidFill>
                  <a:schemeClr val="accent5">
                    <a:lumMod val="75000"/>
                  </a:schemeClr>
                </a:solidFill>
                <a:latin typeface="Lato" panose="020F0502020204030203"/>
              </a:rPr>
              <a:t>Aide d’Etat compatible / compensation de service public:</a:t>
            </a:r>
          </a:p>
          <a:p>
            <a:r>
              <a:rPr lang="fr-FR" sz="2400" b="1" dirty="0">
                <a:solidFill>
                  <a:schemeClr val="accent5">
                    <a:lumMod val="75000"/>
                  </a:schemeClr>
                </a:solidFill>
                <a:latin typeface="Lato" panose="020F0502020204030203"/>
              </a:rPr>
              <a:t>4 conditions cumulatives :</a:t>
            </a:r>
          </a:p>
          <a:p>
            <a:endParaRPr lang="fr-FR" sz="2400" b="1" dirty="0">
              <a:solidFill>
                <a:schemeClr val="accent5">
                  <a:lumMod val="75000"/>
                </a:schemeClr>
              </a:solidFill>
              <a:latin typeface="Lato" panose="020F0502020204030203"/>
            </a:endParaRPr>
          </a:p>
          <a:p>
            <a:pPr marL="457200" indent="-457200">
              <a:buFont typeface="+mj-lt"/>
              <a:buAutoNum type="arabicPeriod"/>
            </a:pPr>
            <a:r>
              <a:rPr lang="fr-FR" sz="2000" b="1" dirty="0">
                <a:solidFill>
                  <a:schemeClr val="accent5">
                    <a:lumMod val="75000"/>
                  </a:schemeClr>
                </a:solidFill>
                <a:latin typeface="Lato" panose="020F0502020204030203"/>
              </a:rPr>
              <a:t>Acte officiel </a:t>
            </a:r>
            <a:r>
              <a:rPr lang="fr-FR" sz="2000" dirty="0">
                <a:solidFill>
                  <a:schemeClr val="accent5">
                    <a:lumMod val="75000"/>
                  </a:schemeClr>
                </a:solidFill>
                <a:latin typeface="Lato" panose="020F0502020204030203"/>
              </a:rPr>
              <a:t>de mandat SIEG </a:t>
            </a:r>
          </a:p>
          <a:p>
            <a:pPr marL="457200" indent="-457200">
              <a:buFont typeface="+mj-lt"/>
              <a:buAutoNum type="arabicPeriod"/>
            </a:pPr>
            <a:r>
              <a:rPr lang="fr-FR" sz="2000" b="1" dirty="0">
                <a:solidFill>
                  <a:schemeClr val="accent5">
                    <a:lumMod val="75000"/>
                  </a:schemeClr>
                </a:solidFill>
                <a:latin typeface="Lato" panose="020F0502020204030203"/>
              </a:rPr>
              <a:t>Absence de surcompensation </a:t>
            </a:r>
            <a:r>
              <a:rPr lang="fr-FR" sz="2000" dirty="0">
                <a:solidFill>
                  <a:schemeClr val="accent5">
                    <a:lumMod val="75000"/>
                  </a:schemeClr>
                </a:solidFill>
                <a:latin typeface="Lato" panose="020F0502020204030203"/>
              </a:rPr>
              <a:t>: compensation nécessaire à l’exécution des OSP (- recettes + bénéfice raisonnable) + comptabilité interne si activités SIEG / hors SIEG</a:t>
            </a:r>
          </a:p>
          <a:p>
            <a:pPr marL="457200" indent="-457200">
              <a:buFont typeface="+mj-lt"/>
              <a:buAutoNum type="arabicPeriod"/>
            </a:pPr>
            <a:r>
              <a:rPr lang="fr-FR" sz="2000" b="1" dirty="0">
                <a:solidFill>
                  <a:schemeClr val="accent5">
                    <a:lumMod val="75000"/>
                  </a:schemeClr>
                </a:solidFill>
                <a:latin typeface="Lato" panose="020F0502020204030203"/>
              </a:rPr>
              <a:t>Contrôles réguliers </a:t>
            </a:r>
            <a:r>
              <a:rPr lang="fr-FR" sz="2000" dirty="0">
                <a:solidFill>
                  <a:schemeClr val="accent5">
                    <a:lumMod val="75000"/>
                  </a:schemeClr>
                </a:solidFill>
                <a:latin typeface="Lato" panose="020F0502020204030203"/>
              </a:rPr>
              <a:t>de surcompensation (tous les 3 ans et au terme du mandat max de 10 ans).</a:t>
            </a:r>
          </a:p>
          <a:p>
            <a:pPr marL="457200" indent="-457200">
              <a:buFont typeface="+mj-lt"/>
              <a:buAutoNum type="arabicPeriod"/>
            </a:pPr>
            <a:r>
              <a:rPr lang="fr-FR" sz="2000" b="1" dirty="0">
                <a:solidFill>
                  <a:schemeClr val="accent5">
                    <a:lumMod val="75000"/>
                  </a:schemeClr>
                </a:solidFill>
                <a:latin typeface="Lato" panose="020F0502020204030203"/>
              </a:rPr>
              <a:t>Rapports bisannuels </a:t>
            </a:r>
            <a:r>
              <a:rPr lang="fr-FR" sz="2000" dirty="0">
                <a:solidFill>
                  <a:schemeClr val="accent5">
                    <a:lumMod val="75000"/>
                  </a:schemeClr>
                </a:solidFill>
                <a:latin typeface="Lato" panose="020F0502020204030203"/>
              </a:rPr>
              <a:t>de mise en œuvre de la Décision</a:t>
            </a: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206279"/>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1818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47012-2C22-4DED-9B5A-8705D1CB25B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CD73EE5-0022-4262-8115-54A5A223FF28}"/>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53C6D326-F8CC-43D5-8288-B1D2550A6F83}"/>
              </a:ext>
            </a:extLst>
          </p:cNvPr>
          <p:cNvPicPr>
            <a:picLocks noChangeAspect="1"/>
          </p:cNvPicPr>
          <p:nvPr/>
        </p:nvPicPr>
        <p:blipFill>
          <a:blip r:embed="rId2"/>
          <a:stretch>
            <a:fillRect/>
          </a:stretch>
        </p:blipFill>
        <p:spPr>
          <a:xfrm>
            <a:off x="1737793" y="481076"/>
            <a:ext cx="6509932" cy="4255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2318954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EF639-B73C-4E64-A3AB-CF4A86E5C420}"/>
              </a:ext>
            </a:extLst>
          </p:cNvPr>
          <p:cNvSpPr/>
          <p:nvPr/>
        </p:nvSpPr>
        <p:spPr>
          <a:xfrm>
            <a:off x="2403702" y="1118163"/>
            <a:ext cx="6522583" cy="3511153"/>
          </a:xfrm>
          <a:prstGeom prst="rect">
            <a:avLst/>
          </a:prstGeom>
          <a:solidFill>
            <a:schemeClr val="bg1"/>
          </a:solidFill>
          <a:ln w="63500">
            <a:solidFill>
              <a:srgbClr val="D9E1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82" name="Rectangle 2">
            <a:extLst>
              <a:ext uri="{FF2B5EF4-FFF2-40B4-BE49-F238E27FC236}">
                <a16:creationId xmlns:a16="http://schemas.microsoft.com/office/drawing/2014/main" id="{D15B3222-2FD9-4B05-9FCB-562E0E289984}"/>
              </a:ext>
            </a:extLst>
          </p:cNvPr>
          <p:cNvSpPr>
            <a:spLocks noGrp="1" noChangeArrowheads="1"/>
          </p:cNvSpPr>
          <p:nvPr>
            <p:ph type="title"/>
          </p:nvPr>
        </p:nvSpPr>
        <p:spPr bwMode="auto">
          <a:xfrm>
            <a:off x="760526" y="137207"/>
            <a:ext cx="7178788" cy="85725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fr-FR" altLang="fr-FR" sz="3000" dirty="0"/>
              <a:t> </a:t>
            </a:r>
            <a:r>
              <a:rPr lang="fr-FR" altLang="fr-FR" sz="6600" b="1" dirty="0">
                <a:solidFill>
                  <a:schemeClr val="accent5">
                    <a:lumMod val="75000"/>
                  </a:schemeClr>
                </a:solidFill>
              </a:rPr>
              <a:t>C </a:t>
            </a:r>
            <a:r>
              <a:rPr lang="el-GR" altLang="fr-FR" sz="6600" b="1" dirty="0">
                <a:solidFill>
                  <a:schemeClr val="accent5">
                    <a:lumMod val="75000"/>
                  </a:schemeClr>
                </a:solidFill>
                <a:cs typeface="Arial" panose="020B0604020202020204" pitchFamily="34" charset="0"/>
              </a:rPr>
              <a:t>≤</a:t>
            </a:r>
            <a:r>
              <a:rPr lang="fr-FR" altLang="fr-FR" sz="6600" b="1" dirty="0">
                <a:solidFill>
                  <a:schemeClr val="accent5">
                    <a:lumMod val="75000"/>
                  </a:schemeClr>
                </a:solidFill>
                <a:cs typeface="Arial" panose="020B0604020202020204" pitchFamily="34" charset="0"/>
              </a:rPr>
              <a:t> (</a:t>
            </a:r>
            <a:r>
              <a:rPr lang="en-US" altLang="fr-FR" sz="6600" b="1" dirty="0">
                <a:solidFill>
                  <a:schemeClr val="accent5">
                    <a:lumMod val="75000"/>
                  </a:schemeClr>
                </a:solidFill>
                <a:cs typeface="Arial" panose="020B0604020202020204" pitchFamily="34" charset="0"/>
              </a:rPr>
              <a:t>© - ®) +</a:t>
            </a:r>
            <a:r>
              <a:rPr lang="en-US" altLang="fr-FR" sz="6600" b="1" dirty="0">
                <a:solidFill>
                  <a:schemeClr val="accent5">
                    <a:lumMod val="75000"/>
                  </a:schemeClr>
                </a:solidFill>
                <a:ea typeface="Arial Unicode MS" pitchFamily="34" charset="-128"/>
              </a:rPr>
              <a:t>兀</a:t>
            </a:r>
            <a:r>
              <a:rPr lang="en-US" altLang="fr-FR" sz="6600" b="1" baseline="30000" dirty="0">
                <a:solidFill>
                  <a:schemeClr val="accent5">
                    <a:lumMod val="75000"/>
                  </a:schemeClr>
                </a:solidFill>
                <a:ea typeface="Arial Unicode MS" pitchFamily="34" charset="-128"/>
                <a:sym typeface="Wingdings" panose="05000000000000000000" pitchFamily="2" charset="2"/>
              </a:rPr>
              <a:t></a:t>
            </a:r>
            <a:endParaRPr lang="en-US" altLang="fr-FR" sz="6000" b="1" baseline="30000" dirty="0">
              <a:solidFill>
                <a:schemeClr val="accent5">
                  <a:lumMod val="75000"/>
                </a:schemeClr>
              </a:solidFill>
              <a:ea typeface="Arial Unicode MS" pitchFamily="34" charset="-128"/>
              <a:sym typeface="Wingdings" panose="05000000000000000000" pitchFamily="2" charset="2"/>
            </a:endParaRPr>
          </a:p>
        </p:txBody>
      </p:sp>
      <p:sp>
        <p:nvSpPr>
          <p:cNvPr id="20483" name="Rectangle 3">
            <a:extLst>
              <a:ext uri="{FF2B5EF4-FFF2-40B4-BE49-F238E27FC236}">
                <a16:creationId xmlns:a16="http://schemas.microsoft.com/office/drawing/2014/main" id="{0071490D-97CC-43C3-BCA3-C33E5F1F4BE7}"/>
              </a:ext>
            </a:extLst>
          </p:cNvPr>
          <p:cNvSpPr>
            <a:spLocks noGrp="1" noChangeArrowheads="1"/>
          </p:cNvSpPr>
          <p:nvPr>
            <p:ph type="body" idx="1"/>
          </p:nvPr>
        </p:nvSpPr>
        <p:spPr>
          <a:xfrm>
            <a:off x="2635849" y="1118163"/>
            <a:ext cx="6859191" cy="3511153"/>
          </a:xfrm>
          <a:solidFill>
            <a:srgbClr val="EAEAEA"/>
          </a:solidFill>
        </p:spPr>
        <p:txBody>
          <a:bodyPr/>
          <a:lstStyle/>
          <a:p>
            <a:pPr eaLnBrk="1" hangingPunct="1">
              <a:buFontTx/>
              <a:buNone/>
            </a:pPr>
            <a:r>
              <a:rPr lang="en-US" altLang="fr-FR" sz="4400" dirty="0">
                <a:solidFill>
                  <a:schemeClr val="accent5">
                    <a:lumMod val="75000"/>
                  </a:schemeClr>
                </a:solidFill>
                <a:cs typeface="Arial" panose="020B0604020202020204" pitchFamily="34" charset="0"/>
              </a:rPr>
              <a:t>C = Compensation</a:t>
            </a:r>
          </a:p>
          <a:p>
            <a:pPr eaLnBrk="1" hangingPunct="1">
              <a:buFontTx/>
              <a:buNone/>
            </a:pPr>
            <a:r>
              <a:rPr lang="en-US" altLang="fr-FR" sz="4400" dirty="0">
                <a:solidFill>
                  <a:schemeClr val="accent5">
                    <a:lumMod val="75000"/>
                  </a:schemeClr>
                </a:solidFill>
                <a:cs typeface="Arial" panose="020B0604020202020204" pitchFamily="34" charset="0"/>
              </a:rPr>
              <a:t>© = </a:t>
            </a:r>
            <a:r>
              <a:rPr lang="fr-FR" altLang="fr-FR" sz="4400" dirty="0">
                <a:solidFill>
                  <a:schemeClr val="accent5">
                    <a:lumMod val="75000"/>
                  </a:schemeClr>
                </a:solidFill>
                <a:cs typeface="Arial" panose="020B0604020202020204" pitchFamily="34" charset="0"/>
              </a:rPr>
              <a:t>coûts d’exécution SIEG</a:t>
            </a:r>
            <a:endParaRPr lang="en-US" altLang="fr-FR" sz="4400" dirty="0">
              <a:solidFill>
                <a:schemeClr val="accent5">
                  <a:lumMod val="75000"/>
                </a:schemeClr>
              </a:solidFill>
              <a:cs typeface="Arial" panose="020B0604020202020204" pitchFamily="34" charset="0"/>
            </a:endParaRPr>
          </a:p>
          <a:p>
            <a:pPr>
              <a:buNone/>
            </a:pPr>
            <a:r>
              <a:rPr lang="en-US" altLang="fr-FR" sz="4000" dirty="0">
                <a:solidFill>
                  <a:schemeClr val="accent5">
                    <a:lumMod val="75000"/>
                  </a:schemeClr>
                </a:solidFill>
                <a:latin typeface="Century Gothic" panose="020F0302020204030204"/>
                <a:cs typeface="Arial" panose="020B0604020202020204" pitchFamily="34" charset="0"/>
              </a:rPr>
              <a:t>®</a:t>
            </a:r>
            <a:r>
              <a:rPr lang="en-US" altLang="fr-FR" sz="4400" dirty="0">
                <a:solidFill>
                  <a:schemeClr val="accent5">
                    <a:lumMod val="75000"/>
                  </a:schemeClr>
                </a:solidFill>
                <a:cs typeface="Arial" panose="020B0604020202020204" pitchFamily="34" charset="0"/>
              </a:rPr>
              <a:t> = </a:t>
            </a:r>
            <a:r>
              <a:rPr lang="fr-FR" altLang="fr-FR" sz="4400" dirty="0">
                <a:solidFill>
                  <a:schemeClr val="accent5">
                    <a:lumMod val="75000"/>
                  </a:schemeClr>
                </a:solidFill>
                <a:cs typeface="Arial" panose="020B0604020202020204" pitchFamily="34" charset="0"/>
              </a:rPr>
              <a:t>recettes tirées du SIEG</a:t>
            </a:r>
            <a:endParaRPr lang="en-US" altLang="fr-FR" sz="4400" dirty="0">
              <a:solidFill>
                <a:schemeClr val="accent5">
                  <a:lumMod val="75000"/>
                </a:schemeClr>
              </a:solidFill>
              <a:cs typeface="Arial" panose="020B0604020202020204" pitchFamily="34" charset="0"/>
            </a:endParaRPr>
          </a:p>
          <a:p>
            <a:pPr eaLnBrk="1" hangingPunct="1">
              <a:buFontTx/>
              <a:buNone/>
            </a:pPr>
            <a:r>
              <a:rPr lang="en-US" altLang="fr-FR" sz="4400" dirty="0">
                <a:solidFill>
                  <a:schemeClr val="accent5">
                    <a:lumMod val="75000"/>
                  </a:schemeClr>
                </a:solidFill>
                <a:ea typeface="Arial Unicode MS" pitchFamily="34" charset="-128"/>
              </a:rPr>
              <a:t>兀 = </a:t>
            </a:r>
            <a:r>
              <a:rPr lang="en-US" altLang="fr-FR" sz="4400" dirty="0" err="1">
                <a:solidFill>
                  <a:schemeClr val="accent5">
                    <a:lumMod val="75000"/>
                  </a:schemeClr>
                </a:solidFill>
                <a:ea typeface="Arial Unicode MS" pitchFamily="34" charset="-128"/>
              </a:rPr>
              <a:t>bénéfice</a:t>
            </a:r>
            <a:r>
              <a:rPr lang="en-US" altLang="fr-FR" sz="4400" dirty="0">
                <a:solidFill>
                  <a:schemeClr val="accent5">
                    <a:lumMod val="75000"/>
                  </a:schemeClr>
                </a:solidFill>
                <a:ea typeface="Arial Unicode MS" pitchFamily="34" charset="-128"/>
              </a:rPr>
              <a:t> </a:t>
            </a:r>
            <a:r>
              <a:rPr lang="en-US" altLang="fr-FR" sz="4400" dirty="0" err="1">
                <a:solidFill>
                  <a:schemeClr val="accent5">
                    <a:lumMod val="75000"/>
                  </a:schemeClr>
                </a:solidFill>
                <a:ea typeface="Arial Unicode MS" pitchFamily="34" charset="-128"/>
              </a:rPr>
              <a:t>éventuel</a:t>
            </a:r>
            <a:r>
              <a:rPr lang="en-US" altLang="fr-FR" sz="4400" dirty="0">
                <a:solidFill>
                  <a:schemeClr val="accent5">
                    <a:lumMod val="75000"/>
                  </a:schemeClr>
                </a:solidFill>
                <a:ea typeface="Arial Unicode MS" pitchFamily="34" charset="-128"/>
              </a:rPr>
              <a:t> </a:t>
            </a:r>
          </a:p>
          <a:p>
            <a:pPr eaLnBrk="1" hangingPunct="1">
              <a:buFont typeface="Wingdings" panose="05000000000000000000" pitchFamily="2" charset="2"/>
              <a:buChar char="J"/>
            </a:pPr>
            <a:r>
              <a:rPr lang="en-US" altLang="fr-FR" sz="4400" dirty="0">
                <a:solidFill>
                  <a:schemeClr val="accent5">
                    <a:lumMod val="75000"/>
                  </a:schemeClr>
                </a:solidFill>
                <a:ea typeface="Arial Unicode MS" pitchFamily="34" charset="-128"/>
              </a:rPr>
              <a:t> = “</a:t>
            </a:r>
            <a:r>
              <a:rPr lang="en-US" altLang="fr-FR" sz="4400" dirty="0" err="1">
                <a:solidFill>
                  <a:schemeClr val="accent5">
                    <a:lumMod val="75000"/>
                  </a:schemeClr>
                </a:solidFill>
                <a:ea typeface="Arial Unicode MS" pitchFamily="34" charset="-128"/>
              </a:rPr>
              <a:t>raisonnable</a:t>
            </a:r>
            <a:r>
              <a:rPr lang="en-US" altLang="fr-FR" sz="4400" dirty="0">
                <a:solidFill>
                  <a:schemeClr val="accent5">
                    <a:lumMod val="75000"/>
                  </a:schemeClr>
                </a:solidFill>
                <a:ea typeface="Arial Unicode MS" pitchFamily="34" charset="-128"/>
              </a:rPr>
              <a:t>”</a:t>
            </a:r>
            <a:endParaRPr lang="fr-FR" altLang="fr-FR" sz="2700" dirty="0">
              <a:solidFill>
                <a:schemeClr val="accent5">
                  <a:lumMod val="75000"/>
                </a:schemeClr>
              </a:solidFill>
              <a:cs typeface="Arial" panose="020B0604020202020204" pitchFamily="34" charset="0"/>
            </a:endParaRPr>
          </a:p>
        </p:txBody>
      </p:sp>
      <p:sp>
        <p:nvSpPr>
          <p:cNvPr id="4" name="Larme 3">
            <a:extLst>
              <a:ext uri="{FF2B5EF4-FFF2-40B4-BE49-F238E27FC236}">
                <a16:creationId xmlns:a16="http://schemas.microsoft.com/office/drawing/2014/main" id="{2A752B77-D844-42AF-97C4-C4EF49EAAB91}"/>
              </a:ext>
            </a:extLst>
          </p:cNvPr>
          <p:cNvSpPr/>
          <p:nvPr/>
        </p:nvSpPr>
        <p:spPr>
          <a:xfrm rot="2588414">
            <a:off x="1530966" y="2384417"/>
            <a:ext cx="532023" cy="489321"/>
          </a:xfrm>
          <a:prstGeom prst="teardrop">
            <a:avLst/>
          </a:prstGeom>
          <a:solidFill>
            <a:srgbClr val="D9E1E2"/>
          </a:solidFill>
          <a:ln>
            <a:noFill/>
          </a:ln>
          <a:effectLst>
            <a:outerShdw dist="50800" dir="174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descr="Résultat de recherche d'images pour &quot;emoji drapeau européen&quot;">
            <a:extLst>
              <a:ext uri="{FF2B5EF4-FFF2-40B4-BE49-F238E27FC236}">
                <a16:creationId xmlns:a16="http://schemas.microsoft.com/office/drawing/2014/main" id="{F2DC8D66-1124-4412-A403-0214BE522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66" y="1754402"/>
            <a:ext cx="1736864" cy="163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4720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2" y="158872"/>
            <a:ext cx="8723087" cy="5478423"/>
          </a:xfrm>
          <a:prstGeom prst="rect">
            <a:avLst/>
          </a:prstGeom>
        </p:spPr>
        <p:txBody>
          <a:bodyPr wrap="square">
            <a:spAutoFit/>
          </a:bodyPr>
          <a:lstStyle/>
          <a:p>
            <a:r>
              <a:rPr lang="fr-FR" sz="2400" b="1" dirty="0">
                <a:solidFill>
                  <a:schemeClr val="accent5">
                    <a:lumMod val="75000"/>
                  </a:schemeClr>
                </a:solidFill>
                <a:latin typeface="Lato" panose="020F0502020204030203"/>
              </a:rPr>
              <a:t>          Décision CE 2005, révisée en 2011, en 2021 ?</a:t>
            </a:r>
          </a:p>
          <a:p>
            <a:r>
              <a:rPr lang="fr-FR" sz="2400" b="1" dirty="0">
                <a:solidFill>
                  <a:schemeClr val="accent5">
                    <a:lumMod val="75000"/>
                  </a:schemeClr>
                </a:solidFill>
                <a:latin typeface="Lato" panose="020F0502020204030203"/>
              </a:rPr>
              <a:t>                                                                          Art.106.2 TFUE</a:t>
            </a:r>
          </a:p>
          <a:p>
            <a:r>
              <a:rPr lang="fr-FR" sz="2400" b="1" dirty="0">
                <a:solidFill>
                  <a:schemeClr val="accent5">
                    <a:lumMod val="75000"/>
                  </a:schemeClr>
                </a:solidFill>
                <a:latin typeface="Lato" panose="020F0502020204030203"/>
              </a:rPr>
              <a:t>SIEG de logement social ? Erreur manifeste ?</a:t>
            </a:r>
          </a:p>
          <a:p>
            <a:r>
              <a:rPr lang="fr-FR" sz="2400" b="1" dirty="0">
                <a:solidFill>
                  <a:schemeClr val="accent5">
                    <a:lumMod val="75000"/>
                  </a:schemeClr>
                </a:solidFill>
                <a:latin typeface="Lato" panose="020F0502020204030203"/>
              </a:rPr>
              <a:t>                      Universel – Généraliste – Résiduel ?</a:t>
            </a:r>
          </a:p>
          <a:p>
            <a:endParaRPr lang="fr-FR" dirty="0">
              <a:solidFill>
                <a:schemeClr val="accent5">
                  <a:lumMod val="75000"/>
                </a:schemeClr>
              </a:solidFill>
            </a:endParaRPr>
          </a:p>
          <a:p>
            <a:r>
              <a:rPr lang="fr-FR" dirty="0">
                <a:solidFill>
                  <a:schemeClr val="accent5">
                    <a:lumMod val="75000"/>
                  </a:schemeClr>
                </a:solidFill>
              </a:rPr>
              <a:t>En conséquence, les entreprises assurant des services sociaux, y compris </a:t>
            </a:r>
            <a:r>
              <a:rPr lang="fr-FR" b="1" i="1" dirty="0">
                <a:solidFill>
                  <a:schemeClr val="accent5">
                    <a:lumMod val="75000"/>
                  </a:schemeClr>
                </a:solidFill>
              </a:rPr>
              <a:t>la fourniture de logement social aux </a:t>
            </a:r>
            <a:r>
              <a:rPr lang="fr-FR" b="1" i="1" dirty="0">
                <a:solidFill>
                  <a:schemeClr val="accent5">
                    <a:lumMod val="75000"/>
                  </a:schemeClr>
                </a:solidFill>
                <a:highlight>
                  <a:srgbClr val="FFFF00"/>
                </a:highlight>
              </a:rPr>
              <a:t>personnes défavorisées </a:t>
            </a:r>
            <a:r>
              <a:rPr lang="fr-FR" b="1" i="1" dirty="0">
                <a:solidFill>
                  <a:schemeClr val="accent5">
                    <a:lumMod val="75000"/>
                  </a:schemeClr>
                </a:solidFill>
              </a:rPr>
              <a:t>ou aux </a:t>
            </a:r>
            <a:r>
              <a:rPr lang="fr-FR" b="1" i="1" dirty="0">
                <a:solidFill>
                  <a:schemeClr val="accent5">
                    <a:lumMod val="75000"/>
                  </a:schemeClr>
                </a:solidFill>
                <a:highlight>
                  <a:srgbClr val="FFFF00"/>
                </a:highlight>
              </a:rPr>
              <a:t>groupes sociaux moins avantagés </a:t>
            </a:r>
            <a:r>
              <a:rPr lang="fr-FR" b="1" i="1" dirty="0">
                <a:solidFill>
                  <a:schemeClr val="accent5">
                    <a:lumMod val="75000"/>
                  </a:schemeClr>
                </a:solidFill>
              </a:rPr>
              <a:t>qui, pour des raisons de solvabilité, ne sont pas en mesure de </a:t>
            </a:r>
            <a:r>
              <a:rPr lang="fr-FR" b="1" i="1" dirty="0">
                <a:solidFill>
                  <a:schemeClr val="accent5">
                    <a:lumMod val="75000"/>
                  </a:schemeClr>
                </a:solidFill>
                <a:highlight>
                  <a:srgbClr val="FFFF00"/>
                </a:highlight>
              </a:rPr>
              <a:t>trouver un logement aux conditions du marché</a:t>
            </a:r>
            <a:r>
              <a:rPr lang="fr-FR" b="1" i="1" dirty="0">
                <a:solidFill>
                  <a:schemeClr val="accent5">
                    <a:lumMod val="75000"/>
                  </a:schemeClr>
                </a:solidFill>
              </a:rPr>
              <a:t> </a:t>
            </a:r>
            <a:r>
              <a:rPr lang="fr-FR" dirty="0">
                <a:solidFill>
                  <a:schemeClr val="accent5">
                    <a:lumMod val="75000"/>
                  </a:schemeClr>
                </a:solidFill>
              </a:rPr>
              <a:t>(…)</a:t>
            </a:r>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r>
              <a:rPr lang="fr-FR" i="1" dirty="0">
                <a:solidFill>
                  <a:schemeClr val="accent5">
                    <a:lumMod val="75000"/>
                  </a:schemeClr>
                </a:solidFill>
              </a:rPr>
              <a:t>c) compensations octroyées pour des services répondant à des </a:t>
            </a:r>
            <a:r>
              <a:rPr lang="fr-FR" b="1" i="1" dirty="0">
                <a:solidFill>
                  <a:schemeClr val="accent5">
                    <a:lumMod val="75000"/>
                  </a:schemeClr>
                </a:solidFill>
                <a:highlight>
                  <a:srgbClr val="FFFF00"/>
                </a:highlight>
              </a:rPr>
              <a:t>besoins sociaux </a:t>
            </a:r>
            <a:r>
              <a:rPr lang="fr-FR" i="1" dirty="0">
                <a:solidFill>
                  <a:schemeClr val="accent5">
                    <a:lumMod val="75000"/>
                  </a:schemeClr>
                </a:solidFill>
              </a:rPr>
              <a:t>concernant les soins de santé et de longue durée, la garde d’enfants, l’accès et la réinsertion sur le marché du travail, </a:t>
            </a:r>
            <a:r>
              <a:rPr lang="fr-FR" b="1" i="1" dirty="0">
                <a:solidFill>
                  <a:schemeClr val="accent5">
                    <a:lumMod val="75000"/>
                  </a:schemeClr>
                </a:solidFill>
                <a:highlight>
                  <a:srgbClr val="FFFF00"/>
                </a:highlight>
              </a:rPr>
              <a:t>le logement social </a:t>
            </a:r>
            <a:r>
              <a:rPr lang="fr-FR" i="1" dirty="0">
                <a:solidFill>
                  <a:schemeClr val="accent5">
                    <a:lumMod val="75000"/>
                  </a:schemeClr>
                </a:solidFill>
              </a:rPr>
              <a:t>et les soins et l’inclusion sociale des groupes vulnérables ; </a:t>
            </a:r>
          </a:p>
          <a:p>
            <a:endParaRPr lang="fr-FR" sz="2400" b="1" dirty="0">
              <a:solidFill>
                <a:schemeClr val="accent5">
                  <a:lumMod val="75000"/>
                </a:schemeClr>
              </a:solidFill>
              <a:latin typeface="Lato" panose="020F0502020204030203"/>
            </a:endParaRPr>
          </a:p>
          <a:p>
            <a:endParaRPr lang="fr-FR" sz="20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73309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347554"/>
            <a:ext cx="8628744" cy="1569660"/>
          </a:xfrm>
          <a:prstGeom prst="rect">
            <a:avLst/>
          </a:prstGeom>
        </p:spPr>
        <p:txBody>
          <a:bodyPr wrap="square">
            <a:spAutoFit/>
          </a:bodyPr>
          <a:lstStyle/>
          <a:p>
            <a:endParaRPr lang="fr-FR" sz="2400" b="1" dirty="0">
              <a:solidFill>
                <a:schemeClr val="accent5">
                  <a:lumMod val="75000"/>
                </a:schemeClr>
              </a:solidFill>
              <a:latin typeface="Lato" panose="020F0502020204030203"/>
            </a:endParaRPr>
          </a:p>
          <a:p>
            <a:endParaRPr lang="fr-FR" sz="2400" b="1" strike="sngStrike"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p:txBody>
      </p:sp>
      <p:pic>
        <p:nvPicPr>
          <p:cNvPr id="6" name="Image 5">
            <a:extLst>
              <a:ext uri="{FF2B5EF4-FFF2-40B4-BE49-F238E27FC236}">
                <a16:creationId xmlns:a16="http://schemas.microsoft.com/office/drawing/2014/main" id="{0FAE0233-508B-4278-B5CA-598303FD801B}"/>
              </a:ext>
            </a:extLst>
          </p:cNvPr>
          <p:cNvPicPr>
            <a:picLocks noChangeAspect="1"/>
          </p:cNvPicPr>
          <p:nvPr/>
        </p:nvPicPr>
        <p:blipFill>
          <a:blip r:embed="rId2"/>
          <a:stretch>
            <a:fillRect/>
          </a:stretch>
        </p:blipFill>
        <p:spPr>
          <a:xfrm>
            <a:off x="-370114" y="947736"/>
            <a:ext cx="9514114" cy="3167063"/>
          </a:xfrm>
          <a:prstGeom prst="rect">
            <a:avLst/>
          </a:prstGeom>
        </p:spPr>
      </p:pic>
    </p:spTree>
    <p:extLst>
      <p:ext uri="{BB962C8B-B14F-4D97-AF65-F5344CB8AC3E}">
        <p14:creationId xmlns:p14="http://schemas.microsoft.com/office/powerpoint/2010/main" val="388107306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2" y="158872"/>
            <a:ext cx="8723087" cy="6217087"/>
          </a:xfrm>
          <a:prstGeom prst="rect">
            <a:avLst/>
          </a:prstGeom>
        </p:spPr>
        <p:txBody>
          <a:bodyPr wrap="square">
            <a:spAutoFit/>
          </a:bodyPr>
          <a:lstStyle/>
          <a:p>
            <a:r>
              <a:rPr lang="fr-FR" sz="2400" b="1" dirty="0">
                <a:solidFill>
                  <a:schemeClr val="accent5">
                    <a:lumMod val="75000"/>
                  </a:schemeClr>
                </a:solidFill>
                <a:latin typeface="Lato" panose="020F0502020204030203"/>
              </a:rPr>
              <a:t>          Décision CE 2005, révisée en 2011, en 2021 ?</a:t>
            </a:r>
          </a:p>
          <a:p>
            <a:r>
              <a:rPr lang="fr-FR" sz="2400" b="1" dirty="0">
                <a:solidFill>
                  <a:schemeClr val="accent5">
                    <a:lumMod val="75000"/>
                  </a:schemeClr>
                </a:solidFill>
                <a:latin typeface="Lato" panose="020F0502020204030203"/>
              </a:rPr>
              <a:t>                                                                          Art.106.2 TFUE</a:t>
            </a:r>
          </a:p>
          <a:p>
            <a:endParaRPr lang="fr-FR" b="1" dirty="0">
              <a:solidFill>
                <a:schemeClr val="accent5">
                  <a:lumMod val="75000"/>
                </a:schemeClr>
              </a:solidFill>
              <a:latin typeface="Lato" panose="020F0502020204030203"/>
            </a:endParaRPr>
          </a:p>
          <a:p>
            <a:r>
              <a:rPr lang="fr-FR" sz="2400" b="1" dirty="0">
                <a:solidFill>
                  <a:schemeClr val="accent5">
                    <a:lumMod val="75000"/>
                  </a:schemeClr>
                </a:solidFill>
                <a:latin typeface="Lato" panose="020F0502020204030203"/>
              </a:rPr>
              <a:t>SIEG de logement social </a:t>
            </a:r>
          </a:p>
          <a:p>
            <a:r>
              <a:rPr lang="fr-FR" sz="2400" b="1" dirty="0">
                <a:solidFill>
                  <a:schemeClr val="accent5">
                    <a:lumMod val="75000"/>
                  </a:schemeClr>
                </a:solidFill>
                <a:latin typeface="Lato" panose="020F0502020204030203"/>
              </a:rPr>
              <a:t>                               Des spécificités reconnues / Décision </a:t>
            </a:r>
          </a:p>
          <a:p>
            <a:r>
              <a:rPr lang="fr-FR" sz="2400" b="1" dirty="0">
                <a:solidFill>
                  <a:schemeClr val="accent5">
                    <a:lumMod val="75000"/>
                  </a:schemeClr>
                </a:solidFill>
                <a:latin typeface="Lato" panose="020F0502020204030203"/>
              </a:rPr>
              <a:t>                      </a:t>
            </a:r>
          </a:p>
          <a:p>
            <a:pPr marL="285750" indent="-285750">
              <a:buFont typeface="Arial" panose="020B0604020202020204" pitchFamily="34" charset="0"/>
              <a:buChar char="•"/>
            </a:pPr>
            <a:r>
              <a:rPr lang="fr-FR" dirty="0">
                <a:solidFill>
                  <a:schemeClr val="accent5">
                    <a:lumMod val="75000"/>
                  </a:schemeClr>
                </a:solidFill>
              </a:rPr>
              <a:t>Compensation compatible </a:t>
            </a:r>
            <a:r>
              <a:rPr lang="fr-FR" b="1" dirty="0">
                <a:solidFill>
                  <a:schemeClr val="accent5">
                    <a:lumMod val="75000"/>
                  </a:schemeClr>
                </a:solidFill>
              </a:rPr>
              <a:t>hors seuil de montant d’aide </a:t>
            </a:r>
            <a:r>
              <a:rPr lang="fr-FR" dirty="0">
                <a:solidFill>
                  <a:schemeClr val="accent5">
                    <a:lumMod val="75000"/>
                  </a:schemeClr>
                </a:solidFill>
              </a:rPr>
              <a:t>(faible risque accru de distorsion de concurrence et d’affectation des échanges intracommunautaires),</a:t>
            </a:r>
          </a:p>
          <a:p>
            <a:pPr marL="285750" indent="-285750">
              <a:buFont typeface="Arial" panose="020B0604020202020204" pitchFamily="34" charset="0"/>
              <a:buChar char="•"/>
            </a:pPr>
            <a:r>
              <a:rPr lang="fr-FR" dirty="0">
                <a:solidFill>
                  <a:schemeClr val="accent5">
                    <a:lumMod val="75000"/>
                  </a:schemeClr>
                </a:solidFill>
              </a:rPr>
              <a:t>Mandat SIEG de </a:t>
            </a:r>
            <a:r>
              <a:rPr lang="fr-FR" b="1" dirty="0">
                <a:solidFill>
                  <a:schemeClr val="accent5">
                    <a:lumMod val="75000"/>
                  </a:schemeClr>
                </a:solidFill>
              </a:rPr>
              <a:t>plus de 10 ans</a:t>
            </a:r>
            <a:r>
              <a:rPr lang="fr-FR" dirty="0">
                <a:solidFill>
                  <a:schemeClr val="accent5">
                    <a:lumMod val="75000"/>
                  </a:schemeClr>
                </a:solidFill>
              </a:rPr>
              <a:t>,</a:t>
            </a:r>
          </a:p>
          <a:p>
            <a:pPr marL="285750" indent="-285750">
              <a:buFont typeface="Arial" panose="020B0604020202020204" pitchFamily="34" charset="0"/>
              <a:buChar char="•"/>
            </a:pPr>
            <a:r>
              <a:rPr lang="fr-FR" dirty="0">
                <a:solidFill>
                  <a:schemeClr val="accent5">
                    <a:lumMod val="75000"/>
                  </a:schemeClr>
                </a:solidFill>
              </a:rPr>
              <a:t>Réalisation </a:t>
            </a:r>
            <a:r>
              <a:rPr lang="fr-FR" b="1" dirty="0">
                <a:solidFill>
                  <a:schemeClr val="accent5">
                    <a:lumMod val="75000"/>
                  </a:schemeClr>
                </a:solidFill>
              </a:rPr>
              <a:t>d’investissements de LT permanents </a:t>
            </a:r>
            <a:r>
              <a:rPr lang="fr-FR" dirty="0">
                <a:solidFill>
                  <a:schemeClr val="accent5">
                    <a:lumMod val="75000"/>
                  </a:schemeClr>
                </a:solidFill>
              </a:rPr>
              <a:t>nécessaires à l’exécution du SIEG (infrastructures sociales - coûts – amortissements - mandat long supérieur à 10 ans) </a:t>
            </a:r>
          </a:p>
          <a:p>
            <a:r>
              <a:rPr lang="fr-FR" i="1" dirty="0">
                <a:solidFill>
                  <a:schemeClr val="accent5">
                    <a:lumMod val="75000"/>
                  </a:schemeClr>
                </a:solidFill>
              </a:rPr>
              <a:t>           Occupation privative du SIEG + aides à l’investissement et non à l’exploitation</a:t>
            </a:r>
            <a:r>
              <a:rPr lang="fr-FR" dirty="0">
                <a:solidFill>
                  <a:schemeClr val="accent5">
                    <a:lumMod val="75000"/>
                  </a:schemeClr>
                </a:solidFill>
              </a:rPr>
              <a:t>,</a:t>
            </a:r>
          </a:p>
          <a:p>
            <a:pPr marL="285750" indent="-285750">
              <a:buFont typeface="Arial" panose="020B0604020202020204" pitchFamily="34" charset="0"/>
              <a:buChar char="•"/>
            </a:pPr>
            <a:r>
              <a:rPr lang="fr-FR" b="1" dirty="0">
                <a:solidFill>
                  <a:schemeClr val="accent5">
                    <a:lumMod val="75000"/>
                  </a:schemeClr>
                </a:solidFill>
              </a:rPr>
              <a:t>Report</a:t>
            </a:r>
            <a:r>
              <a:rPr lang="fr-FR" dirty="0">
                <a:solidFill>
                  <a:schemeClr val="accent5">
                    <a:lumMod val="75000"/>
                  </a:schemeClr>
                </a:solidFill>
              </a:rPr>
              <a:t> de surcompensation annuelle moyenne (max 10% de la surcompensation)</a:t>
            </a:r>
          </a:p>
          <a:p>
            <a:pPr marL="285750" indent="-285750">
              <a:buFont typeface="Arial" panose="020B0604020202020204" pitchFamily="34" charset="0"/>
              <a:buChar char="•"/>
            </a:pPr>
            <a:endParaRPr lang="fr-FR" dirty="0">
              <a:solidFill>
                <a:schemeClr val="accent5">
                  <a:lumMod val="75000"/>
                </a:schemeClr>
              </a:solidFill>
            </a:endParaRPr>
          </a:p>
          <a:p>
            <a:endParaRPr lang="fr-FR" dirty="0">
              <a:solidFill>
                <a:schemeClr val="accent5">
                  <a:lumMod val="75000"/>
                </a:schemeClr>
              </a:solidFill>
            </a:endParaRPr>
          </a:p>
          <a:p>
            <a:endParaRPr lang="fr-FR" sz="24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a:p>
            <a:endParaRPr lang="fr-FR" sz="2000" b="1" dirty="0">
              <a:solidFill>
                <a:schemeClr val="accent5">
                  <a:lumMod val="75000"/>
                </a:schemeClr>
              </a:solidFill>
              <a:latin typeface="Lato" panose="020F0502020204030203"/>
            </a:endParaRPr>
          </a:p>
          <a:p>
            <a:endParaRPr lang="fr-FR" sz="2400" b="1" dirty="0">
              <a:solidFill>
                <a:schemeClr val="accent5">
                  <a:lumMod val="75000"/>
                </a:schemeClr>
              </a:solidFill>
              <a:latin typeface="Lato" panose="020F0502020204030203"/>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26639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906A19-1692-49F7-881E-68825999530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861F9BA-2DEC-4D57-886F-C556E08E16D9}"/>
              </a:ext>
            </a:extLst>
          </p:cNvPr>
          <p:cNvSpPr>
            <a:spLocks noGrp="1"/>
          </p:cNvSpPr>
          <p:nvPr>
            <p:ph idx="1"/>
          </p:nvPr>
        </p:nvSpPr>
        <p:spPr/>
        <p:txBody>
          <a:bodyPr/>
          <a:lstStyle/>
          <a:p>
            <a:endParaRPr lang="fr-FR"/>
          </a:p>
        </p:txBody>
      </p:sp>
      <p:pic>
        <p:nvPicPr>
          <p:cNvPr id="15362" name="Picture 2">
            <a:extLst>
              <a:ext uri="{FF2B5EF4-FFF2-40B4-BE49-F238E27FC236}">
                <a16:creationId xmlns:a16="http://schemas.microsoft.com/office/drawing/2014/main" id="{6A7B7309-CFCD-48E9-85C7-A853D232E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977" y="1074672"/>
            <a:ext cx="2995023" cy="31178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BBBBE4B-742B-4D24-9EA1-D05509EF0C5B}"/>
              </a:ext>
            </a:extLst>
          </p:cNvPr>
          <p:cNvSpPr/>
          <p:nvPr/>
        </p:nvSpPr>
        <p:spPr>
          <a:xfrm>
            <a:off x="319312" y="1022468"/>
            <a:ext cx="5392437" cy="3170099"/>
          </a:xfrm>
          <a:prstGeom prst="rect">
            <a:avLst/>
          </a:prstGeom>
        </p:spPr>
        <p:txBody>
          <a:bodyPr wrap="square">
            <a:spAutoFit/>
          </a:bodyPr>
          <a:lstStyle/>
          <a:p>
            <a:r>
              <a:rPr lang="fr-FR" sz="3200" b="1" dirty="0">
                <a:solidFill>
                  <a:schemeClr val="accent5">
                    <a:lumMod val="75000"/>
                  </a:schemeClr>
                </a:solidFill>
                <a:latin typeface="Lato" panose="020F0502020204030203"/>
              </a:rPr>
              <a:t>La Cour de Justice de l’UE</a:t>
            </a:r>
          </a:p>
          <a:p>
            <a:endParaRPr lang="fr-FR" sz="2400" b="1" dirty="0">
              <a:solidFill>
                <a:schemeClr val="accent5">
                  <a:lumMod val="75000"/>
                </a:schemeClr>
              </a:solidFill>
              <a:latin typeface="Lato" panose="020F0502020204030203"/>
            </a:endParaRPr>
          </a:p>
          <a:p>
            <a:r>
              <a:rPr lang="fr-FR" sz="2400" b="1" dirty="0">
                <a:solidFill>
                  <a:schemeClr val="accent5">
                    <a:lumMod val="75000"/>
                  </a:schemeClr>
                </a:solidFill>
                <a:latin typeface="Lato" panose="020F0502020204030203"/>
              </a:rPr>
              <a:t>Définition du SIEG de logement</a:t>
            </a:r>
          </a:p>
          <a:p>
            <a:r>
              <a:rPr lang="fr-FR" sz="2400" b="1" dirty="0">
                <a:solidFill>
                  <a:schemeClr val="accent5">
                    <a:lumMod val="75000"/>
                  </a:schemeClr>
                </a:solidFill>
                <a:latin typeface="Lato" panose="020F0502020204030203"/>
              </a:rPr>
              <a:t>Social : le « Dutch Case »</a:t>
            </a:r>
          </a:p>
          <a:p>
            <a:r>
              <a:rPr lang="fr-FR" dirty="0">
                <a:solidFill>
                  <a:schemeClr val="accent5">
                    <a:lumMod val="75000"/>
                  </a:schemeClr>
                </a:solidFill>
                <a:latin typeface="Lato" panose="020F0502020204030203"/>
              </a:rPr>
              <a:t>17 années de procédures suite à notification</a:t>
            </a:r>
          </a:p>
          <a:p>
            <a:endParaRPr lang="fr-FR" sz="2400" b="1" dirty="0">
              <a:solidFill>
                <a:schemeClr val="accent5">
                  <a:lumMod val="75000"/>
                </a:schemeClr>
              </a:solidFill>
              <a:latin typeface="Lato" panose="020F0502020204030203"/>
            </a:endParaRPr>
          </a:p>
          <a:p>
            <a:r>
              <a:rPr lang="fr-FR" sz="2400" b="1" dirty="0">
                <a:solidFill>
                  <a:schemeClr val="accent5">
                    <a:lumMod val="75000"/>
                  </a:schemeClr>
                </a:solidFill>
                <a:latin typeface="Lato" panose="020F0502020204030203"/>
              </a:rPr>
              <a:t>Affaire T 202/10 </a:t>
            </a:r>
          </a:p>
          <a:p>
            <a:r>
              <a:rPr lang="fr-FR" sz="2400" b="1" dirty="0">
                <a:solidFill>
                  <a:schemeClr val="accent5">
                    <a:lumMod val="75000"/>
                  </a:schemeClr>
                </a:solidFill>
                <a:latin typeface="Lato" panose="020F0502020204030203"/>
              </a:rPr>
              <a:t>15/12/18</a:t>
            </a:r>
          </a:p>
        </p:txBody>
      </p:sp>
    </p:spTree>
    <p:extLst>
      <p:ext uri="{BB962C8B-B14F-4D97-AF65-F5344CB8AC3E}">
        <p14:creationId xmlns:p14="http://schemas.microsoft.com/office/powerpoint/2010/main" val="9631468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239208"/>
            <a:ext cx="8628744" cy="48628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Affaire T 202/10 15/11/18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Le SIEG exige: </a:t>
            </a:r>
            <a:r>
              <a:rPr kumimoji="0" lang="fr-FR" sz="1600" b="0" i="0" u="none" strike="noStrike" kern="1200" cap="none" spc="0" normalizeH="0" baseline="0" noProof="0" dirty="0">
                <a:ln>
                  <a:noFill/>
                </a:ln>
                <a:solidFill>
                  <a:srgbClr val="4472C4">
                    <a:lumMod val="75000"/>
                  </a:srgbClr>
                </a:solidFill>
                <a:effectLst/>
                <a:highlight>
                  <a:srgbClr val="FFFF00"/>
                </a:highlight>
                <a:uLnTx/>
                <a:uFillTx/>
                <a:latin typeface="Calibri" panose="020F0502020204030204"/>
                <a:ea typeface="+mn-ea"/>
                <a:cs typeface="+mn-cs"/>
              </a:rPr>
              <a:t>DEFINITION – DEFINITION-DEFINITION &gt; exigence de clarté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Le logement social est tout à fait conforme aux objectifs fondamentaux du traité de la CE. Il s'agit d'un élément légitime de la politique publique et, dans la mesure où il est limité à ce qui est nécessaire, il est dans l'intérêt de la Communauté que le logement social soit soutenu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Si l’État membre dispose d’un large pouvoir d’appréciation quant à la détermination de ce qu’il considère comme un SIEG, cela ne le dispense toutefois pas de </a:t>
            </a:r>
            <a:r>
              <a:rPr kumimoji="0" lang="fr-FR"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démontrer</a:t>
            </a: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à suffisance de droit que le </a:t>
            </a:r>
            <a:r>
              <a:rPr kumimoji="0" lang="fr-FR"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périmètre de celui-ci est nécessaire et proportionné par rapport à un besoin réel de service public.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La Commission s’est contentée de considérer, dans la décision attaquée, que cette nouvelle définition du SIEG du logement social satisfaisait aux exigences de la décision 2005/842. Il ne saurait cependant être exclu que la Commission ait également approuvé une définition du SIEG proposée par les autorités néerlandaises reposant sur </a:t>
            </a:r>
            <a:r>
              <a:rPr kumimoji="0" lang="fr-FR"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un autre critère qu’une limitation de revenus</a:t>
            </a: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si cette définition était </a:t>
            </a:r>
            <a:r>
              <a:rPr kumimoji="0" lang="fr-FR"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suffisamment claire </a:t>
            </a: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et établissait </a:t>
            </a:r>
            <a:r>
              <a:rPr kumimoji="0" lang="fr-FR"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un lien avec les personnes défavorisées.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endParaRPr>
          </a:p>
        </p:txBody>
      </p:sp>
      <p:pic>
        <p:nvPicPr>
          <p:cNvPr id="5" name="Picture 2">
            <a:extLst>
              <a:ext uri="{FF2B5EF4-FFF2-40B4-BE49-F238E27FC236}">
                <a16:creationId xmlns:a16="http://schemas.microsoft.com/office/drawing/2014/main" id="{34DD862A-EBFB-4D31-8956-FD3F30084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5486" y="-47022"/>
            <a:ext cx="1342571" cy="139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5511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p:cNvPicPr>
          <p:nvPr/>
        </p:nvPicPr>
        <p:blipFill rotWithShape="1">
          <a:blip r:embed="rId3">
            <a:extLst>
              <a:ext uri="{28A0092B-C50C-407E-A947-70E740481C1C}">
                <a14:useLocalDpi xmlns:a14="http://schemas.microsoft.com/office/drawing/2010/main" val="0"/>
              </a:ext>
            </a:extLst>
          </a:blip>
          <a:srcRect l="10030" t="40139" r="4678" b="-6380"/>
          <a:stretch/>
        </p:blipFill>
        <p:spPr>
          <a:xfrm>
            <a:off x="5380" y="-59073"/>
            <a:ext cx="9180000" cy="4716000"/>
          </a:xfrm>
          <a:prstGeom prst="rect">
            <a:avLst/>
          </a:prstGeom>
        </p:spPr>
      </p:pic>
      <p:sp>
        <p:nvSpPr>
          <p:cNvPr id="8" name="Rectangle 7"/>
          <p:cNvSpPr/>
          <p:nvPr/>
        </p:nvSpPr>
        <p:spPr>
          <a:xfrm rot="21305470">
            <a:off x="847026" y="-144593"/>
            <a:ext cx="1738813" cy="4585679"/>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rot="21305470">
            <a:off x="266358" y="-72584"/>
            <a:ext cx="1256119" cy="4580695"/>
          </a:xfrm>
          <a:prstGeom prst="rect">
            <a:avLst/>
          </a:prstGeom>
          <a:solidFill>
            <a:srgbClr val="D3223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arme 5"/>
          <p:cNvSpPr/>
          <p:nvPr/>
        </p:nvSpPr>
        <p:spPr>
          <a:xfrm rot="5400000">
            <a:off x="51192" y="0"/>
            <a:ext cx="2067694" cy="2067694"/>
          </a:xfrm>
          <a:prstGeom prst="teardrop">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rot="21409410">
            <a:off x="-67961" y="3980728"/>
            <a:ext cx="9326683" cy="116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70345" y="540689"/>
            <a:ext cx="1693627" cy="846386"/>
          </a:xfrm>
          <a:prstGeom prst="rect">
            <a:avLst/>
          </a:prstGeom>
          <a:noFill/>
        </p:spPr>
        <p:txBody>
          <a:bodyPr wrap="square" rtlCol="0">
            <a:spAutoFit/>
          </a:bodyPr>
          <a:lstStyle/>
          <a:p>
            <a:r>
              <a:rPr lang="fr-FR" sz="3100" dirty="0">
                <a:solidFill>
                  <a:schemeClr val="bg1"/>
                </a:solidFill>
                <a:latin typeface="Aller Display" charset="0"/>
                <a:ea typeface="Aller Display" charset="0"/>
                <a:cs typeface="Aller Display" charset="0"/>
              </a:rPr>
              <a:t>repères</a:t>
            </a:r>
          </a:p>
          <a:p>
            <a:r>
              <a:rPr lang="fr-FR" dirty="0">
                <a:solidFill>
                  <a:schemeClr val="bg1"/>
                </a:solidFill>
                <a:latin typeface="Aller Display" charset="0"/>
                <a:ea typeface="Aller Display" charset="0"/>
                <a:cs typeface="Aller Display" charset="0"/>
              </a:rPr>
              <a:t>Europe / SIEG</a:t>
            </a:r>
          </a:p>
        </p:txBody>
      </p:sp>
      <p:sp>
        <p:nvSpPr>
          <p:cNvPr id="12" name="Rectangle 11"/>
          <p:cNvSpPr/>
          <p:nvPr/>
        </p:nvSpPr>
        <p:spPr>
          <a:xfrm>
            <a:off x="291984" y="2506667"/>
            <a:ext cx="3942559" cy="1216550"/>
          </a:xfrm>
          <a:custGeom>
            <a:avLst/>
            <a:gdLst>
              <a:gd name="connsiteX0" fmla="*/ 0 w 4150581"/>
              <a:gd name="connsiteY0" fmla="*/ 0 h 1208599"/>
              <a:gd name="connsiteX1" fmla="*/ 4150581 w 4150581"/>
              <a:gd name="connsiteY1" fmla="*/ 0 h 1208599"/>
              <a:gd name="connsiteX2" fmla="*/ 4150581 w 4150581"/>
              <a:gd name="connsiteY2" fmla="*/ 1208599 h 1208599"/>
              <a:gd name="connsiteX3" fmla="*/ 0 w 4150581"/>
              <a:gd name="connsiteY3" fmla="*/ 1208599 h 1208599"/>
              <a:gd name="connsiteX4" fmla="*/ 0 w 4150581"/>
              <a:gd name="connsiteY4" fmla="*/ 0 h 1208599"/>
              <a:gd name="connsiteX0" fmla="*/ 0 w 4150581"/>
              <a:gd name="connsiteY0" fmla="*/ 0 h 1216550"/>
              <a:gd name="connsiteX1" fmla="*/ 4150581 w 4150581"/>
              <a:gd name="connsiteY1" fmla="*/ 0 h 1216550"/>
              <a:gd name="connsiteX2" fmla="*/ 4150581 w 4150581"/>
              <a:gd name="connsiteY2" fmla="*/ 1208599 h 1216550"/>
              <a:gd name="connsiteX3" fmla="*/ 87465 w 4150581"/>
              <a:gd name="connsiteY3" fmla="*/ 1216550 h 1216550"/>
              <a:gd name="connsiteX4" fmla="*/ 0 w 4150581"/>
              <a:gd name="connsiteY4" fmla="*/ 0 h 121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0581" h="1216550">
                <a:moveTo>
                  <a:pt x="0" y="0"/>
                </a:moveTo>
                <a:lnTo>
                  <a:pt x="4150581" y="0"/>
                </a:lnTo>
                <a:lnTo>
                  <a:pt x="4150581" y="1208599"/>
                </a:lnTo>
                <a:lnTo>
                  <a:pt x="87465" y="1216550"/>
                </a:lnTo>
                <a:lnTo>
                  <a:pt x="0" y="0"/>
                </a:lnTo>
                <a:close/>
              </a:path>
            </a:pathLst>
          </a:cu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t>#SIEGHLM</a:t>
            </a:r>
          </a:p>
        </p:txBody>
      </p:sp>
      <p:sp>
        <p:nvSpPr>
          <p:cNvPr id="14" name="Triangle rectangle 13"/>
          <p:cNvSpPr/>
          <p:nvPr/>
        </p:nvSpPr>
        <p:spPr>
          <a:xfrm>
            <a:off x="4492487" y="2146852"/>
            <a:ext cx="540689" cy="294198"/>
          </a:xfrm>
          <a:prstGeom prst="rtTriangle">
            <a:avLst/>
          </a:prstGeom>
          <a:solidFill>
            <a:srgbClr val="D9E1E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5702308" y="4156200"/>
            <a:ext cx="2264922" cy="646331"/>
          </a:xfrm>
          <a:prstGeom prst="rect">
            <a:avLst/>
          </a:prstGeom>
          <a:noFill/>
        </p:spPr>
        <p:txBody>
          <a:bodyPr wrap="square" rtlCol="0">
            <a:spAutoFit/>
          </a:bodyPr>
          <a:lstStyle/>
          <a:p>
            <a:r>
              <a:rPr lang="fr-FR" sz="3600" b="1" dirty="0">
                <a:solidFill>
                  <a:schemeClr val="accent5">
                    <a:lumMod val="75000"/>
                  </a:schemeClr>
                </a:solidFill>
                <a:latin typeface="Aller" charset="0"/>
                <a:ea typeface="Aller" charset="0"/>
                <a:cs typeface="Aller" charset="0"/>
              </a:rPr>
              <a:t>Décodeur</a:t>
            </a:r>
            <a:r>
              <a:rPr lang="fr-FR" sz="2400" b="1" dirty="0">
                <a:solidFill>
                  <a:schemeClr val="accent5">
                    <a:lumMod val="75000"/>
                  </a:schemeClr>
                </a:solidFill>
                <a:latin typeface="Aller" charset="0"/>
                <a:ea typeface="Aller" charset="0"/>
                <a:cs typeface="Aller" charset="0"/>
              </a:rPr>
              <a:t>                                         </a:t>
            </a: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919" y="4093226"/>
            <a:ext cx="890154" cy="897873"/>
          </a:xfrm>
          <a:prstGeom prst="rect">
            <a:avLst/>
          </a:prstGeom>
        </p:spPr>
      </p:pic>
      <p:sp>
        <p:nvSpPr>
          <p:cNvPr id="17" name="ZoneTexte 16">
            <a:extLst>
              <a:ext uri="{FF2B5EF4-FFF2-40B4-BE49-F238E27FC236}">
                <a16:creationId xmlns:a16="http://schemas.microsoft.com/office/drawing/2014/main" id="{85360F46-9086-48FD-A9C5-2841A4CC6C0F}"/>
              </a:ext>
            </a:extLst>
          </p:cNvPr>
          <p:cNvSpPr txBox="1"/>
          <p:nvPr/>
        </p:nvSpPr>
        <p:spPr>
          <a:xfrm>
            <a:off x="2078191" y="-46594"/>
            <a:ext cx="6227519" cy="1384995"/>
          </a:xfrm>
          <a:prstGeom prst="rect">
            <a:avLst/>
          </a:prstGeom>
          <a:noFill/>
        </p:spPr>
        <p:txBody>
          <a:bodyPr wrap="square" rtlCol="0">
            <a:spAutoFit/>
          </a:bodyPr>
          <a:lstStyle/>
          <a:p>
            <a:pPr marL="457200" indent="-457200">
              <a:buFont typeface="Arial" panose="020B0604020202020204" pitchFamily="34" charset="0"/>
              <a:buChar char="•"/>
            </a:pPr>
            <a:endParaRPr lang="fr-FR" sz="2800" b="1" dirty="0">
              <a:solidFill>
                <a:schemeClr val="bg1"/>
              </a:solidFill>
              <a:latin typeface="Aller" charset="0"/>
              <a:ea typeface="Aller" charset="0"/>
              <a:cs typeface="Aller" charset="0"/>
            </a:endParaRPr>
          </a:p>
          <a:p>
            <a:r>
              <a:rPr lang="fr-FR" sz="2800" b="1" dirty="0">
                <a:solidFill>
                  <a:schemeClr val="bg1"/>
                </a:solidFill>
                <a:latin typeface="Aller" charset="0"/>
                <a:ea typeface="Aller" charset="0"/>
                <a:cs typeface="Aller" charset="0"/>
              </a:rPr>
              <a:t>      Aides d’Etat et compensations</a:t>
            </a:r>
          </a:p>
          <a:p>
            <a:r>
              <a:rPr lang="fr-FR" sz="2800" b="1" dirty="0">
                <a:solidFill>
                  <a:schemeClr val="bg1"/>
                </a:solidFill>
                <a:latin typeface="Aller" charset="0"/>
                <a:ea typeface="Aller" charset="0"/>
                <a:cs typeface="Aller" charset="0"/>
              </a:rPr>
              <a:t>        de service public</a:t>
            </a:r>
          </a:p>
        </p:txBody>
      </p:sp>
      <p:pic>
        <p:nvPicPr>
          <p:cNvPr id="2050" name="Picture 2" descr="Résultat de recherche d'images pour &quot;emoji europe flag&quot;">
            <a:extLst>
              <a:ext uri="{FF2B5EF4-FFF2-40B4-BE49-F238E27FC236}">
                <a16:creationId xmlns:a16="http://schemas.microsoft.com/office/drawing/2014/main" id="{F8CA8BAB-B90A-45F3-92E2-DCC1F51A0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931" y="3915018"/>
            <a:ext cx="1128696" cy="112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29389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347554"/>
            <a:ext cx="8628744" cy="49244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Affaire T 202/10 15/11/18</a:t>
            </a:r>
            <a:endParaRPr kumimoji="0" lang="fr-FR" sz="2400" b="1" i="0" u="none" strike="sngStrike" kern="1200" cap="none" spc="0" normalizeH="0" baseline="0" noProof="0" dirty="0">
              <a:ln>
                <a:noFill/>
              </a:ln>
              <a:solidFill>
                <a:srgbClr val="4472C4">
                  <a:lumMod val="75000"/>
                </a:srgbClr>
              </a:solidFill>
              <a:effectLst/>
              <a:uLnTx/>
              <a:uFillTx/>
              <a:latin typeface="Lato" panose="020F050202020403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Aussi le tribunal rejette cette interprétation des requérantes dans la mesure où « la Commission n’a pas considéré que la définition du SIEG contenait une erreur manifeste, parce qu’elle ne prévoyait pas que les sociétés de logement devaient louer « exclusivement » des logements à des personnes défavorisées, mais qu’elle était </a:t>
            </a:r>
            <a:r>
              <a:rPr kumimoji="0" lang="fr-FR"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imprécise</a:t>
            </a: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parce qu’elle prévoyait la location en « priorité aux personnes qui [avaient] des difficultés à trouver un logement convenable », </a:t>
            </a:r>
            <a:r>
              <a:rPr kumimoji="0" lang="fr-FR"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sans que ce groupe cible des personnes défavorisées soit défini</a:t>
            </a: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Il est donc nécessaire de délimiter la mission de logement social clairement pour pouvoir relever des dispositions en matière d’aides d’état et de SIEG mais le tribunal précise à l’occasion de ce recours que cette délimitation est à </a:t>
            </a:r>
            <a:r>
              <a:rPr kumimoji="0" lang="fr-FR"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déterminer librement par l’Etat membre </a:t>
            </a: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pour autant que celle-ci soit suffisamment précise et en lien avec le groupe cible concerné.</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Aussi le Tribunal souligne que d’autres critères de délimitation de la mission que les plafonds de ressources auraient pu être adoptés par le gouvernement néerlandais, « il ne saurait cependant être exclu que la Commission ait également approuvé une définition du SIEG proposée par les autorités néerlandaises reposant sur un autre critère qu’une limitation de revenus, si cette définition était suffisamment claire et établissait un lien avec les personnes défavorisées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Le tribunal précise aussi que la décision de la Commission N209/01 en matière d’aide d’états attribuées au logement social en Irlande, </a:t>
            </a:r>
            <a:r>
              <a:rPr kumimoji="0" lang="fr-FR"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ne constitue pas la définition européenne du logement social </a:t>
            </a:r>
            <a:r>
              <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mais uniquement un exemple, « la Commission n’a pas exigé des autorités néerlandaises qu’elles retiennent les mêmes critères, ni considéré qu’elles ne pouvaient définir le SIEG que par une référence à une limite de revenus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endParaRPr>
          </a:p>
        </p:txBody>
      </p:sp>
    </p:spTree>
    <p:extLst>
      <p:ext uri="{BB962C8B-B14F-4D97-AF65-F5344CB8AC3E}">
        <p14:creationId xmlns:p14="http://schemas.microsoft.com/office/powerpoint/2010/main" val="381381769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347554"/>
            <a:ext cx="8628744" cy="4916731"/>
          </a:xfrm>
          <a:prstGeom prst="rect">
            <a:avLst/>
          </a:prstGeom>
        </p:spPr>
        <p:txBody>
          <a:bodyPr wrap="square">
            <a:spAutoFit/>
          </a:bodyPr>
          <a:lstStyle/>
          <a:p>
            <a:r>
              <a:rPr lang="fr-FR" sz="2400" b="1" dirty="0">
                <a:solidFill>
                  <a:schemeClr val="accent5">
                    <a:lumMod val="75000"/>
                  </a:schemeClr>
                </a:solidFill>
                <a:latin typeface="Lato" panose="020F0502020204030203"/>
              </a:rPr>
              <a:t>          Décision CE 2005, révisée en 2011, en 2021 ?</a:t>
            </a:r>
          </a:p>
          <a:p>
            <a:r>
              <a:rPr lang="fr-FR" sz="2400" b="1" dirty="0">
                <a:solidFill>
                  <a:schemeClr val="accent5">
                    <a:lumMod val="75000"/>
                  </a:schemeClr>
                </a:solidFill>
                <a:latin typeface="Lato" panose="020F0502020204030203"/>
              </a:rPr>
              <a:t>                                                                          Art.106.2 TFUE</a:t>
            </a:r>
          </a:p>
          <a:p>
            <a:r>
              <a:rPr lang="fr-FR" sz="2400" b="1" dirty="0">
                <a:solidFill>
                  <a:schemeClr val="accent5">
                    <a:lumMod val="75000"/>
                  </a:schemeClr>
                </a:solidFill>
                <a:latin typeface="Lato" panose="020F0502020204030203"/>
              </a:rPr>
              <a:t>Contrôles réguliers d’absence de surcompensation</a:t>
            </a:r>
          </a:p>
          <a:p>
            <a:pPr algn="ctr">
              <a:spcBef>
                <a:spcPts val="300"/>
              </a:spcBef>
              <a:spcAft>
                <a:spcPts val="300"/>
              </a:spcAft>
            </a:pP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Article 6 </a:t>
            </a:r>
            <a:endParaRPr lang="fr-FR" sz="2400"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ctr">
              <a:spcBef>
                <a:spcPts val="300"/>
              </a:spcBef>
              <a:spcAft>
                <a:spcPts val="300"/>
              </a:spcAft>
            </a:pPr>
            <a:r>
              <a:rPr lang="fr-FR" sz="20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Contrôle de la surcompensation </a:t>
            </a:r>
            <a:endParaRPr lang="fr-FR" sz="2400"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just">
              <a:spcBef>
                <a:spcPts val="300"/>
              </a:spcBef>
              <a:spcAft>
                <a:spcPts val="300"/>
              </a:spcAft>
            </a:pP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1 Les États membres veillent à ce que la compensation octroyée pour la prestation du SIEG remplisse les conditions énoncées dans la présente décision et, notamment, que l’entreprise ne bénéficie pas d’une compensation excédant le montant déterminé conformément à l’article 5. Ils fournissent des éléments de preuve à la Commission, sur demande de celle-ci. Ils procèdent, ou font procéder, à des </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contrôles réguliers</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au minimum tous les </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trois ans </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pendant la </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durée du mandat </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et </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au terme </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de celui-ci</a:t>
            </a: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a:t>
            </a:r>
            <a:endParaRPr lang="fr-FR" sz="2400" i="1" dirty="0">
              <a:solidFill>
                <a:schemeClr val="accent5">
                  <a:lumMod val="75000"/>
                </a:schemeClr>
              </a:solidFill>
              <a:latin typeface="EUAlbertina"/>
              <a:ea typeface="Calibri" panose="020F0502020204030204" pitchFamily="34" charset="0"/>
              <a:cs typeface="Times New Roman" panose="02020603050405020304" pitchFamily="18" charset="0"/>
            </a:endParaRPr>
          </a:p>
          <a:p>
            <a:pPr>
              <a:spcAft>
                <a:spcPts val="0"/>
              </a:spcAft>
            </a:pPr>
            <a:r>
              <a:rPr lang="fr-FR" sz="2400" dirty="0">
                <a:solidFill>
                  <a:srgbClr val="000000"/>
                </a:solidFill>
                <a:latin typeface="EUAlbertina"/>
                <a:ea typeface="Calibri" panose="020F0502020204030204" pitchFamily="34" charset="0"/>
                <a:cs typeface="EUAlbertina"/>
              </a:rPr>
              <a:t> </a:t>
            </a:r>
          </a:p>
          <a:p>
            <a:pPr algn="just">
              <a:spcBef>
                <a:spcPts val="300"/>
              </a:spcBef>
              <a:spcAft>
                <a:spcPts val="300"/>
              </a:spcAft>
            </a:pPr>
            <a:endParaRPr lang="fr-FR" sz="2000" dirty="0">
              <a:solidFill>
                <a:schemeClr val="accent5">
                  <a:lumMod val="75000"/>
                </a:schemeClr>
              </a:solidFill>
              <a:latin typeface="Lato" panose="020F0502020204030203"/>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30196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347554"/>
            <a:ext cx="8628744" cy="4508927"/>
          </a:xfrm>
          <a:prstGeom prst="rect">
            <a:avLst/>
          </a:prstGeom>
        </p:spPr>
        <p:txBody>
          <a:bodyPr wrap="square">
            <a:spAutoFit/>
          </a:bodyPr>
          <a:lstStyle/>
          <a:p>
            <a:r>
              <a:rPr lang="fr-FR" sz="2400" b="1" dirty="0">
                <a:solidFill>
                  <a:schemeClr val="accent5">
                    <a:lumMod val="75000"/>
                  </a:schemeClr>
                </a:solidFill>
                <a:latin typeface="Lato" panose="020F0502020204030203"/>
              </a:rPr>
              <a:t>          Décision CE 2005, révisée en 2011, en 2021 ?</a:t>
            </a:r>
          </a:p>
          <a:p>
            <a:r>
              <a:rPr lang="fr-FR" sz="2400" b="1" dirty="0">
                <a:solidFill>
                  <a:schemeClr val="accent5">
                    <a:lumMod val="75000"/>
                  </a:schemeClr>
                </a:solidFill>
                <a:latin typeface="Lato" panose="020F0502020204030203"/>
              </a:rPr>
              <a:t>                                                                          Art.106.2 TFUE</a:t>
            </a:r>
          </a:p>
          <a:p>
            <a:r>
              <a:rPr lang="fr-FR" sz="2400" b="1" dirty="0">
                <a:solidFill>
                  <a:schemeClr val="accent5">
                    <a:lumMod val="75000"/>
                  </a:schemeClr>
                </a:solidFill>
                <a:latin typeface="Lato" panose="020F0502020204030203"/>
              </a:rPr>
              <a:t>Contrôles réguliers d’absence de surcompensation</a:t>
            </a:r>
          </a:p>
          <a:p>
            <a:pPr algn="ctr">
              <a:spcBef>
                <a:spcPts val="300"/>
              </a:spcBef>
              <a:spcAft>
                <a:spcPts val="300"/>
              </a:spcAft>
            </a:pP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Article 6 </a:t>
            </a:r>
            <a:endParaRPr lang="fr-FR" sz="2400"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ctr">
              <a:spcBef>
                <a:spcPts val="300"/>
              </a:spcBef>
              <a:spcAft>
                <a:spcPts val="300"/>
              </a:spcAft>
            </a:pPr>
            <a:r>
              <a:rPr lang="fr-FR" sz="20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Contrôle de la surcompensation </a:t>
            </a:r>
            <a:endParaRPr lang="fr-FR" sz="2400" dirty="0">
              <a:solidFill>
                <a:schemeClr val="accent5">
                  <a:lumMod val="75000"/>
                </a:schemeClr>
              </a:solidFill>
              <a:latin typeface="EUAlbertina"/>
              <a:ea typeface="Calibri" panose="020F0502020204030204" pitchFamily="34" charset="0"/>
              <a:cs typeface="EUAlbertina"/>
            </a:endParaRPr>
          </a:p>
          <a:p>
            <a:pPr algn="just">
              <a:spcBef>
                <a:spcPts val="300"/>
              </a:spcBef>
              <a:spcAft>
                <a:spcPts val="300"/>
              </a:spcAft>
            </a:pP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2 Si une entreprise a bénéficié d’une compensation excédant le montant déterminé conformément à l’article 5, l’État membre exige de l’entreprise concernée qu’elle </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rembourse toute </a:t>
            </a:r>
            <a:r>
              <a:rPr lang="fr-FR" sz="2000" b="1" i="1" u="sng"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surcompensation</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éventuelle</a:t>
            </a: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Les </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paramètres de calcul</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de la compensation sont </a:t>
            </a:r>
            <a:r>
              <a:rPr lang="fr-FR" sz="2000" b="1" i="1" u="sng"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mis à jour pour l’avenir</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Lorsque le montant de la surcompensation ne dépasse pas 10 % du montant de la compensation annuelle moyenne, la surcompensation peut être </a:t>
            </a:r>
            <a:r>
              <a:rPr lang="fr-FR" sz="2000" b="1"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reportée</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sur la période suivante et déduite du montant de la </a:t>
            </a:r>
            <a:r>
              <a:rPr lang="fr-FR" sz="2000" b="1" i="1" u="sng"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compensation due </a:t>
            </a:r>
            <a:r>
              <a:rPr lang="fr-FR" sz="2000" i="1" dirty="0">
                <a:solidFill>
                  <a:schemeClr val="accent5">
                    <a:lumMod val="75000"/>
                  </a:schemeClr>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pour cette période</a:t>
            </a:r>
            <a:r>
              <a:rPr lang="fr-FR" sz="20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a:t>
            </a:r>
            <a:endParaRPr lang="fr-FR" sz="2400" i="1" dirty="0">
              <a:solidFill>
                <a:schemeClr val="accent5">
                  <a:lumMod val="75000"/>
                </a:schemeClr>
              </a:solidFill>
              <a:latin typeface="EUAlbertina"/>
              <a:ea typeface="Calibri" panose="020F0502020204030204" pitchFamily="34" charset="0"/>
              <a:cs typeface="Times New Roman" panose="02020603050405020304" pitchFamily="18" charset="0"/>
            </a:endParaRPr>
          </a:p>
          <a:p>
            <a:endParaRPr lang="fr-FR" sz="2000" dirty="0">
              <a:solidFill>
                <a:schemeClr val="accent5">
                  <a:lumMod val="75000"/>
                </a:schemeClr>
              </a:solidFill>
              <a:latin typeface="Lato" panose="020F0502020204030203"/>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20008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151615"/>
            <a:ext cx="8628744" cy="4932119"/>
          </a:xfrm>
          <a:prstGeom prst="rect">
            <a:avLst/>
          </a:prstGeom>
          <a:solidFill>
            <a:schemeClr val="bg1"/>
          </a:solidFill>
        </p:spPr>
        <p:txBody>
          <a:bodyPr wrap="square">
            <a:spAutoFit/>
          </a:bodyPr>
          <a:lstStyle/>
          <a:p>
            <a:r>
              <a:rPr lang="fr-FR" sz="2400" b="1" dirty="0">
                <a:solidFill>
                  <a:schemeClr val="accent5">
                    <a:lumMod val="75000"/>
                  </a:schemeClr>
                </a:solidFill>
                <a:latin typeface="Lato" panose="020F0502020204030203"/>
              </a:rPr>
              <a:t>          Décision CE 2005, révisée en 2011, en 2021 ?</a:t>
            </a:r>
          </a:p>
          <a:p>
            <a:r>
              <a:rPr lang="fr-FR" sz="2400" b="1" dirty="0">
                <a:solidFill>
                  <a:schemeClr val="accent5">
                    <a:lumMod val="75000"/>
                  </a:schemeClr>
                </a:solidFill>
                <a:latin typeface="Lato" panose="020F0502020204030203"/>
              </a:rPr>
              <a:t>                                                                          Art.106.2 TFUE</a:t>
            </a:r>
          </a:p>
          <a:p>
            <a:r>
              <a:rPr lang="fr-FR" sz="2400" b="1" dirty="0">
                <a:solidFill>
                  <a:schemeClr val="accent5">
                    <a:lumMod val="75000"/>
                  </a:schemeClr>
                </a:solidFill>
                <a:latin typeface="Lato" panose="020F0502020204030203"/>
              </a:rPr>
              <a:t>Rapports bisannuels </a:t>
            </a:r>
          </a:p>
          <a:p>
            <a:pPr algn="ctr">
              <a:spcBef>
                <a:spcPts val="300"/>
              </a:spcBef>
              <a:spcAft>
                <a:spcPts val="300"/>
              </a:spcAft>
            </a:pPr>
            <a:r>
              <a:rPr lang="fr-FR" sz="1600" i="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Article 9 </a:t>
            </a:r>
            <a:r>
              <a:rPr lang="fr-FR" i="1" dirty="0">
                <a:solidFill>
                  <a:schemeClr val="accent5">
                    <a:lumMod val="75000"/>
                  </a:schemeClr>
                </a:solidFill>
                <a:latin typeface="EUAlbertina"/>
                <a:ea typeface="Calibri" panose="020F0502020204030204" pitchFamily="34" charset="0"/>
                <a:cs typeface="Times New Roman" panose="02020603050405020304" pitchFamily="18" charset="0"/>
              </a:rPr>
              <a:t> - </a:t>
            </a:r>
            <a:r>
              <a:rPr lang="fr-FR" sz="16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Rapports </a:t>
            </a:r>
            <a:endParaRPr lang="fr-FR"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Tous les 2 ans, chaque État membre remet à la Commission un rapport sur la mise en </a:t>
            </a:r>
            <a:r>
              <a:rPr lang="fr-FR" sz="1600" dirty="0" err="1">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oeuvre</a:t>
            </a: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de la présente décision. Ces rapports comprennent une description détaillée de l’application de la présente décision en ce qui concerne les différentes catégories de services visées exposant notamment: </a:t>
            </a:r>
            <a:endParaRPr lang="fr-FR"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 une description de l’application de la présente décision aux services relevant de son champ d’application, y compris les activités internes; </a:t>
            </a:r>
            <a:endParaRPr lang="fr-FR"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b) le montant total des aides octroyées conformément à la présente décision avec une ventilation selon le secteur économique des bénéficiaires; </a:t>
            </a:r>
            <a:endParaRPr lang="fr-FR"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c) si, pour un type donné de service, l’application de la présente décision a entraîné des difficultés ou des plaintes de la part de tiers;  </a:t>
            </a:r>
            <a:endParaRPr lang="fr-FR"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d) fournissent, sur demande de la Commission formulée en temps utile avant la présentation du rapport, toute autre information concernant l’application de la présente décision. </a:t>
            </a:r>
            <a:endParaRPr lang="fr-FR" dirty="0">
              <a:solidFill>
                <a:schemeClr val="accent5">
                  <a:lumMod val="75000"/>
                </a:schemeClr>
              </a:solidFill>
              <a:latin typeface="EUAlbertina"/>
              <a:ea typeface="Calibri" panose="020F0502020204030204" pitchFamily="34" charset="0"/>
              <a:cs typeface="Times New Roman" panose="02020603050405020304" pitchFamily="18" charset="0"/>
            </a:endParaRPr>
          </a:p>
          <a:p>
            <a:pPr algn="just">
              <a:spcBef>
                <a:spcPts val="300"/>
              </a:spcBef>
              <a:spcAft>
                <a:spcPts val="300"/>
              </a:spcAft>
            </a:pPr>
            <a:r>
              <a:rPr lang="fr-FR" sz="1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Le premier rapport est présenté le 30 juin 2014 au plus tard. </a:t>
            </a:r>
            <a:endParaRPr lang="fr-FR" sz="2000" dirty="0">
              <a:solidFill>
                <a:schemeClr val="accent5">
                  <a:lumMod val="75000"/>
                </a:schemeClr>
              </a:solidFill>
              <a:latin typeface="EUAlbertina"/>
              <a:ea typeface="Calibri" panose="020F0502020204030204" pitchFamily="34" charset="0"/>
              <a:cs typeface="Times New Roman" panose="02020603050405020304" pitchFamily="18" charset="0"/>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32555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151615"/>
            <a:ext cx="8628744" cy="493211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          Décision CE 2005, révisée en 2011, en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                                                                          Art.106.2 TFUE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Rapports bisannuels officiels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fr-FR" sz="1600" b="0" i="1"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Article 9 </a:t>
            </a:r>
            <a:r>
              <a:rPr kumimoji="0" lang="fr-FR" sz="1800" b="0" i="1"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rPr>
              <a:t> - </a:t>
            </a:r>
            <a:r>
              <a:rPr kumimoji="0" lang="fr-FR" sz="1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Rapports </a:t>
            </a: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Tous les 2 ans, chaque État membre remet à la Commission un rapport sur la mise en </a:t>
            </a:r>
            <a:r>
              <a:rPr kumimoji="0" lang="fr-FR" sz="16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oeuvre</a:t>
            </a: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de la présente décision. Ces rapports comprennent une description détaillée de l’application de la présente décision en ce qui concerne les différentes catégories de services visées exposant notamment: </a:t>
            </a: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 une description de l’application de la présente décision aux services relevant de son champ d’application, y compris les activités internes; </a:t>
            </a: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b) le montant total des aides octroyées conformément à la présente décision avec une ventilation selon le secteur économique des bénéficiaires; </a:t>
            </a: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 si, pour un type donné de service, l’application de la présente décision a entraîné des difficultés ou des plaintes de la part de tiers;  </a:t>
            </a: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 fournissent, sur demande de la Commission formulée en temps utile avant la présentation du rapport, toute autre information concernant l’application de la présente décision. </a:t>
            </a: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6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Le premier rapport est présenté le 30 juin 2014 au plus tard. </a:t>
            </a:r>
            <a:endParaRPr kumimoji="0" lang="fr-FR" sz="20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ésultat de recherche d'images pour &quot;emoji drapeau france&quot;">
            <a:extLst>
              <a:ext uri="{FF2B5EF4-FFF2-40B4-BE49-F238E27FC236}">
                <a16:creationId xmlns:a16="http://schemas.microsoft.com/office/drawing/2014/main" id="{013C83EE-7C8C-4EC8-B749-E8A5E1EC9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685" y="714074"/>
            <a:ext cx="686730" cy="68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1491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151615"/>
            <a:ext cx="8628744" cy="447045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          Décision CE 2005, révisée en 2011, en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                                                                          Art.106.2 TFUE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5 Rapports bisannuels officiels          – synthèse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Des rapports similaires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L411-2 CCH : la référence + conventionnements + règles d’attribution + CUS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Un contrôle ex ante «  en aval » avec « un large pouvoir de contrôle et de sanction » de la puissance publique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De la MIILOS à l’ANCOLS (2014/15)</a:t>
            </a:r>
          </a:p>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ésultat de recherche d'images pour &quot;emoji drapeau france&quot;">
            <a:extLst>
              <a:ext uri="{FF2B5EF4-FFF2-40B4-BE49-F238E27FC236}">
                <a16:creationId xmlns:a16="http://schemas.microsoft.com/office/drawing/2014/main" id="{349C6BE1-6D38-46CE-91A1-DC81D9C91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369" y="1125771"/>
            <a:ext cx="686730" cy="68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08691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D0C6E-A102-4E91-B66C-319F9230CCC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EADA9B-F2A4-410F-B8A3-BCEE6DC517C5}"/>
              </a:ext>
            </a:extLst>
          </p:cNvPr>
          <p:cNvSpPr>
            <a:spLocks noGrp="1"/>
          </p:cNvSpPr>
          <p:nvPr>
            <p:ph idx="1"/>
          </p:nvPr>
        </p:nvSpPr>
        <p:spPr/>
        <p:txBody>
          <a:bodyPr/>
          <a:lstStyle/>
          <a:p>
            <a:endParaRPr lang="fr-FR"/>
          </a:p>
        </p:txBody>
      </p:sp>
      <p:sp>
        <p:nvSpPr>
          <p:cNvPr id="4" name="Rectangle 3">
            <a:extLst>
              <a:ext uri="{FF2B5EF4-FFF2-40B4-BE49-F238E27FC236}">
                <a16:creationId xmlns:a16="http://schemas.microsoft.com/office/drawing/2014/main" id="{76DC52A9-A738-47E0-B743-B7DBEDC879DA}"/>
              </a:ext>
            </a:extLst>
          </p:cNvPr>
          <p:cNvSpPr/>
          <p:nvPr/>
        </p:nvSpPr>
        <p:spPr>
          <a:xfrm>
            <a:off x="319313" y="151615"/>
            <a:ext cx="8628744" cy="534761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          Décision CE 2005, révisée en 2011, en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                                                                          Art.106.2 TFUE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75000"/>
                  </a:srgbClr>
                </a:solidFill>
                <a:effectLst/>
                <a:uLnTx/>
                <a:uFillTx/>
                <a:latin typeface="Lato" panose="020F0502020204030203"/>
                <a:ea typeface="+mn-ea"/>
                <a:cs typeface="+mn-cs"/>
              </a:rPr>
              <a:t>Révision en 2021 ?</a:t>
            </a:r>
          </a:p>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Règles relatives aux subventions publiques en faveur des services sociaux et de santé d’intérêt économique général (évaluation): </a:t>
            </a:r>
            <a:r>
              <a:rPr kumimoji="0" lang="fr-F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L’objectif général du paquet était d’aider les États membres à financer les SIEG qui revêtent une importance capitale pour les citoyens et l’ensemble de la société tout en préservant les aspects fondamentaux du contrôle des aides d’État. La présente évaluation a pour but de vérifier dans quelle mesure les règles applicables aux services de santé et aux services sociaux répondaient à ces objectifs et si les règles sont toujours appropriées au vu de l’évolution de la jurisprudence de la Cour et des changements sectoriels.</a:t>
            </a: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rPr>
              <a:t>Etude 2020 en cours</a:t>
            </a:r>
            <a:r>
              <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rPr>
              <a:t>&gt; 24/12/19 Appel d’offre </a:t>
            </a: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Study on Market trends in Health and Social Services and EU State Aid Implications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Reference number: COMP/2019/006, durée 10 </a:t>
            </a:r>
            <a:r>
              <a:rPr kumimoji="0" lang="en-US" sz="18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mois</a:t>
            </a: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fr-FR" sz="1800" b="1"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rPr>
              <a:t>Révision 2021 ? </a:t>
            </a:r>
            <a:r>
              <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rPr>
              <a:t>Contribution USH</a:t>
            </a:r>
          </a:p>
          <a:p>
            <a:pPr marL="0" marR="0" lvl="0" indent="0" algn="just" defTabSz="914400" rtl="0" eaLnBrk="1" fontAlgn="auto" latinLnBrk="0" hangingPunct="1">
              <a:lnSpc>
                <a:spcPct val="100000"/>
              </a:lnSpc>
              <a:spcBef>
                <a:spcPts val="300"/>
              </a:spcBef>
              <a:spcAft>
                <a:spcPts val="300"/>
              </a:spcAft>
              <a:buClrTx/>
              <a:buSzTx/>
              <a:buFontTx/>
              <a:buNone/>
              <a:tabLst/>
              <a:defRPr/>
            </a:pPr>
            <a:endParaRPr kumimoji="0" lang="fr-FR" sz="1800" b="0" i="0" u="none" strike="noStrike" kern="1200" cap="none" spc="0" normalizeH="0" baseline="0" noProof="0" dirty="0">
              <a:ln>
                <a:noFill/>
              </a:ln>
              <a:solidFill>
                <a:srgbClr val="4472C4">
                  <a:lumMod val="75000"/>
                </a:srgbClr>
              </a:solidFill>
              <a:effectLst/>
              <a:uLnTx/>
              <a:uFillTx/>
              <a:latin typeface="EUAlbertina"/>
              <a:ea typeface="Calibri" panose="020F0502020204030204" pitchFamily="34" charset="0"/>
              <a:cs typeface="Times New Roman" panose="02020603050405020304" pitchFamily="18" charset="0"/>
            </a:endParaRPr>
          </a:p>
        </p:txBody>
      </p:sp>
      <p:pic>
        <p:nvPicPr>
          <p:cNvPr id="5" name="Picture 2" descr="Résultat de recherche d'images pour &quot;emoji drapeau européen&quot;">
            <a:extLst>
              <a:ext uri="{FF2B5EF4-FFF2-40B4-BE49-F238E27FC236}">
                <a16:creationId xmlns:a16="http://schemas.microsoft.com/office/drawing/2014/main" id="{808B458F-B903-444D-A521-2D1649F8A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63268"/>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61934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483243">
            <a:off x="-335967" y="388640"/>
            <a:ext cx="9689373" cy="919188"/>
          </a:xfrm>
          <a:prstGeom prst="rect">
            <a:avLst/>
          </a:prstGeom>
          <a:solidFill>
            <a:srgbClr val="A2CB6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3223B"/>
              </a:solidFill>
            </a:endParaRPr>
          </a:p>
        </p:txBody>
      </p:sp>
      <p:sp>
        <p:nvSpPr>
          <p:cNvPr id="3" name="Rectangle 2"/>
          <p:cNvSpPr/>
          <p:nvPr/>
        </p:nvSpPr>
        <p:spPr>
          <a:xfrm rot="21483243">
            <a:off x="-380155" y="-290286"/>
            <a:ext cx="9712063" cy="1161794"/>
          </a:xfrm>
          <a:prstGeom prst="rect">
            <a:avLst/>
          </a:prstGeom>
          <a:solidFill>
            <a:srgbClr val="D32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3223B"/>
              </a:solidFill>
            </a:endParaRPr>
          </a:p>
        </p:txBody>
      </p:sp>
      <p:pic>
        <p:nvPicPr>
          <p:cNvPr id="5122" name="Picture 2" descr="Résultat de recherche d'images pour &quot;emoji drapeau européen&quot;">
            <a:extLst>
              <a:ext uri="{FF2B5EF4-FFF2-40B4-BE49-F238E27FC236}">
                <a16:creationId xmlns:a16="http://schemas.microsoft.com/office/drawing/2014/main" id="{FDC82E41-5B0A-4113-A0C6-4D104A13F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271" y="4408020"/>
            <a:ext cx="602843" cy="5673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557B59E1-21BB-4383-8D39-34279031E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314" y="1259897"/>
            <a:ext cx="9780314" cy="3148123"/>
          </a:xfrm>
          <a:prstGeom prst="rect">
            <a:avLst/>
          </a:prstGeom>
        </p:spPr>
      </p:pic>
      <p:sp>
        <p:nvSpPr>
          <p:cNvPr id="12" name="ZoneTexte 11">
            <a:extLst>
              <a:ext uri="{FF2B5EF4-FFF2-40B4-BE49-F238E27FC236}">
                <a16:creationId xmlns:a16="http://schemas.microsoft.com/office/drawing/2014/main" id="{30A6A9F4-F5C1-46F5-82E5-4ABD5DB3728F}"/>
              </a:ext>
            </a:extLst>
          </p:cNvPr>
          <p:cNvSpPr txBox="1"/>
          <p:nvPr/>
        </p:nvSpPr>
        <p:spPr>
          <a:xfrm>
            <a:off x="697065" y="389719"/>
            <a:ext cx="5471506" cy="584775"/>
          </a:xfrm>
          <a:prstGeom prst="rect">
            <a:avLst/>
          </a:prstGeom>
          <a:noFill/>
        </p:spPr>
        <p:txBody>
          <a:bodyPr wrap="square" rtlCol="0">
            <a:spAutoFit/>
          </a:bodyPr>
          <a:lstStyle/>
          <a:p>
            <a:r>
              <a:rPr lang="fr-FR" sz="3200" dirty="0">
                <a:solidFill>
                  <a:schemeClr val="bg1"/>
                </a:solidFill>
                <a:latin typeface="Aller Display" charset="0"/>
                <a:ea typeface="Aller Display" charset="0"/>
                <a:cs typeface="Aller Display" charset="0"/>
              </a:rPr>
              <a:t>Décodeur UE</a:t>
            </a:r>
          </a:p>
        </p:txBody>
      </p:sp>
      <p:sp>
        <p:nvSpPr>
          <p:cNvPr id="7" name="Larme 6">
            <a:extLst>
              <a:ext uri="{FF2B5EF4-FFF2-40B4-BE49-F238E27FC236}">
                <a16:creationId xmlns:a16="http://schemas.microsoft.com/office/drawing/2014/main" id="{4E2D8913-0483-4578-914E-714BC0AD06DB}"/>
              </a:ext>
            </a:extLst>
          </p:cNvPr>
          <p:cNvSpPr/>
          <p:nvPr/>
        </p:nvSpPr>
        <p:spPr>
          <a:xfrm rot="3961604">
            <a:off x="168656" y="334564"/>
            <a:ext cx="442811" cy="442811"/>
          </a:xfrm>
          <a:prstGeom prst="teardrop">
            <a:avLst/>
          </a:prstGeom>
          <a:solidFill>
            <a:srgbClr val="D9E1E2"/>
          </a:solidFill>
          <a:ln>
            <a:noFill/>
          </a:ln>
          <a:effectLst>
            <a:outerShdw dist="50800" dir="174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93547621-4732-462A-A378-000A0353AECE}"/>
              </a:ext>
            </a:extLst>
          </p:cNvPr>
          <p:cNvSpPr txBox="1"/>
          <p:nvPr/>
        </p:nvSpPr>
        <p:spPr>
          <a:xfrm>
            <a:off x="2402114" y="3726153"/>
            <a:ext cx="6551794" cy="400110"/>
          </a:xfrm>
          <a:prstGeom prst="rect">
            <a:avLst/>
          </a:prstGeom>
          <a:noFill/>
        </p:spPr>
        <p:txBody>
          <a:bodyPr wrap="none" rtlCol="0">
            <a:spAutoFit/>
          </a:bodyPr>
          <a:lstStyle/>
          <a:p>
            <a:r>
              <a:rPr lang="fr-FR" sz="2000" dirty="0">
                <a:solidFill>
                  <a:srgbClr val="A2CB67"/>
                </a:solidFill>
                <a:latin typeface="Aller Display" charset="0"/>
                <a:ea typeface="Aller Display" charset="0"/>
                <a:cs typeface="Aller Display" charset="0"/>
              </a:rPr>
              <a:t>Objectifs Traité + Légitimité + Nécessité + Intérêt UE</a:t>
            </a:r>
          </a:p>
        </p:txBody>
      </p:sp>
      <p:sp>
        <p:nvSpPr>
          <p:cNvPr id="10" name="ZoneTexte 9">
            <a:extLst>
              <a:ext uri="{FF2B5EF4-FFF2-40B4-BE49-F238E27FC236}">
                <a16:creationId xmlns:a16="http://schemas.microsoft.com/office/drawing/2014/main" id="{3B582AFA-9CC9-4058-8895-F13743B398C1}"/>
              </a:ext>
            </a:extLst>
          </p:cNvPr>
          <p:cNvSpPr txBox="1"/>
          <p:nvPr/>
        </p:nvSpPr>
        <p:spPr>
          <a:xfrm>
            <a:off x="2828515" y="1386432"/>
            <a:ext cx="2488182" cy="400110"/>
          </a:xfrm>
          <a:prstGeom prst="rect">
            <a:avLst/>
          </a:prstGeom>
          <a:noFill/>
        </p:spPr>
        <p:txBody>
          <a:bodyPr wrap="none" rtlCol="0">
            <a:spAutoFit/>
          </a:bodyPr>
          <a:lstStyle/>
          <a:p>
            <a:r>
              <a:rPr lang="fr-FR" sz="2000" dirty="0">
                <a:solidFill>
                  <a:srgbClr val="A2CB67"/>
                </a:solidFill>
                <a:latin typeface="Aller Display" charset="0"/>
                <a:ea typeface="Aller Display" charset="0"/>
                <a:cs typeface="Aller Display" charset="0"/>
              </a:rPr>
              <a:t>Logement social UE</a:t>
            </a:r>
          </a:p>
        </p:txBody>
      </p:sp>
    </p:spTree>
    <p:extLst>
      <p:ext uri="{BB962C8B-B14F-4D97-AF65-F5344CB8AC3E}">
        <p14:creationId xmlns:p14="http://schemas.microsoft.com/office/powerpoint/2010/main" val="126641007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9D6D44-CE37-4C55-9C77-3A854452D903}"/>
              </a:ext>
            </a:extLst>
          </p:cNvPr>
          <p:cNvPicPr>
            <a:picLocks noChangeAspect="1"/>
          </p:cNvPicPr>
          <p:nvPr/>
        </p:nvPicPr>
        <p:blipFill>
          <a:blip r:embed="rId2"/>
          <a:stretch>
            <a:fillRect/>
          </a:stretch>
        </p:blipFill>
        <p:spPr>
          <a:xfrm>
            <a:off x="720903" y="274700"/>
            <a:ext cx="7702193" cy="4808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375573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ésultat de recherche d'images pour &quot;traité sur le fonctionnement de l'union européenne (tfue)&quot;">
            <a:extLst>
              <a:ext uri="{FF2B5EF4-FFF2-40B4-BE49-F238E27FC236}">
                <a16:creationId xmlns:a16="http://schemas.microsoft.com/office/drawing/2014/main" id="{8460C5D2-344B-4002-9AC1-0929F07BF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29" y="304800"/>
            <a:ext cx="3984171" cy="4303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FE80A6-356C-4E82-85B1-43AE74F964D4}"/>
              </a:ext>
            </a:extLst>
          </p:cNvPr>
          <p:cNvSpPr/>
          <p:nvPr/>
        </p:nvSpPr>
        <p:spPr>
          <a:xfrm>
            <a:off x="174171" y="807837"/>
            <a:ext cx="5138058" cy="3046988"/>
          </a:xfrm>
          <a:prstGeom prst="rect">
            <a:avLst/>
          </a:prstGeom>
        </p:spPr>
        <p:txBody>
          <a:bodyPr wrap="square">
            <a:spAutoFit/>
          </a:bodyPr>
          <a:lstStyle/>
          <a:p>
            <a:r>
              <a:rPr lang="fr-FR" sz="2400" b="1" dirty="0">
                <a:solidFill>
                  <a:schemeClr val="accent5">
                    <a:lumMod val="75000"/>
                  </a:schemeClr>
                </a:solidFill>
                <a:latin typeface="Lato" panose="020F0502020204030203"/>
              </a:rPr>
              <a:t>TFUE - </a:t>
            </a:r>
            <a:r>
              <a:rPr lang="fr-FR" sz="2400" dirty="0">
                <a:solidFill>
                  <a:schemeClr val="accent5">
                    <a:lumMod val="75000"/>
                  </a:schemeClr>
                </a:solidFill>
                <a:latin typeface="Lato" panose="020F0502020204030203"/>
              </a:rPr>
              <a:t>Un Traité protecteur du bon accomplissement des missions d’intérêt général imparties au SIEG de logement social :</a:t>
            </a:r>
          </a:p>
          <a:p>
            <a:pPr marL="342900" indent="-342900">
              <a:buFont typeface="Arial" panose="020B0604020202020204" pitchFamily="34" charset="0"/>
              <a:buChar char="•"/>
            </a:pPr>
            <a:r>
              <a:rPr lang="fr-FR" sz="2400" b="1" dirty="0">
                <a:solidFill>
                  <a:schemeClr val="accent5">
                    <a:lumMod val="75000"/>
                  </a:schemeClr>
                </a:solidFill>
                <a:latin typeface="Lato" panose="020F0502020204030203"/>
              </a:rPr>
              <a:t>Protocole 26 (SIG)</a:t>
            </a:r>
          </a:p>
          <a:p>
            <a:pPr marL="342900" indent="-342900">
              <a:buFont typeface="Arial" panose="020B0604020202020204" pitchFamily="34" charset="0"/>
              <a:buChar char="•"/>
            </a:pPr>
            <a:r>
              <a:rPr lang="fr-FR" sz="2400" b="1" dirty="0">
                <a:solidFill>
                  <a:schemeClr val="accent5">
                    <a:lumMod val="75000"/>
                  </a:schemeClr>
                </a:solidFill>
                <a:latin typeface="Lato" panose="020F0502020204030203"/>
              </a:rPr>
              <a:t>Article 14 (SIEG)</a:t>
            </a:r>
          </a:p>
          <a:p>
            <a:pPr marL="342900" indent="-342900">
              <a:buFont typeface="Arial" panose="020B0604020202020204" pitchFamily="34" charset="0"/>
              <a:buChar char="•"/>
            </a:pPr>
            <a:r>
              <a:rPr lang="fr-FR" sz="2400" b="1" dirty="0">
                <a:solidFill>
                  <a:schemeClr val="accent5">
                    <a:lumMod val="75000"/>
                  </a:schemeClr>
                </a:solidFill>
                <a:latin typeface="Lato" panose="020F0502020204030203"/>
              </a:rPr>
              <a:t>Article 106.2 (SIEG)</a:t>
            </a:r>
          </a:p>
          <a:p>
            <a:pPr marL="342900" indent="-342900">
              <a:buFont typeface="Arial" panose="020B0604020202020204" pitchFamily="34" charset="0"/>
              <a:buChar char="•"/>
            </a:pPr>
            <a:r>
              <a:rPr lang="fr-FR" sz="2400" b="1" dirty="0">
                <a:solidFill>
                  <a:schemeClr val="accent5">
                    <a:lumMod val="75000"/>
                  </a:schemeClr>
                </a:solidFill>
                <a:latin typeface="Lato" panose="020F0502020204030203"/>
              </a:rPr>
              <a:t>Article 107 (Aides d’Etat)</a:t>
            </a:r>
            <a:endParaRPr lang="fr-FR" sz="2000" b="1" dirty="0">
              <a:solidFill>
                <a:schemeClr val="accent5">
                  <a:lumMod val="75000"/>
                </a:schemeClr>
              </a:solidFill>
              <a:latin typeface="Lato" panose="020F0502020204030203"/>
            </a:endParaRPr>
          </a:p>
        </p:txBody>
      </p:sp>
    </p:spTree>
    <p:extLst>
      <p:ext uri="{BB962C8B-B14F-4D97-AF65-F5344CB8AC3E}">
        <p14:creationId xmlns:p14="http://schemas.microsoft.com/office/powerpoint/2010/main" val="208405168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089F6F2-F319-473E-BAB5-0810FA3AE907}"/>
              </a:ext>
            </a:extLst>
          </p:cNvPr>
          <p:cNvSpPr txBox="1"/>
          <p:nvPr/>
        </p:nvSpPr>
        <p:spPr>
          <a:xfrm>
            <a:off x="304802" y="140739"/>
            <a:ext cx="8788398" cy="4401205"/>
          </a:xfrm>
          <a:prstGeom prst="rect">
            <a:avLst/>
          </a:prstGeom>
          <a:noFill/>
        </p:spPr>
        <p:txBody>
          <a:bodyPr wrap="square" rtlCol="0">
            <a:spAutoFit/>
          </a:bodyPr>
          <a:lstStyle/>
          <a:p>
            <a:r>
              <a:rPr lang="fr-FR" sz="3200" b="1" dirty="0">
                <a:solidFill>
                  <a:schemeClr val="accent5">
                    <a:lumMod val="75000"/>
                  </a:schemeClr>
                </a:solidFill>
                <a:latin typeface="Lato"/>
                <a:ea typeface="Aller Display" charset="0"/>
                <a:cs typeface="Aller Display" charset="0"/>
              </a:rPr>
              <a:t>      Protocole 26 : services d’intérêt général</a:t>
            </a:r>
          </a:p>
          <a:p>
            <a:r>
              <a:rPr lang="fr-FR" sz="1600" i="1" dirty="0">
                <a:solidFill>
                  <a:schemeClr val="accent5">
                    <a:lumMod val="75000"/>
                  </a:schemeClr>
                </a:solidFill>
                <a:ea typeface="Aller Display" charset="0"/>
                <a:cs typeface="Aller Display" charset="0"/>
              </a:rPr>
              <a:t>LES HAUTES PARTIES CONTRACTANTES, SOUHAITANT souligner l'importance des services d'intérêt général, SONT CONVENUES des dispositions interprétatives ci-après, qui sont annexées au traité sur l'Union européenne et au traité sur le fonctionnement de l'Union européenne:</a:t>
            </a:r>
          </a:p>
          <a:p>
            <a:pPr algn="ctr"/>
            <a:r>
              <a:rPr lang="fr-FR" sz="2000" b="1" dirty="0">
                <a:solidFill>
                  <a:schemeClr val="accent5">
                    <a:lumMod val="75000"/>
                  </a:schemeClr>
                </a:solidFill>
                <a:ea typeface="Aller Display" charset="0"/>
                <a:cs typeface="Aller Display" charset="0"/>
              </a:rPr>
              <a:t>Article premier</a:t>
            </a:r>
          </a:p>
          <a:p>
            <a:r>
              <a:rPr lang="fr-FR" sz="1600" i="1" dirty="0">
                <a:solidFill>
                  <a:schemeClr val="accent5">
                    <a:lumMod val="75000"/>
                  </a:schemeClr>
                </a:solidFill>
                <a:ea typeface="Aller Display" charset="0"/>
                <a:cs typeface="Aller Display" charset="0"/>
              </a:rPr>
              <a:t>Les </a:t>
            </a:r>
            <a:r>
              <a:rPr lang="fr-FR" sz="1600" b="1" i="1" u="sng" dirty="0">
                <a:solidFill>
                  <a:schemeClr val="accent5">
                    <a:lumMod val="75000"/>
                  </a:schemeClr>
                </a:solidFill>
                <a:ea typeface="Aller Display" charset="0"/>
                <a:cs typeface="Aller Display" charset="0"/>
              </a:rPr>
              <a:t>valeurs communes </a:t>
            </a:r>
            <a:r>
              <a:rPr lang="fr-FR" sz="1600" i="1" dirty="0">
                <a:solidFill>
                  <a:schemeClr val="accent5">
                    <a:lumMod val="75000"/>
                  </a:schemeClr>
                </a:solidFill>
                <a:ea typeface="Aller Display" charset="0"/>
                <a:cs typeface="Aller Display" charset="0"/>
              </a:rPr>
              <a:t>de l'Union concernant les SIEG  au sens de l'article 14 TFUE comprennent :</a:t>
            </a:r>
          </a:p>
          <a:p>
            <a:r>
              <a:rPr lang="fr-FR" sz="1600" i="1" dirty="0">
                <a:solidFill>
                  <a:schemeClr val="accent5">
                    <a:lumMod val="75000"/>
                  </a:schemeClr>
                </a:solidFill>
                <a:ea typeface="Aller Display" charset="0"/>
                <a:cs typeface="Aller Display" charset="0"/>
              </a:rPr>
              <a:t>- le rôle essentiel et le </a:t>
            </a:r>
            <a:r>
              <a:rPr lang="fr-FR" sz="1600" b="1" i="1" u="sng" dirty="0">
                <a:solidFill>
                  <a:schemeClr val="accent5">
                    <a:lumMod val="75000"/>
                  </a:schemeClr>
                </a:solidFill>
                <a:highlight>
                  <a:srgbClr val="FFFF00"/>
                </a:highlight>
                <a:ea typeface="Aller Display" charset="0"/>
                <a:cs typeface="Aller Display" charset="0"/>
              </a:rPr>
              <a:t>large pouvoir discrétionnaire </a:t>
            </a:r>
            <a:r>
              <a:rPr lang="fr-FR" sz="1600" i="1" dirty="0">
                <a:solidFill>
                  <a:schemeClr val="accent5">
                    <a:lumMod val="75000"/>
                  </a:schemeClr>
                </a:solidFill>
                <a:ea typeface="Aller Display" charset="0"/>
                <a:cs typeface="Aller Display" charset="0"/>
              </a:rPr>
              <a:t>des autorités nationales, régionales et locales pour fournir, faire exécuter et organiser les SIEG d'une manière qui réponde autant que possible aux </a:t>
            </a:r>
            <a:r>
              <a:rPr lang="fr-FR" sz="1600" b="1" i="1" u="sng" dirty="0">
                <a:solidFill>
                  <a:schemeClr val="accent5">
                    <a:lumMod val="75000"/>
                  </a:schemeClr>
                </a:solidFill>
                <a:highlight>
                  <a:srgbClr val="FFFF00"/>
                </a:highlight>
                <a:ea typeface="Aller Display" charset="0"/>
                <a:cs typeface="Aller Display" charset="0"/>
              </a:rPr>
              <a:t>besoins des utilisateurs</a:t>
            </a:r>
            <a:r>
              <a:rPr lang="fr-FR" sz="1600" i="1" u="sng" dirty="0">
                <a:solidFill>
                  <a:schemeClr val="accent5">
                    <a:lumMod val="75000"/>
                  </a:schemeClr>
                </a:solidFill>
                <a:ea typeface="Aller Display" charset="0"/>
                <a:cs typeface="Aller Display" charset="0"/>
              </a:rPr>
              <a:t>;</a:t>
            </a:r>
          </a:p>
          <a:p>
            <a:r>
              <a:rPr lang="fr-FR" sz="1600" i="1" dirty="0">
                <a:solidFill>
                  <a:schemeClr val="accent5">
                    <a:lumMod val="75000"/>
                  </a:schemeClr>
                </a:solidFill>
                <a:ea typeface="Aller Display" charset="0"/>
                <a:cs typeface="Aller Display" charset="0"/>
              </a:rPr>
              <a:t>- la </a:t>
            </a:r>
            <a:r>
              <a:rPr lang="fr-FR" sz="1600" b="1" i="1" dirty="0">
                <a:solidFill>
                  <a:schemeClr val="accent5">
                    <a:lumMod val="75000"/>
                  </a:schemeClr>
                </a:solidFill>
                <a:highlight>
                  <a:srgbClr val="FFFF00"/>
                </a:highlight>
                <a:ea typeface="Aller Display" charset="0"/>
                <a:cs typeface="Aller Display" charset="0"/>
              </a:rPr>
              <a:t>diversité des SIEG </a:t>
            </a:r>
            <a:r>
              <a:rPr lang="fr-FR" sz="1600" i="1" dirty="0">
                <a:solidFill>
                  <a:schemeClr val="accent5">
                    <a:lumMod val="75000"/>
                  </a:schemeClr>
                </a:solidFill>
                <a:ea typeface="Aller Display" charset="0"/>
                <a:cs typeface="Aller Display" charset="0"/>
              </a:rPr>
              <a:t>et les disparités qui peuvent exister au niveau des </a:t>
            </a:r>
            <a:r>
              <a:rPr lang="fr-FR" sz="1600" b="1" i="1" dirty="0">
                <a:solidFill>
                  <a:schemeClr val="accent5">
                    <a:lumMod val="75000"/>
                  </a:schemeClr>
                </a:solidFill>
                <a:highlight>
                  <a:srgbClr val="FFFF00"/>
                </a:highlight>
                <a:ea typeface="Aller Display" charset="0"/>
                <a:cs typeface="Aller Display" charset="0"/>
              </a:rPr>
              <a:t>besoins et des préférences des utilisateurs</a:t>
            </a:r>
            <a:r>
              <a:rPr lang="fr-FR" sz="1600" i="1" dirty="0">
                <a:solidFill>
                  <a:schemeClr val="accent5">
                    <a:lumMod val="75000"/>
                  </a:schemeClr>
                </a:solidFill>
                <a:ea typeface="Aller Display" charset="0"/>
                <a:cs typeface="Aller Display" charset="0"/>
              </a:rPr>
              <a:t> en raison de situations géographiques, sociales ou culturelles différentes;</a:t>
            </a:r>
          </a:p>
          <a:p>
            <a:r>
              <a:rPr lang="fr-FR" sz="1600" i="1" dirty="0">
                <a:solidFill>
                  <a:schemeClr val="accent5">
                    <a:lumMod val="75000"/>
                  </a:schemeClr>
                </a:solidFill>
                <a:ea typeface="Aller Display" charset="0"/>
                <a:cs typeface="Aller Display" charset="0"/>
              </a:rPr>
              <a:t>- un niveau élevé de qualité, de sécurité et quant au caractère </a:t>
            </a:r>
            <a:r>
              <a:rPr lang="fr-FR" sz="1600" b="1" i="1" u="sng" dirty="0">
                <a:solidFill>
                  <a:schemeClr val="accent5">
                    <a:lumMod val="75000"/>
                  </a:schemeClr>
                </a:solidFill>
                <a:highlight>
                  <a:srgbClr val="FFFF00"/>
                </a:highlight>
                <a:ea typeface="Aller Display" charset="0"/>
                <a:cs typeface="Aller Display" charset="0"/>
              </a:rPr>
              <a:t>abordable</a:t>
            </a:r>
            <a:r>
              <a:rPr lang="fr-FR" sz="1600" i="1" dirty="0">
                <a:solidFill>
                  <a:schemeClr val="accent5">
                    <a:lumMod val="75000"/>
                  </a:schemeClr>
                </a:solidFill>
                <a:ea typeface="Aller Display" charset="0"/>
                <a:cs typeface="Aller Display" charset="0"/>
              </a:rPr>
              <a:t>, l'égalité de traitement et la </a:t>
            </a:r>
            <a:r>
              <a:rPr lang="fr-FR" sz="1600" b="1" i="1" u="sng" dirty="0">
                <a:solidFill>
                  <a:schemeClr val="accent5">
                    <a:lumMod val="75000"/>
                  </a:schemeClr>
                </a:solidFill>
                <a:highlight>
                  <a:srgbClr val="FFFF00"/>
                </a:highlight>
                <a:ea typeface="Aller Display" charset="0"/>
                <a:cs typeface="Aller Display" charset="0"/>
              </a:rPr>
              <a:t>promotion de l'accès universel</a:t>
            </a:r>
            <a:r>
              <a:rPr lang="fr-FR" sz="1600" b="1" i="1" dirty="0">
                <a:solidFill>
                  <a:schemeClr val="accent5">
                    <a:lumMod val="75000"/>
                  </a:schemeClr>
                </a:solidFill>
                <a:highlight>
                  <a:srgbClr val="FFFF00"/>
                </a:highlight>
                <a:ea typeface="Aller Display" charset="0"/>
                <a:cs typeface="Aller Display" charset="0"/>
              </a:rPr>
              <a:t> </a:t>
            </a:r>
            <a:r>
              <a:rPr lang="fr-FR" sz="1600" i="1" dirty="0">
                <a:solidFill>
                  <a:schemeClr val="accent5">
                    <a:lumMod val="75000"/>
                  </a:schemeClr>
                </a:solidFill>
                <a:ea typeface="Aller Display" charset="0"/>
                <a:cs typeface="Aller Display" charset="0"/>
              </a:rPr>
              <a:t>et des </a:t>
            </a:r>
            <a:r>
              <a:rPr lang="fr-FR" sz="1600" b="1" i="1" u="sng" dirty="0">
                <a:solidFill>
                  <a:schemeClr val="accent5">
                    <a:lumMod val="75000"/>
                  </a:schemeClr>
                </a:solidFill>
                <a:highlight>
                  <a:srgbClr val="FFFF00"/>
                </a:highlight>
                <a:ea typeface="Aller Display" charset="0"/>
                <a:cs typeface="Aller Display" charset="0"/>
              </a:rPr>
              <a:t>droits des utilisateurs</a:t>
            </a:r>
            <a:r>
              <a:rPr lang="fr-FR" sz="1600" i="1" dirty="0">
                <a:solidFill>
                  <a:schemeClr val="accent5">
                    <a:lumMod val="75000"/>
                  </a:schemeClr>
                </a:solidFill>
                <a:ea typeface="Aller Display" charset="0"/>
                <a:cs typeface="Aller Display" charset="0"/>
              </a:rPr>
              <a:t>.</a:t>
            </a:r>
          </a:p>
          <a:p>
            <a:pPr algn="ctr"/>
            <a:r>
              <a:rPr lang="fr-FR" sz="2000" b="1" dirty="0">
                <a:solidFill>
                  <a:schemeClr val="accent5">
                    <a:lumMod val="75000"/>
                  </a:schemeClr>
                </a:solidFill>
                <a:ea typeface="Aller Display" charset="0"/>
                <a:cs typeface="Aller Display" charset="0"/>
              </a:rPr>
              <a:t>Article 2</a:t>
            </a:r>
          </a:p>
          <a:p>
            <a:r>
              <a:rPr lang="fr-FR" sz="1600" i="1" dirty="0">
                <a:solidFill>
                  <a:schemeClr val="accent5">
                    <a:lumMod val="75000"/>
                  </a:schemeClr>
                </a:solidFill>
                <a:ea typeface="Aller Display" charset="0"/>
                <a:cs typeface="Aller Display" charset="0"/>
              </a:rPr>
              <a:t>Les dispositions des traités ne portent en aucune manière atteinte à la compétence des États membres pour fournir, faire exécuter et organiser des </a:t>
            </a:r>
            <a:r>
              <a:rPr lang="fr-FR" sz="1600" b="1" i="1" u="sng" dirty="0">
                <a:solidFill>
                  <a:schemeClr val="accent5">
                    <a:lumMod val="75000"/>
                  </a:schemeClr>
                </a:solidFill>
                <a:highlight>
                  <a:srgbClr val="FFFF00"/>
                </a:highlight>
                <a:ea typeface="Aller Display" charset="0"/>
                <a:cs typeface="Aller Display" charset="0"/>
              </a:rPr>
              <a:t>services non économiques d'intérêt général</a:t>
            </a:r>
            <a:r>
              <a:rPr lang="fr-FR" sz="1600" i="1" dirty="0">
                <a:solidFill>
                  <a:schemeClr val="accent5">
                    <a:lumMod val="75000"/>
                  </a:schemeClr>
                </a:solidFill>
                <a:ea typeface="Aller Display" charset="0"/>
                <a:cs typeface="Aller Display" charset="0"/>
              </a:rPr>
              <a:t>.</a:t>
            </a:r>
            <a:endParaRPr lang="fr-FR" i="1" dirty="0">
              <a:solidFill>
                <a:schemeClr val="accent5">
                  <a:lumMod val="75000"/>
                </a:schemeClr>
              </a:solidFill>
              <a:ea typeface="Aller Display" charset="0"/>
              <a:cs typeface="Aller Display" charset="0"/>
            </a:endParaRPr>
          </a:p>
        </p:txBody>
      </p:sp>
      <p:pic>
        <p:nvPicPr>
          <p:cNvPr id="12" name="Picture 2" descr="Résultat de recherche d'images pour &quot;emoji drapeau européen&quot;">
            <a:extLst>
              <a:ext uri="{FF2B5EF4-FFF2-40B4-BE49-F238E27FC236}">
                <a16:creationId xmlns:a16="http://schemas.microsoft.com/office/drawing/2014/main" id="{8D0CA38F-D411-45F0-9E0C-694D75D5B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49633"/>
            <a:ext cx="914399" cy="86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6970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393" y="67357"/>
            <a:ext cx="7862207" cy="723900"/>
          </a:xfrm>
        </p:spPr>
        <p:txBody>
          <a:bodyPr/>
          <a:lstStyle/>
          <a:p>
            <a:pPr algn="ctr"/>
            <a:r>
              <a:rPr lang="fr-BE" dirty="0">
                <a:solidFill>
                  <a:schemeClr val="accent3"/>
                </a:solidFill>
                <a:latin typeface="Lato"/>
              </a:rPr>
              <a:t>Les SIEG dans les Traités européens</a:t>
            </a:r>
          </a:p>
        </p:txBody>
      </p:sp>
      <p:sp>
        <p:nvSpPr>
          <p:cNvPr id="3" name="Espace réservé du contenu 2"/>
          <p:cNvSpPr>
            <a:spLocks noGrp="1"/>
          </p:cNvSpPr>
          <p:nvPr>
            <p:ph idx="1"/>
          </p:nvPr>
        </p:nvSpPr>
        <p:spPr>
          <a:xfrm>
            <a:off x="310243" y="290292"/>
            <a:ext cx="8466365" cy="4230914"/>
          </a:xfrm>
        </p:spPr>
        <p:txBody>
          <a:bodyPr>
            <a:normAutofit fontScale="25000" lnSpcReduction="20000"/>
          </a:bodyPr>
          <a:lstStyle/>
          <a:p>
            <a:pPr marL="0" indent="0">
              <a:buNone/>
            </a:pPr>
            <a:r>
              <a:rPr lang="fr-BE" sz="5700" b="1" dirty="0">
                <a:solidFill>
                  <a:schemeClr val="accent5">
                    <a:lumMod val="75000"/>
                  </a:schemeClr>
                </a:solidFill>
                <a:latin typeface="Lato" panose="020F0502020204030203"/>
              </a:rPr>
              <a:t>                    </a:t>
            </a:r>
            <a:r>
              <a:rPr lang="fr-BE" sz="12800" b="1" dirty="0">
                <a:solidFill>
                  <a:schemeClr val="accent5">
                    <a:lumMod val="75000"/>
                  </a:schemeClr>
                </a:solidFill>
                <a:latin typeface="Lato" panose="020F0502020204030203"/>
              </a:rPr>
              <a:t>Article 14 TFUE</a:t>
            </a:r>
            <a:endParaRPr lang="fr-BE" sz="4425" dirty="0">
              <a:solidFill>
                <a:schemeClr val="accent5">
                  <a:lumMod val="75000"/>
                </a:schemeClr>
              </a:solidFill>
              <a:latin typeface="Lato" panose="020F0502020204030203"/>
            </a:endParaRPr>
          </a:p>
          <a:p>
            <a:pPr marL="0" indent="0" algn="just">
              <a:lnSpc>
                <a:spcPct val="120000"/>
              </a:lnSpc>
              <a:spcAft>
                <a:spcPts val="450"/>
              </a:spcAft>
              <a:buNone/>
            </a:pPr>
            <a:r>
              <a:rPr lang="fr-FR" sz="7200" i="1" dirty="0">
                <a:solidFill>
                  <a:schemeClr val="accent5">
                    <a:lumMod val="75000"/>
                  </a:schemeClr>
                </a:solidFill>
              </a:rPr>
              <a:t>« Sans préjudice de l'article 4 du traité sur l'Union européenne et des articles 93, 106 et 107 du présent traité, et eu égard à la </a:t>
            </a:r>
            <a:r>
              <a:rPr lang="fr-FR" sz="7200" b="1" i="1" u="sng" dirty="0">
                <a:solidFill>
                  <a:schemeClr val="accent5">
                    <a:lumMod val="75000"/>
                  </a:schemeClr>
                </a:solidFill>
              </a:rPr>
              <a:t>place qu'occupent les services d'intérêt économique général </a:t>
            </a:r>
            <a:r>
              <a:rPr lang="fr-FR" sz="7200" i="1" dirty="0">
                <a:solidFill>
                  <a:schemeClr val="accent5">
                    <a:lumMod val="75000"/>
                  </a:schemeClr>
                </a:solidFill>
              </a:rPr>
              <a:t>parmi les </a:t>
            </a:r>
            <a:r>
              <a:rPr lang="fr-FR" sz="7200" b="1" i="1" u="sng" dirty="0">
                <a:solidFill>
                  <a:schemeClr val="accent5">
                    <a:lumMod val="75000"/>
                  </a:schemeClr>
                </a:solidFill>
                <a:highlight>
                  <a:srgbClr val="FFFF00"/>
                </a:highlight>
              </a:rPr>
              <a:t>valeurs communes de l'Union </a:t>
            </a:r>
            <a:r>
              <a:rPr lang="fr-FR" sz="7200" i="1" dirty="0">
                <a:solidFill>
                  <a:schemeClr val="accent5">
                    <a:lumMod val="75000"/>
                  </a:schemeClr>
                </a:solidFill>
              </a:rPr>
              <a:t>ainsi qu'au rôle qu'ils jouent dans </a:t>
            </a:r>
            <a:r>
              <a:rPr lang="fr-FR" sz="7200" b="1" i="1" dirty="0">
                <a:solidFill>
                  <a:schemeClr val="accent5">
                    <a:lumMod val="75000"/>
                  </a:schemeClr>
                </a:solidFill>
              </a:rPr>
              <a:t>la </a:t>
            </a:r>
            <a:r>
              <a:rPr lang="fr-FR" sz="7200" b="1" i="1" u="sng" dirty="0">
                <a:solidFill>
                  <a:schemeClr val="accent5">
                    <a:lumMod val="75000"/>
                  </a:schemeClr>
                </a:solidFill>
                <a:highlight>
                  <a:srgbClr val="FFFF00"/>
                </a:highlight>
              </a:rPr>
              <a:t>promotion de la cohésion sociale et territoriale de l'Union</a:t>
            </a:r>
            <a:r>
              <a:rPr lang="fr-FR" sz="7200" i="1" dirty="0">
                <a:solidFill>
                  <a:schemeClr val="accent5">
                    <a:lumMod val="75000"/>
                  </a:schemeClr>
                </a:solidFill>
              </a:rPr>
              <a:t>, l'Union et ses États membres, chacun dans les limites de leurs compétences respectives et dans les limites du champ d'application des traités, </a:t>
            </a:r>
            <a:r>
              <a:rPr lang="fr-FR" sz="7200" b="1" i="1" u="sng" dirty="0">
                <a:solidFill>
                  <a:schemeClr val="accent5">
                    <a:lumMod val="75000"/>
                  </a:schemeClr>
                </a:solidFill>
                <a:highlight>
                  <a:srgbClr val="FFFF00"/>
                </a:highlight>
              </a:rPr>
              <a:t>veillent</a:t>
            </a:r>
            <a:r>
              <a:rPr lang="fr-FR" sz="7200" b="1" i="1" dirty="0">
                <a:solidFill>
                  <a:schemeClr val="accent5">
                    <a:lumMod val="75000"/>
                  </a:schemeClr>
                </a:solidFill>
              </a:rPr>
              <a:t> à ce que ces services fonctionnent sur la base de </a:t>
            </a:r>
            <a:r>
              <a:rPr lang="fr-FR" sz="7200" b="1" i="1" u="sng" dirty="0">
                <a:solidFill>
                  <a:schemeClr val="accent5">
                    <a:lumMod val="75000"/>
                  </a:schemeClr>
                </a:solidFill>
                <a:highlight>
                  <a:srgbClr val="FFFF00"/>
                </a:highlight>
              </a:rPr>
              <a:t>principes</a:t>
            </a:r>
            <a:r>
              <a:rPr lang="fr-FR" sz="7200" b="1" i="1" dirty="0">
                <a:solidFill>
                  <a:schemeClr val="accent5">
                    <a:lumMod val="75000"/>
                  </a:schemeClr>
                </a:solidFill>
                <a:highlight>
                  <a:srgbClr val="FFFF00"/>
                </a:highlight>
              </a:rPr>
              <a:t> et dans des </a:t>
            </a:r>
            <a:r>
              <a:rPr lang="fr-FR" sz="7200" b="1" i="1" u="sng" dirty="0">
                <a:solidFill>
                  <a:schemeClr val="accent5">
                    <a:lumMod val="75000"/>
                  </a:schemeClr>
                </a:solidFill>
                <a:highlight>
                  <a:srgbClr val="FFFF00"/>
                </a:highlight>
              </a:rPr>
              <a:t>conditions, notamment économiques et financières, qui leur </a:t>
            </a:r>
            <a:r>
              <a:rPr lang="fr-FR" sz="11200" b="1" i="1" u="sng" dirty="0">
                <a:solidFill>
                  <a:schemeClr val="accent5">
                    <a:lumMod val="75000"/>
                  </a:schemeClr>
                </a:solidFill>
                <a:highlight>
                  <a:srgbClr val="FFFF00"/>
                </a:highlight>
              </a:rPr>
              <a:t>permettent d'accomplir leurs missions</a:t>
            </a:r>
            <a:r>
              <a:rPr lang="fr-FR" sz="7200" i="1" dirty="0">
                <a:solidFill>
                  <a:schemeClr val="accent5">
                    <a:lumMod val="75000"/>
                  </a:schemeClr>
                </a:solidFill>
                <a:highlight>
                  <a:srgbClr val="FFFF00"/>
                </a:highlight>
              </a:rPr>
              <a:t>. </a:t>
            </a:r>
          </a:p>
          <a:p>
            <a:pPr marL="0" indent="0" algn="just">
              <a:lnSpc>
                <a:spcPct val="120000"/>
              </a:lnSpc>
              <a:spcAft>
                <a:spcPts val="450"/>
              </a:spcAft>
              <a:buNone/>
            </a:pPr>
            <a:r>
              <a:rPr lang="fr-FR" sz="7200" i="1" dirty="0">
                <a:solidFill>
                  <a:schemeClr val="accent5">
                    <a:lumMod val="75000"/>
                  </a:schemeClr>
                </a:solidFill>
              </a:rPr>
              <a:t>Le Parlement européen et le Conseil, statuant par voie de règlements conformément à la procédure législative ordinaire, établissent ces principes et fixent ces conditions, sans préjudice de </a:t>
            </a:r>
            <a:r>
              <a:rPr lang="fr-FR" sz="7200" b="1" i="1" dirty="0">
                <a:solidFill>
                  <a:schemeClr val="accent5">
                    <a:lumMod val="75000"/>
                  </a:schemeClr>
                </a:solidFill>
              </a:rPr>
              <a:t>la </a:t>
            </a:r>
            <a:r>
              <a:rPr lang="fr-FR" sz="7200" b="1" i="1" u="sng" dirty="0">
                <a:solidFill>
                  <a:schemeClr val="accent5">
                    <a:lumMod val="75000"/>
                  </a:schemeClr>
                </a:solidFill>
                <a:highlight>
                  <a:srgbClr val="FFFF00"/>
                </a:highlight>
              </a:rPr>
              <a:t>compétence</a:t>
            </a:r>
            <a:r>
              <a:rPr lang="fr-FR" sz="7200" b="1" i="1" dirty="0">
                <a:solidFill>
                  <a:schemeClr val="accent5">
                    <a:lumMod val="75000"/>
                  </a:schemeClr>
                </a:solidFill>
              </a:rPr>
              <a:t> qu'ont les États membres, dans le respect des traités, de fournir, de faire exécuter et de financer ces services</a:t>
            </a:r>
            <a:r>
              <a:rPr lang="fr-FR" sz="7200" i="1" dirty="0">
                <a:solidFill>
                  <a:schemeClr val="accent5">
                    <a:lumMod val="75000"/>
                  </a:schemeClr>
                </a:solidFill>
              </a:rPr>
              <a:t>. »</a:t>
            </a:r>
          </a:p>
          <a:p>
            <a:pPr marL="0" indent="0" algn="ctr">
              <a:buNone/>
            </a:pPr>
            <a:r>
              <a:rPr lang="fr-FR" sz="1950" dirty="0">
                <a:solidFill>
                  <a:schemeClr val="accent5">
                    <a:lumMod val="75000"/>
                  </a:schemeClr>
                </a:solidFill>
              </a:rPr>
              <a:t>A interpréter à la lumière du </a:t>
            </a:r>
            <a:r>
              <a:rPr lang="fr-FR" sz="1950" b="1" dirty="0">
                <a:solidFill>
                  <a:schemeClr val="accent5">
                    <a:lumMod val="75000"/>
                  </a:schemeClr>
                </a:solidFill>
              </a:rPr>
              <a:t>Protocole (26) sur les services d’intérêt général </a:t>
            </a:r>
            <a:r>
              <a:rPr lang="fr-FR" sz="1950" dirty="0">
                <a:solidFill>
                  <a:schemeClr val="accent5">
                    <a:lumMod val="75000"/>
                  </a:schemeClr>
                </a:solidFill>
              </a:rPr>
              <a:t>(Traité de Lisbonne, 2007).</a:t>
            </a:r>
          </a:p>
          <a:p>
            <a:pPr marL="0" indent="0" algn="just">
              <a:buNone/>
            </a:pPr>
            <a:endParaRPr lang="fr-FR" sz="1800" i="1" dirty="0"/>
          </a:p>
        </p:txBody>
      </p:sp>
      <p:pic>
        <p:nvPicPr>
          <p:cNvPr id="4" name="Picture 2" descr="Résultat de recherche d'images pour &quot;emoji drapeau européen&quot;">
            <a:extLst>
              <a:ext uri="{FF2B5EF4-FFF2-40B4-BE49-F238E27FC236}">
                <a16:creationId xmlns:a16="http://schemas.microsoft.com/office/drawing/2014/main" id="{8576A2A0-ADE1-4ECC-BAD5-4A00E7916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43" y="-151947"/>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35620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C4C7E-4D52-4C93-ADD5-A7B2FDB65BD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462DA0E-C703-4F3A-A9FD-A98401BD545B}"/>
              </a:ext>
            </a:extLst>
          </p:cNvPr>
          <p:cNvSpPr>
            <a:spLocks noGrp="1"/>
          </p:cNvSpPr>
          <p:nvPr>
            <p:ph idx="1"/>
          </p:nvPr>
        </p:nvSpPr>
        <p:spPr/>
        <p:txBody>
          <a:bodyPr/>
          <a:lstStyle/>
          <a:p>
            <a:endParaRPr lang="fr-FR"/>
          </a:p>
        </p:txBody>
      </p:sp>
      <p:sp>
        <p:nvSpPr>
          <p:cNvPr id="4" name="Espace réservé du contenu 2">
            <a:extLst>
              <a:ext uri="{FF2B5EF4-FFF2-40B4-BE49-F238E27FC236}">
                <a16:creationId xmlns:a16="http://schemas.microsoft.com/office/drawing/2014/main" id="{DA96B267-B30B-44AF-9F2A-218C2A596D26}"/>
              </a:ext>
            </a:extLst>
          </p:cNvPr>
          <p:cNvSpPr txBox="1">
            <a:spLocks/>
          </p:cNvSpPr>
          <p:nvPr/>
        </p:nvSpPr>
        <p:spPr>
          <a:xfrm>
            <a:off x="370117" y="589645"/>
            <a:ext cx="8236856" cy="3581400"/>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BE" sz="3200" b="1" i="0" u="none" strike="noStrike" kern="1200" cap="none" spc="0" normalizeH="0" baseline="0" noProof="0" dirty="0">
                <a:ln>
                  <a:noFill/>
                </a:ln>
                <a:solidFill>
                  <a:schemeClr val="accent5">
                    <a:lumMod val="75000"/>
                  </a:schemeClr>
                </a:solidFill>
                <a:effectLst/>
                <a:uLnTx/>
                <a:uFillTx/>
                <a:latin typeface="Lato"/>
                <a:ea typeface="+mn-ea"/>
                <a:cs typeface="+mn-cs"/>
              </a:rPr>
              <a:t>        Article 106, paragraphe 2, TFUE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000" b="0" i="1" u="none" strike="noStrike" kern="1200" cap="none" spc="0" normalizeH="0" baseline="0" noProof="0" dirty="0">
              <a:ln>
                <a:noFill/>
              </a:ln>
              <a:solidFill>
                <a:schemeClr val="accent5">
                  <a:lumMod val="75000"/>
                </a:schemeClr>
              </a:solidFill>
              <a:effectLst/>
              <a:uLnTx/>
              <a:uFillTx/>
              <a:latin typeface="Lato"/>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1" u="none" strike="noStrike" kern="1200" cap="none" spc="0" normalizeH="0" baseline="0" noProof="0" dirty="0">
                <a:ln>
                  <a:noFill/>
                </a:ln>
                <a:solidFill>
                  <a:schemeClr val="accent5">
                    <a:lumMod val="75000"/>
                  </a:schemeClr>
                </a:solidFill>
                <a:effectLst/>
                <a:uLnTx/>
                <a:uFillTx/>
                <a:latin typeface="Lato"/>
                <a:ea typeface="+mn-ea"/>
                <a:cs typeface="+mn-cs"/>
              </a:rPr>
              <a:t>« Les entreprises chargées de la gestion de services d'intérêt économique général ou présentant le caractère d'un monopole fiscal sont soumises aux règles des traités, notamment aux </a:t>
            </a:r>
            <a:r>
              <a:rPr kumimoji="0" lang="fr-FR" sz="2000" b="1" i="1" u="none" strike="noStrike" kern="1200" cap="none" spc="0" normalizeH="0" baseline="0" noProof="0" dirty="0">
                <a:ln>
                  <a:noFill/>
                </a:ln>
                <a:solidFill>
                  <a:schemeClr val="accent5">
                    <a:lumMod val="75000"/>
                  </a:schemeClr>
                </a:solidFill>
                <a:effectLst/>
                <a:uLnTx/>
                <a:uFillTx/>
                <a:latin typeface="Lato"/>
                <a:ea typeface="+mn-ea"/>
                <a:cs typeface="+mn-cs"/>
              </a:rPr>
              <a:t>règles de concurrence</a:t>
            </a:r>
            <a:r>
              <a:rPr kumimoji="0" lang="fr-FR" sz="2000" b="0" i="1" u="none" strike="noStrike" kern="1200" cap="none" spc="0" normalizeH="0" baseline="0" noProof="0" dirty="0">
                <a:ln>
                  <a:noFill/>
                </a:ln>
                <a:solidFill>
                  <a:schemeClr val="accent5">
                    <a:lumMod val="75000"/>
                  </a:schemeClr>
                </a:solidFill>
                <a:effectLst/>
                <a:uLnTx/>
                <a:uFillTx/>
                <a:latin typeface="Lato"/>
                <a:ea typeface="+mn-ea"/>
                <a:cs typeface="+mn-cs"/>
              </a:rPr>
              <a:t>, dans les limites où l'application de ces règles </a:t>
            </a:r>
            <a:r>
              <a:rPr kumimoji="0" lang="fr-FR" sz="2600" b="1" i="1" u="sng" strike="noStrike" kern="1200" cap="none" spc="0" normalizeH="0" baseline="0" noProof="0" dirty="0">
                <a:ln>
                  <a:noFill/>
                </a:ln>
                <a:solidFill>
                  <a:schemeClr val="accent5">
                    <a:lumMod val="75000"/>
                  </a:schemeClr>
                </a:solidFill>
                <a:effectLst/>
                <a:highlight>
                  <a:srgbClr val="FFFF00"/>
                </a:highlight>
                <a:uLnTx/>
                <a:uFillTx/>
                <a:latin typeface="Lato"/>
                <a:ea typeface="+mn-ea"/>
                <a:cs typeface="+mn-cs"/>
              </a:rPr>
              <a:t>ne fait pas échec à l'accomplissement en droit ou en fait de la mission particulière qui leur a été impartie</a:t>
            </a:r>
            <a:r>
              <a:rPr kumimoji="0" lang="fr-FR" sz="2600" b="0" i="1" u="none" strike="noStrike" kern="1200" cap="none" spc="0" normalizeH="0" baseline="0" noProof="0" dirty="0">
                <a:ln>
                  <a:noFill/>
                </a:ln>
                <a:solidFill>
                  <a:schemeClr val="accent5">
                    <a:lumMod val="75000"/>
                  </a:schemeClr>
                </a:solidFill>
                <a:effectLst/>
                <a:highlight>
                  <a:srgbClr val="FFFF00"/>
                </a:highlight>
                <a:uLnTx/>
                <a:uFillTx/>
                <a:latin typeface="Lato"/>
                <a:ea typeface="+mn-ea"/>
                <a:cs typeface="+mn-cs"/>
              </a:rPr>
              <a:t>. </a:t>
            </a:r>
            <a:endParaRPr kumimoji="0" lang="fr-FR" b="0" i="1" u="none" strike="noStrike" kern="1200" cap="none" spc="0" normalizeH="0" baseline="0" noProof="0" dirty="0">
              <a:ln>
                <a:noFill/>
              </a:ln>
              <a:solidFill>
                <a:schemeClr val="accent5">
                  <a:lumMod val="75000"/>
                </a:schemeClr>
              </a:solidFill>
              <a:effectLst/>
              <a:highlight>
                <a:srgbClr val="FFFF00"/>
              </a:highlight>
              <a:uLnTx/>
              <a:uFillTx/>
              <a:latin typeface="Lato"/>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000" b="0" i="1" u="none" strike="noStrike" kern="1200" cap="none" spc="0" normalizeH="0" baseline="0" noProof="0" dirty="0">
              <a:ln>
                <a:noFill/>
              </a:ln>
              <a:solidFill>
                <a:schemeClr val="accent5">
                  <a:lumMod val="75000"/>
                </a:schemeClr>
              </a:solidFill>
              <a:effectLst/>
              <a:uLnTx/>
              <a:uFillTx/>
              <a:latin typeface="Lato"/>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0" i="1" u="none" strike="noStrike" kern="1200" cap="none" spc="0" normalizeH="0" baseline="0" noProof="0" dirty="0">
                <a:ln>
                  <a:noFill/>
                </a:ln>
                <a:solidFill>
                  <a:schemeClr val="accent5">
                    <a:lumMod val="75000"/>
                  </a:schemeClr>
                </a:solidFill>
                <a:effectLst/>
                <a:uLnTx/>
                <a:uFillTx/>
                <a:latin typeface="Lato"/>
                <a:ea typeface="+mn-ea"/>
                <a:cs typeface="+mn-cs"/>
              </a:rPr>
              <a:t>Le développement des échanges ne doit pas être affecté </a:t>
            </a:r>
            <a:r>
              <a:rPr kumimoji="0" lang="fr-FR" sz="2000" b="1" i="1" u="sng" strike="noStrike" kern="1200" cap="none" spc="0" normalizeH="0" baseline="0" noProof="0" dirty="0">
                <a:ln>
                  <a:noFill/>
                </a:ln>
                <a:solidFill>
                  <a:schemeClr val="accent5">
                    <a:lumMod val="75000"/>
                  </a:schemeClr>
                </a:solidFill>
                <a:effectLst/>
                <a:uLnTx/>
                <a:uFillTx/>
                <a:latin typeface="Lato"/>
                <a:ea typeface="+mn-ea"/>
                <a:cs typeface="+mn-cs"/>
              </a:rPr>
              <a:t>dans une mesure contraire à l'intérêt de l'Union.</a:t>
            </a:r>
            <a:r>
              <a:rPr kumimoji="0" lang="fr-FR" sz="2000" b="0" i="1" u="none" strike="noStrike" kern="1200" cap="none" spc="0" normalizeH="0" baseline="0" noProof="0" dirty="0">
                <a:ln>
                  <a:noFill/>
                </a:ln>
                <a:solidFill>
                  <a:schemeClr val="accent5">
                    <a:lumMod val="75000"/>
                  </a:schemeClr>
                </a:solidFill>
                <a:effectLst/>
                <a:uLnTx/>
                <a:uFillTx/>
                <a:latin typeface="Lato"/>
                <a:ea typeface="+mn-ea"/>
                <a:cs typeface="+mn-cs"/>
              </a:rPr>
              <a:t> »</a:t>
            </a:r>
            <a:endParaRPr kumimoji="0" lang="fr-BE" sz="2000" b="0" i="1" u="none" strike="noStrike" kern="1200" cap="none" spc="0" normalizeH="0" baseline="0" noProof="0" dirty="0">
              <a:ln>
                <a:noFill/>
              </a:ln>
              <a:solidFill>
                <a:schemeClr val="accent5">
                  <a:lumMod val="75000"/>
                </a:schemeClr>
              </a:solidFill>
              <a:effectLst/>
              <a:uLnTx/>
              <a:uFillTx/>
              <a:latin typeface="Lato"/>
              <a:ea typeface="+mn-ea"/>
              <a:cs typeface="+mn-cs"/>
            </a:endParaRPr>
          </a:p>
        </p:txBody>
      </p:sp>
      <p:pic>
        <p:nvPicPr>
          <p:cNvPr id="5" name="Picture 2" descr="Résultat de recherche d'images pour &quot;emoji drapeau européen&quot;">
            <a:extLst>
              <a:ext uri="{FF2B5EF4-FFF2-40B4-BE49-F238E27FC236}">
                <a16:creationId xmlns:a16="http://schemas.microsoft.com/office/drawing/2014/main" id="{168FFF7E-01D3-4A89-9941-BE35E675C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43" y="176100"/>
            <a:ext cx="1002154" cy="9432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2D1DA876-A747-41E9-84E8-8C045893B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373" y="3854584"/>
            <a:ext cx="4004291" cy="1288916"/>
          </a:xfrm>
          <a:prstGeom prst="rect">
            <a:avLst/>
          </a:prstGeom>
        </p:spPr>
      </p:pic>
    </p:spTree>
    <p:extLst>
      <p:ext uri="{BB962C8B-B14F-4D97-AF65-F5344CB8AC3E}">
        <p14:creationId xmlns:p14="http://schemas.microsoft.com/office/powerpoint/2010/main" val="63332228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2092F-9145-4D2B-82B2-D7333980735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4872C73-74F4-4D58-8590-18AA45A54EEF}"/>
              </a:ext>
            </a:extLst>
          </p:cNvPr>
          <p:cNvSpPr>
            <a:spLocks noGrp="1"/>
          </p:cNvSpPr>
          <p:nvPr>
            <p:ph idx="1"/>
          </p:nvPr>
        </p:nvSpPr>
        <p:spPr/>
        <p:txBody>
          <a:bodyPr/>
          <a:lstStyle/>
          <a:p>
            <a:endParaRPr lang="fr-FR"/>
          </a:p>
        </p:txBody>
      </p:sp>
      <p:sp>
        <p:nvSpPr>
          <p:cNvPr id="4" name="ZoneTexte 3">
            <a:extLst>
              <a:ext uri="{FF2B5EF4-FFF2-40B4-BE49-F238E27FC236}">
                <a16:creationId xmlns:a16="http://schemas.microsoft.com/office/drawing/2014/main" id="{9AEDADD2-7936-4A63-92E7-743871B80AA9}"/>
              </a:ext>
            </a:extLst>
          </p:cNvPr>
          <p:cNvSpPr txBox="1"/>
          <p:nvPr/>
        </p:nvSpPr>
        <p:spPr>
          <a:xfrm>
            <a:off x="442687" y="653142"/>
            <a:ext cx="8200570" cy="3170099"/>
          </a:xfrm>
          <a:prstGeom prst="rect">
            <a:avLst/>
          </a:prstGeom>
          <a:noFill/>
        </p:spPr>
        <p:txBody>
          <a:bodyPr wrap="square" rtlCol="0">
            <a:spAutoFit/>
          </a:bodyPr>
          <a:lstStyle/>
          <a:p>
            <a:r>
              <a:rPr lang="fr-FR" sz="2400" b="1" dirty="0">
                <a:solidFill>
                  <a:schemeClr val="accent5">
                    <a:lumMod val="75000"/>
                  </a:schemeClr>
                </a:solidFill>
              </a:rPr>
              <a:t>                </a:t>
            </a:r>
            <a:r>
              <a:rPr lang="fr-FR" sz="3200" b="1" dirty="0">
                <a:solidFill>
                  <a:schemeClr val="accent5">
                    <a:lumMod val="75000"/>
                  </a:schemeClr>
                </a:solidFill>
              </a:rPr>
              <a:t>Article 107 TFUE (ex-article 87 TCE) </a:t>
            </a:r>
            <a:endParaRPr lang="fr-FR" sz="2400" b="1" dirty="0">
              <a:solidFill>
                <a:schemeClr val="accent5">
                  <a:lumMod val="75000"/>
                </a:schemeClr>
              </a:solidFill>
            </a:endParaRPr>
          </a:p>
          <a:p>
            <a:endParaRPr lang="fr-FR" sz="2400" b="1" dirty="0">
              <a:solidFill>
                <a:schemeClr val="accent5">
                  <a:lumMod val="75000"/>
                </a:schemeClr>
              </a:solidFill>
            </a:endParaRPr>
          </a:p>
          <a:p>
            <a:r>
              <a:rPr lang="fr-FR" sz="2400" i="1" dirty="0">
                <a:solidFill>
                  <a:schemeClr val="accent5">
                    <a:lumMod val="75000"/>
                  </a:schemeClr>
                </a:solidFill>
                <a:highlight>
                  <a:srgbClr val="FFFF00"/>
                </a:highlight>
              </a:rPr>
              <a:t>Sauf dérogations prévues par les traités</a:t>
            </a:r>
            <a:r>
              <a:rPr lang="fr-FR" sz="2400" i="1" dirty="0">
                <a:solidFill>
                  <a:schemeClr val="accent5">
                    <a:lumMod val="75000"/>
                  </a:schemeClr>
                </a:solidFill>
              </a:rPr>
              <a:t>, sont incompatibles avec le marché intérieur, dans la mesure où elles </a:t>
            </a:r>
            <a:r>
              <a:rPr lang="fr-FR" sz="2400" b="1" i="1" u="sng" dirty="0">
                <a:solidFill>
                  <a:schemeClr val="accent5">
                    <a:lumMod val="75000"/>
                  </a:schemeClr>
                </a:solidFill>
              </a:rPr>
              <a:t>affectent les échanges</a:t>
            </a:r>
            <a:r>
              <a:rPr lang="fr-FR" sz="2400" i="1" dirty="0">
                <a:solidFill>
                  <a:schemeClr val="accent5">
                    <a:lumMod val="75000"/>
                  </a:schemeClr>
                </a:solidFill>
              </a:rPr>
              <a:t> entre États membres, les </a:t>
            </a:r>
            <a:r>
              <a:rPr lang="fr-FR" sz="2400" b="1" i="1" u="sng" dirty="0">
                <a:solidFill>
                  <a:schemeClr val="accent5">
                    <a:lumMod val="75000"/>
                  </a:schemeClr>
                </a:solidFill>
                <a:highlight>
                  <a:srgbClr val="FFFF00"/>
                </a:highlight>
              </a:rPr>
              <a:t>aides</a:t>
            </a:r>
            <a:r>
              <a:rPr lang="fr-FR" sz="2400" i="1" dirty="0">
                <a:solidFill>
                  <a:schemeClr val="accent5">
                    <a:lumMod val="75000"/>
                  </a:schemeClr>
                </a:solidFill>
              </a:rPr>
              <a:t> accordées par les États ou au moyen de </a:t>
            </a:r>
            <a:r>
              <a:rPr lang="fr-FR" sz="2400" b="1" i="1" u="sng" dirty="0">
                <a:solidFill>
                  <a:schemeClr val="accent5">
                    <a:lumMod val="75000"/>
                  </a:schemeClr>
                </a:solidFill>
              </a:rPr>
              <a:t>ressources d'État </a:t>
            </a:r>
            <a:r>
              <a:rPr lang="fr-FR" sz="2400" i="1" dirty="0">
                <a:solidFill>
                  <a:schemeClr val="accent5">
                    <a:lumMod val="75000"/>
                  </a:schemeClr>
                </a:solidFill>
              </a:rPr>
              <a:t>sous quelque forme que ce soit qui faussent ou qui menacent de fausser la concurrence </a:t>
            </a:r>
            <a:r>
              <a:rPr lang="fr-FR" sz="2400" b="1" i="1" u="sng" dirty="0">
                <a:solidFill>
                  <a:schemeClr val="accent5">
                    <a:lumMod val="75000"/>
                  </a:schemeClr>
                </a:solidFill>
                <a:highlight>
                  <a:srgbClr val="FFFF00"/>
                </a:highlight>
              </a:rPr>
              <a:t>en favorisant certaines entreprises ou certaines productions.</a:t>
            </a:r>
            <a:r>
              <a:rPr lang="fr-FR" sz="2400" b="1" i="1" u="sng" dirty="0">
                <a:solidFill>
                  <a:schemeClr val="accent5">
                    <a:lumMod val="75000"/>
                  </a:schemeClr>
                </a:solidFill>
              </a:rPr>
              <a:t> </a:t>
            </a:r>
            <a:endParaRPr lang="fr-FR" sz="2400" b="1" i="1" u="sng" dirty="0">
              <a:solidFill>
                <a:schemeClr val="accent5">
                  <a:lumMod val="75000"/>
                </a:schemeClr>
              </a:solidFill>
              <a:latin typeface="Aller Display" charset="0"/>
              <a:ea typeface="Aller Display" charset="0"/>
              <a:cs typeface="Aller Display" charset="0"/>
            </a:endParaRPr>
          </a:p>
        </p:txBody>
      </p:sp>
      <p:pic>
        <p:nvPicPr>
          <p:cNvPr id="5" name="Picture 2" descr="Résultat de recherche d'images pour &quot;emoji drapeau européen&quot;">
            <a:extLst>
              <a:ext uri="{FF2B5EF4-FFF2-40B4-BE49-F238E27FC236}">
                <a16:creationId xmlns:a16="http://schemas.microsoft.com/office/drawing/2014/main" id="{6891E56F-A1F1-47A6-9A9B-1B7F2F1F6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05" y="314096"/>
            <a:ext cx="1002154" cy="9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62083"/>
      </p:ext>
    </p:extLst>
  </p:cSld>
  <p:clrMapOvr>
    <a:masterClrMapping/>
  </p:clrMapOvr>
  <p:transition spd="slow">
    <p:wipe/>
  </p:transition>
</p:sld>
</file>

<file path=ppt/theme/theme1.xml><?xml version="1.0" encoding="utf-8"?>
<a:theme xmlns:a="http://schemas.openxmlformats.org/drawingml/2006/main" name="masque 1">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900" dirty="0" smtClean="0">
            <a:solidFill>
              <a:srgbClr val="A2CB67"/>
            </a:solidFill>
            <a:latin typeface="Aller Display" charset="0"/>
            <a:ea typeface="Aller Display" charset="0"/>
            <a:cs typeface="Aller Display"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ges de garde parties">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18117</TotalTime>
  <Words>1875</Words>
  <Application>Microsoft Office PowerPoint</Application>
  <PresentationFormat>Affichage à l'écran (16:9)</PresentationFormat>
  <Paragraphs>180</Paragraphs>
  <Slides>26</Slides>
  <Notes>4</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26</vt:i4>
      </vt:variant>
    </vt:vector>
  </HeadingPairs>
  <TitlesOfParts>
    <vt:vector size="36" baseType="lpstr">
      <vt:lpstr>Aller</vt:lpstr>
      <vt:lpstr>Aller Display</vt:lpstr>
      <vt:lpstr>Arial</vt:lpstr>
      <vt:lpstr>Calibri</vt:lpstr>
      <vt:lpstr>Century Gothic</vt:lpstr>
      <vt:lpstr>EUAlbertina</vt:lpstr>
      <vt:lpstr>Lato</vt:lpstr>
      <vt:lpstr>Wingdings</vt:lpstr>
      <vt:lpstr>masque 1</vt:lpstr>
      <vt:lpstr>pages de garde parties</vt:lpstr>
      <vt:lpstr>Présentation PowerPoint</vt:lpstr>
      <vt:lpstr>Présentation PowerPoint</vt:lpstr>
      <vt:lpstr>Présentation PowerPoint</vt:lpstr>
      <vt:lpstr>Présentation PowerPoint</vt:lpstr>
      <vt:lpstr>Présentation PowerPoint</vt:lpstr>
      <vt:lpstr>Présentation PowerPoint</vt:lpstr>
      <vt:lpstr>Les SIEG dans les Traités européens</vt:lpstr>
      <vt:lpstr>Présentation PowerPoint</vt:lpstr>
      <vt:lpstr>Présentation PowerPoint</vt:lpstr>
      <vt:lpstr>Présentation PowerPoint</vt:lpstr>
      <vt:lpstr>Présentation PowerPoint</vt:lpstr>
      <vt:lpstr>Présentation PowerPoint</vt:lpstr>
      <vt:lpstr>Présentation PowerPoint</vt:lpstr>
      <vt:lpstr> C ≤ (© - ®) +兀</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catherine etchepare</dc:creator>
  <cp:lastModifiedBy>Laurent GHEKIERE</cp:lastModifiedBy>
  <cp:revision>203</cp:revision>
  <cp:lastPrinted>2020-01-23T15:30:15Z</cp:lastPrinted>
  <dcterms:created xsi:type="dcterms:W3CDTF">2019-11-29T11:48:31Z</dcterms:created>
  <dcterms:modified xsi:type="dcterms:W3CDTF">2020-01-29T18:23:47Z</dcterms:modified>
</cp:coreProperties>
</file>